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58" r:id="rId4"/>
    <p:sldId id="259" r:id="rId5"/>
    <p:sldId id="264" r:id="rId6"/>
    <p:sldId id="265" r:id="rId7"/>
    <p:sldId id="271" r:id="rId8"/>
    <p:sldId id="268" r:id="rId9"/>
    <p:sldId id="272" r:id="rId10"/>
    <p:sldId id="273" r:id="rId11"/>
    <p:sldId id="274" r:id="rId12"/>
    <p:sldId id="275" r:id="rId13"/>
    <p:sldId id="276" r:id="rId14"/>
    <p:sldId id="277" r:id="rId15"/>
    <p:sldId id="287" r:id="rId16"/>
    <p:sldId id="278" r:id="rId17"/>
    <p:sldId id="279" r:id="rId18"/>
    <p:sldId id="280" r:id="rId19"/>
    <p:sldId id="281" r:id="rId20"/>
    <p:sldId id="282" r:id="rId21"/>
    <p:sldId id="283" r:id="rId22"/>
    <p:sldId id="284" r:id="rId23"/>
    <p:sldId id="285" r:id="rId24"/>
    <p:sldId id="286" r:id="rId25"/>
    <p:sldId id="270"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8331-7749-F589-82B7-C403245F7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4C6CC2D-430E-E2F3-8D56-7EB0E31BB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5589402-6E09-A7CA-41EA-CD74125847AA}"/>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5" name="Footer Placeholder 4">
            <a:extLst>
              <a:ext uri="{FF2B5EF4-FFF2-40B4-BE49-F238E27FC236}">
                <a16:creationId xmlns:a16="http://schemas.microsoft.com/office/drawing/2014/main" id="{D1E13B22-26B0-0F37-5A55-D25AF6BAA5C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EE522B-810B-B5BE-3549-AD7D877FA52E}"/>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6982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931C-9C89-3B17-AD4A-57B3A7740BA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795CB95-CC7A-8895-B4BE-A65262A10C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D3F172E-7999-E39A-EAEF-7D98D212B04E}"/>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5" name="Footer Placeholder 4">
            <a:extLst>
              <a:ext uri="{FF2B5EF4-FFF2-40B4-BE49-F238E27FC236}">
                <a16:creationId xmlns:a16="http://schemas.microsoft.com/office/drawing/2014/main" id="{B52BA64A-CD3B-8EA0-F891-D33107A3572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85FC22-C5CC-156E-616F-381691725B91}"/>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974101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3337A-5E4B-F225-9807-4C2DE067FF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2F6F43C-A104-F3B5-725E-18EEAC33D4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C20601-209D-3F23-16CB-A69ABB5B9C38}"/>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5" name="Footer Placeholder 4">
            <a:extLst>
              <a:ext uri="{FF2B5EF4-FFF2-40B4-BE49-F238E27FC236}">
                <a16:creationId xmlns:a16="http://schemas.microsoft.com/office/drawing/2014/main" id="{69E9D63D-B245-D924-C38A-05CCB89F2B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485E7B9-7D0F-FD2E-8379-34A98540205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913028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ED14-9297-DB8E-271B-833FE992D88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E4F1639-4280-4D57-6A48-8CE06D0A2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808136-0E6C-29C1-7654-8E3E6105E60F}"/>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5" name="Footer Placeholder 4">
            <a:extLst>
              <a:ext uri="{FF2B5EF4-FFF2-40B4-BE49-F238E27FC236}">
                <a16:creationId xmlns:a16="http://schemas.microsoft.com/office/drawing/2014/main" id="{496D7B74-20D0-579B-15A6-CDA35F9B30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F6F40ED-F666-0D44-9B6D-2D16A67C8C99}"/>
              </a:ext>
            </a:extLst>
          </p:cNvPr>
          <p:cNvSpPr>
            <a:spLocks noGrp="1"/>
          </p:cNvSpPr>
          <p:nvPr>
            <p:ph type="sldNum" sz="quarter" idx="12"/>
          </p:nvPr>
        </p:nvSpPr>
        <p:spPr/>
        <p:txBody>
          <a:bodyPr/>
          <a:lstStyle/>
          <a:p>
            <a:fld id="{EF26244F-3517-4812-807B-0407619B58C7}" type="slidenum">
              <a:rPr lang="vi-VN" smtClean="0"/>
              <a:t>‹#›</a:t>
            </a:fld>
            <a:endParaRPr lang="vi-VN"/>
          </a:p>
        </p:txBody>
      </p:sp>
      <p:pic>
        <p:nvPicPr>
          <p:cNvPr id="7" name="Content Placeholder 4" descr="A frame of various items&#10;&#10;Description automatically generated with medium confidence">
            <a:extLst>
              <a:ext uri="{FF2B5EF4-FFF2-40B4-BE49-F238E27FC236}">
                <a16:creationId xmlns:a16="http://schemas.microsoft.com/office/drawing/2014/main" id="{512864DA-B786-172C-B903-5657CBF525C7}"/>
              </a:ext>
            </a:extLst>
          </p:cNvPr>
          <p:cNvPicPr>
            <a:picLocks noChangeAspect="1"/>
          </p:cNvPicPr>
          <p:nvPr userDrawn="1"/>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sp>
        <p:nvSpPr>
          <p:cNvPr id="8" name="Rectangle: Diagonal Corners Rounded 7">
            <a:extLst>
              <a:ext uri="{FF2B5EF4-FFF2-40B4-BE49-F238E27FC236}">
                <a16:creationId xmlns:a16="http://schemas.microsoft.com/office/drawing/2014/main" id="{A3F1AD9E-3BAB-B7DB-7131-A89F437C7257}"/>
              </a:ext>
            </a:extLst>
          </p:cNvPr>
          <p:cNvSpPr/>
          <p:nvPr userDrawn="1"/>
        </p:nvSpPr>
        <p:spPr>
          <a:xfrm>
            <a:off x="318052" y="228600"/>
            <a:ext cx="11519451" cy="6400800"/>
          </a:xfrm>
          <a:prstGeom prst="round2DiagRect">
            <a:avLst/>
          </a:prstGeom>
          <a:solidFill>
            <a:schemeClr val="bg1"/>
          </a:solid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45502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DF48-1A74-09D0-A916-4D5F04F9F9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7B808A1-CBB4-09BB-C67F-597324DAF6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F44287-2742-3871-C795-76550AD20A92}"/>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5" name="Footer Placeholder 4">
            <a:extLst>
              <a:ext uri="{FF2B5EF4-FFF2-40B4-BE49-F238E27FC236}">
                <a16:creationId xmlns:a16="http://schemas.microsoft.com/office/drawing/2014/main" id="{A21E682E-46D7-F6A9-7541-176CB8B26BF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157F8A7-F95A-B857-02D5-A2555872CDF1}"/>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51905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B42C-AC43-30C7-338B-A8FC5E21EB9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8419ED-444E-876C-E8E2-53D168D50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C90DE02-30D3-2137-0939-10D1A72739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8512087-A6F6-FD35-3AF5-F36938FBAD2A}"/>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6" name="Footer Placeholder 5">
            <a:extLst>
              <a:ext uri="{FF2B5EF4-FFF2-40B4-BE49-F238E27FC236}">
                <a16:creationId xmlns:a16="http://schemas.microsoft.com/office/drawing/2014/main" id="{9ACBACC5-0158-1252-CA14-5221F21EF8A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5218381-75A8-7F44-00BA-ACBE826C5B0D}"/>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595872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FB93-4323-1518-02E5-BF0F0342D32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4D28E3-DA74-07D7-D3D8-6AA71B889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FA307C-E009-58D7-3ACF-369C52DAD6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5A2829D-E112-AD8A-0755-50F1E376E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16BCCA-1677-E8AB-C820-8CBB3FD256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755D17-503B-58DF-6581-F2C797BB9671}"/>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8" name="Footer Placeholder 7">
            <a:extLst>
              <a:ext uri="{FF2B5EF4-FFF2-40B4-BE49-F238E27FC236}">
                <a16:creationId xmlns:a16="http://schemas.microsoft.com/office/drawing/2014/main" id="{C32880C9-AAA0-91CB-57E4-DC6CE0E61C1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839EB99-224C-9532-E0EA-967ED847609B}"/>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630706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B61D-5B9A-4CE1-DFFA-74F66ACA2A0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6873AF2-13E6-D186-7D63-A76F8F96D5CE}"/>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4" name="Footer Placeholder 3">
            <a:extLst>
              <a:ext uri="{FF2B5EF4-FFF2-40B4-BE49-F238E27FC236}">
                <a16:creationId xmlns:a16="http://schemas.microsoft.com/office/drawing/2014/main" id="{2FED865E-1215-C119-DFD8-450F14A98E9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501127E-33D4-8B62-5B1B-D70803E1ACC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321376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160E7-F84C-5CE1-A243-335A5B3BE582}"/>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3" name="Footer Placeholder 2">
            <a:extLst>
              <a:ext uri="{FF2B5EF4-FFF2-40B4-BE49-F238E27FC236}">
                <a16:creationId xmlns:a16="http://schemas.microsoft.com/office/drawing/2014/main" id="{0EF05584-9CA4-2359-BDC5-73518D3E060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F4AB771-50AD-35C5-0481-E49955A15CC5}"/>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24799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561B-A00A-90AA-0DCC-F0FB2BBA5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407A318-8702-113E-1378-8E45020B9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A29D702-EF93-E089-4C90-D55B7721C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2DA47-853F-8E02-F9DE-EBE68AF40F1C}"/>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6" name="Footer Placeholder 5">
            <a:extLst>
              <a:ext uri="{FF2B5EF4-FFF2-40B4-BE49-F238E27FC236}">
                <a16:creationId xmlns:a16="http://schemas.microsoft.com/office/drawing/2014/main" id="{7712BB19-62C2-CB45-77A8-98BD04D27A7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A32A245-F9F5-F905-46EE-72A72E94326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8832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5C6C-8131-A6C5-CFB2-4F8FC8C31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A6B93B2-EA4A-7317-8048-98C3917DD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9871BE5-E4DD-FD1D-CBC3-0172D8C5C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46FED-A1EE-C10A-7B23-73B48D8262BF}"/>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6" name="Footer Placeholder 5">
            <a:extLst>
              <a:ext uri="{FF2B5EF4-FFF2-40B4-BE49-F238E27FC236}">
                <a16:creationId xmlns:a16="http://schemas.microsoft.com/office/drawing/2014/main" id="{FEB6B6D2-7FCB-9A3F-DDAC-9E8991ED45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C671C2C-8F14-1F70-B08D-22E46851DF05}"/>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6969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45F67-3AC3-4CEE-F160-642B2FC52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380E879-250E-E5EC-9530-AAD7477DD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348C658-B15C-4E04-9C08-853486442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365DC1-4373-46E9-BA26-76991E2BEB9A}" type="datetimeFigureOut">
              <a:rPr lang="vi-VN" smtClean="0"/>
              <a:t>11/01/2025</a:t>
            </a:fld>
            <a:endParaRPr lang="vi-VN"/>
          </a:p>
        </p:txBody>
      </p:sp>
      <p:sp>
        <p:nvSpPr>
          <p:cNvPr id="5" name="Footer Placeholder 4">
            <a:extLst>
              <a:ext uri="{FF2B5EF4-FFF2-40B4-BE49-F238E27FC236}">
                <a16:creationId xmlns:a16="http://schemas.microsoft.com/office/drawing/2014/main" id="{A77D7CA9-4D99-7DCB-D464-D40C4093E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6773ADF1-32E8-D8FF-4FC1-63C9CD892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6244F-3517-4812-807B-0407619B58C7}" type="slidenum">
              <a:rPr lang="vi-VN" smtClean="0"/>
              <a:t>‹#›</a:t>
            </a:fld>
            <a:endParaRPr lang="vi-VN"/>
          </a:p>
        </p:txBody>
      </p:sp>
    </p:spTree>
    <p:extLst>
      <p:ext uri="{BB962C8B-B14F-4D97-AF65-F5344CB8AC3E}">
        <p14:creationId xmlns:p14="http://schemas.microsoft.com/office/powerpoint/2010/main" val="157106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462-7A9D-1A5E-1D65-D4B84711B6C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D85DB47-B811-3F41-2229-B4A0816405BD}"/>
              </a:ext>
            </a:extLst>
          </p:cNvPr>
          <p:cNvSpPr>
            <a:spLocks noGrp="1"/>
          </p:cNvSpPr>
          <p:nvPr>
            <p:ph type="subTitle" idx="1"/>
          </p:nvPr>
        </p:nvSpPr>
        <p:spPr/>
        <p:txBody>
          <a:bodyPr/>
          <a:lstStyle/>
          <a:p>
            <a:endParaRPr lang="vi-VN"/>
          </a:p>
        </p:txBody>
      </p:sp>
      <p:pic>
        <p:nvPicPr>
          <p:cNvPr id="5" name="Picture 4" descr="A person writing in a book&#10;&#10;Description automatically generated">
            <a:extLst>
              <a:ext uri="{FF2B5EF4-FFF2-40B4-BE49-F238E27FC236}">
                <a16:creationId xmlns:a16="http://schemas.microsoft.com/office/drawing/2014/main" id="{232B7026-C080-5F11-2E19-23F64CCF9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2104" cy="6858000"/>
          </a:xfrm>
          <a:prstGeom prst="rect">
            <a:avLst/>
          </a:prstGeom>
        </p:spPr>
      </p:pic>
      <p:sp>
        <p:nvSpPr>
          <p:cNvPr id="6" name="Text Box 3">
            <a:extLst>
              <a:ext uri="{FF2B5EF4-FFF2-40B4-BE49-F238E27FC236}">
                <a16:creationId xmlns:a16="http://schemas.microsoft.com/office/drawing/2014/main" id="{4D9FBDB9-0421-D00B-068A-83EBD125AE00}"/>
              </a:ext>
            </a:extLst>
          </p:cNvPr>
          <p:cNvSpPr txBox="1">
            <a:spLocks noChangeArrowheads="1"/>
          </p:cNvSpPr>
          <p:nvPr/>
        </p:nvSpPr>
        <p:spPr bwMode="auto">
          <a:xfrm>
            <a:off x="2128974" y="598458"/>
            <a:ext cx="7518400" cy="383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lIns="108792" tIns="54396" rIns="108792" bIns="54396" numCol="1">
            <a:prstTxWarp prst="textArchUp">
              <a:avLst/>
            </a:prstTxWarp>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97" b="1" dirty="0">
                <a:solidFill>
                  <a:srgbClr val="FF0066"/>
                </a:solidFill>
                <a:latin typeface="Times New Roman" pitchFamily="18" charset="0"/>
              </a:rPr>
              <a:t>TRƯỜNG TIỂU HỌC LONG BIÊN</a:t>
            </a:r>
          </a:p>
        </p:txBody>
      </p:sp>
      <p:sp>
        <p:nvSpPr>
          <p:cNvPr id="7" name="Text Box 14">
            <a:extLst>
              <a:ext uri="{FF2B5EF4-FFF2-40B4-BE49-F238E27FC236}">
                <a16:creationId xmlns:a16="http://schemas.microsoft.com/office/drawing/2014/main" id="{21A3E2F8-F506-A780-C72E-26BA260FDE49}"/>
              </a:ext>
            </a:extLst>
          </p:cNvPr>
          <p:cNvSpPr txBox="1">
            <a:spLocks noChangeArrowheads="1"/>
          </p:cNvSpPr>
          <p:nvPr/>
        </p:nvSpPr>
        <p:spPr bwMode="auto">
          <a:xfrm>
            <a:off x="768268" y="3121583"/>
            <a:ext cx="10445190" cy="107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21"/>
              </a:spcBef>
              <a:defRPr/>
            </a:pPr>
            <a:r>
              <a:rPr lang="en-US" sz="2996"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TIẾNG VIỆT - LỚP 5A6</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21"/>
              </a:spcBef>
              <a:defRPr/>
            </a:pPr>
            <a:endParaRPr lang="en-US" sz="1798"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 Box 17">
            <a:extLst>
              <a:ext uri="{FF2B5EF4-FFF2-40B4-BE49-F238E27FC236}">
                <a16:creationId xmlns:a16="http://schemas.microsoft.com/office/drawing/2014/main" id="{7A3B7DA7-49DE-2EB2-8699-1EAD24979E83}"/>
              </a:ext>
            </a:extLst>
          </p:cNvPr>
          <p:cNvSpPr txBox="1">
            <a:spLocks noChangeArrowheads="1"/>
          </p:cNvSpPr>
          <p:nvPr/>
        </p:nvSpPr>
        <p:spPr bwMode="auto">
          <a:xfrm>
            <a:off x="1799771" y="1431015"/>
            <a:ext cx="8592457" cy="149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10" name="Text Box 18">
            <a:extLst>
              <a:ext uri="{FF2B5EF4-FFF2-40B4-BE49-F238E27FC236}">
                <a16:creationId xmlns:a16="http://schemas.microsoft.com/office/drawing/2014/main" id="{5CEB608A-1542-7C11-969A-C662853E4D00}"/>
              </a:ext>
            </a:extLst>
          </p:cNvPr>
          <p:cNvSpPr txBox="1">
            <a:spLocks noChangeArrowheads="1"/>
          </p:cNvSpPr>
          <p:nvPr/>
        </p:nvSpPr>
        <p:spPr bwMode="auto">
          <a:xfrm>
            <a:off x="3793378" y="4135130"/>
            <a:ext cx="4394970" cy="5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Giáo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viên</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Đào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Thị</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Đảm</a:t>
            </a:r>
            <a:endParaRPr lang="en-US" altLang="en-US" sz="2696" b="1" i="1" dirty="0">
              <a:solidFill>
                <a:srgbClr val="FF3399"/>
              </a:solidFill>
              <a:effectLst>
                <a:outerShdw blurRad="38100" dist="38100" dir="2700000" algn="tl">
                  <a:srgbClr val="000000">
                    <a:alpha val="43137"/>
                  </a:srgbClr>
                </a:outerShdw>
              </a:effectLst>
              <a:latin typeface="Times New Roman" pitchFamily="18" charset="0"/>
            </a:endParaRPr>
          </a:p>
        </p:txBody>
      </p:sp>
      <p:pic>
        <p:nvPicPr>
          <p:cNvPr id="11" name="Picture 10">
            <a:extLst>
              <a:ext uri="{FF2B5EF4-FFF2-40B4-BE49-F238E27FC236}">
                <a16:creationId xmlns:a16="http://schemas.microsoft.com/office/drawing/2014/main" id="{4B62FB6F-7D55-FBEB-4B3B-D365224377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7" y="69166"/>
            <a:ext cx="1725318" cy="1249296"/>
          </a:xfrm>
          <a:prstGeom prst="rect">
            <a:avLst/>
          </a:prstGeom>
        </p:spPr>
      </p:pic>
      <p:pic>
        <p:nvPicPr>
          <p:cNvPr id="12" name="Picture 11">
            <a:extLst>
              <a:ext uri="{FF2B5EF4-FFF2-40B4-BE49-F238E27FC236}">
                <a16:creationId xmlns:a16="http://schemas.microsoft.com/office/drawing/2014/main" id="{B1BCA1CA-A181-1737-6940-283D752AE1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1273" y="37209"/>
            <a:ext cx="1562100" cy="1562100"/>
          </a:xfrm>
          <a:prstGeom prst="rect">
            <a:avLst/>
          </a:prstGeom>
        </p:spPr>
      </p:pic>
    </p:spTree>
    <p:extLst>
      <p:ext uri="{BB962C8B-B14F-4D97-AF65-F5344CB8AC3E}">
        <p14:creationId xmlns:p14="http://schemas.microsoft.com/office/powerpoint/2010/main" val="1033632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637314" y="2558143"/>
            <a:ext cx="694508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Tập tính: đặc tính hoặc thói quen hoạt động có tính chất tự nhiên hay bản năng.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59998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637314" y="2558143"/>
            <a:ext cx="694508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Thiết bị GPS: hệ thống định vị toàn cầu dùng để xác định vị trí.</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97883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830287" y="753242"/>
            <a:ext cx="8133370"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1. </a:t>
            </a:r>
            <a:r>
              <a:rPr lang="vi-VN" sz="3600" dirty="0">
                <a:solidFill>
                  <a:srgbClr val="002060"/>
                </a:solidFill>
                <a:latin typeface="Calibri" panose="020F0502020204030204" pitchFamily="34" charset="0"/>
                <a:cs typeface="Calibri" panose="020F0502020204030204" pitchFamily="34" charset="0"/>
              </a:rPr>
              <a:t>Theo bài đọc, chim di cư có tập tính gì?</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49454" y="2273577"/>
            <a:ext cx="7687373" cy="2800767"/>
          </a:xfrm>
          <a:prstGeom prst="rect">
            <a:avLst/>
          </a:prstGeom>
          <a:noFill/>
        </p:spPr>
        <p:txBody>
          <a:bodyPr wrap="square">
            <a:spAutoFit/>
          </a:bodyPr>
          <a:lstStyle/>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Theo bài đọc, chim di cư có tập tính di chuyển nơi ở đều đặn theo mùa và theo những đường bay cụ thể.</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410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830287" y="753242"/>
            <a:ext cx="8133370"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2. </a:t>
            </a:r>
            <a:r>
              <a:rPr lang="vi-VN" sz="4400" dirty="0">
                <a:solidFill>
                  <a:srgbClr val="002060"/>
                </a:solidFill>
                <a:latin typeface="Calibri" panose="020F0502020204030204" pitchFamily="34" charset="0"/>
                <a:cs typeface="Calibri" panose="020F0502020204030204" pitchFamily="34" charset="0"/>
              </a:rPr>
              <a:t>Kể tên một số loài chim di cư.</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49454" y="2273577"/>
            <a:ext cx="7687373" cy="2308324"/>
          </a:xfrm>
          <a:prstGeom prst="rect">
            <a:avLst/>
          </a:prstGeom>
          <a:noFill/>
        </p:spPr>
        <p:txBody>
          <a:bodyPr wrap="square">
            <a:spAutoFit/>
          </a:bodyPr>
          <a:lstStyle/>
          <a:p>
            <a:pPr lvl="0" algn="just"/>
            <a:r>
              <a:rPr lang="vi-VN" sz="4800" dirty="0">
                <a:solidFill>
                  <a:srgbClr val="FF0000"/>
                </a:solidFill>
                <a:latin typeface="Calibri" panose="020F0502020204030204" pitchFamily="34" charset="0"/>
                <a:ea typeface="Calibri" panose="020F0502020204030204" pitchFamily="34" charset="0"/>
                <a:cs typeface="Calibri" panose="020F0502020204030204" pitchFamily="34" charset="0"/>
              </a:rPr>
              <a:t>Một số loài chim di cư: diều hâu, bồ nông, bồ câu, nhạn biển, hải âu,...</a:t>
            </a:r>
            <a:endParaRPr kumimoji="0" lang="vi-VN" sz="4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631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164771" y="328699"/>
            <a:ext cx="10548258" cy="705444"/>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002060"/>
                </a:solidFill>
                <a:latin typeface="Calibri" panose="020F0502020204030204" pitchFamily="34" charset="0"/>
                <a:cs typeface="Calibri" panose="020F0502020204030204" pitchFamily="34" charset="0"/>
              </a:rPr>
              <a:t>3. </a:t>
            </a:r>
            <a:r>
              <a:rPr lang="vi-VN" sz="3200" dirty="0">
                <a:solidFill>
                  <a:srgbClr val="002060"/>
                </a:solidFill>
                <a:latin typeface="Calibri" panose="020F0502020204030204" pitchFamily="34" charset="0"/>
                <a:cs typeface="Calibri" panose="020F0502020204030204" pitchFamily="34" charset="0"/>
              </a:rPr>
              <a:t>Có mấy lí do khiến chim di cư? Đó là những lí do nào?</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49453" y="1500691"/>
            <a:ext cx="7687373" cy="4401205"/>
          </a:xfrm>
          <a:prstGeom prst="rect">
            <a:avLst/>
          </a:prstGeom>
          <a:noFill/>
        </p:spPr>
        <p:txBody>
          <a:bodyPr wrap="square">
            <a:spAutoFit/>
          </a:bodyPr>
          <a:lstStyle/>
          <a:p>
            <a:pPr lvl="0" algn="just"/>
            <a:r>
              <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Có 3 lí do khiến chim di cư:</a:t>
            </a:r>
            <a:endPar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Trước hết, chim di cư để tránh sự lạnh giá của mùa đông. Thời tiết khắc nghiệt khiến chim mất nhiều năng lượng để giữ ấm.</a:t>
            </a:r>
            <a:endPar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Thứ hai, chim di cư còn là để đi theo chuỗi thức ăn của chúng. Các loại hoa trái, côn trùng, sâu bọ hoặc động vật cỡ nhỏ - “thực đơn” yêu thích của chim di cư – sẽ trở nên khan hiếm vào mùa đông.</a:t>
            </a:r>
            <a:endPar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Thứ ba, tiết trời ấm áp sẽ giúp chim dễ dàng sinh sản và nuôi con.</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9609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179946" y="3598925"/>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079171" y="457200"/>
            <a:ext cx="8884486" cy="146304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4. </a:t>
            </a:r>
            <a:r>
              <a:rPr lang="vi-VN" sz="4400" dirty="0">
                <a:solidFill>
                  <a:srgbClr val="002060"/>
                </a:solidFill>
                <a:latin typeface="Calibri" panose="020F0502020204030204" pitchFamily="34" charset="0"/>
                <a:cs typeface="Calibri" panose="020F0502020204030204" pitchFamily="34" charset="0"/>
              </a:rPr>
              <a:t>Vì sao chim di cư bay rất xa nhưng vẫn tìm được đường về nhà?</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668486" y="2273577"/>
            <a:ext cx="7968341" cy="3970318"/>
          </a:xfrm>
          <a:prstGeom prst="rect">
            <a:avLst/>
          </a:prstGeom>
          <a:noFill/>
        </p:spPr>
        <p:txBody>
          <a:bodyPr wrap="square">
            <a:spAutoFit/>
          </a:bodyPr>
          <a:lstStyle/>
          <a:p>
            <a:pPr lvl="0" algn="just"/>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Chim di cư bay rất xa nhưng vẫn tìm được đường về nhà vì chúng có thể tự định hướng bằng cách quan sát vị trí của Mặt Trời vào ban ngày và các vì sao vào ban đêm. Chúng cũng có thể dựa vào những mốc lớn như bờ biển, dãy núi và thậm chí cả đường cao tốc,...</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9628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881744" y="489857"/>
            <a:ext cx="10482942" cy="4713514"/>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dirty="0">
                <a:solidFill>
                  <a:srgbClr val="002060"/>
                </a:solidFill>
                <a:latin typeface="Calibri" panose="020F0502020204030204" pitchFamily="34" charset="0"/>
                <a:cs typeface="Calibri" panose="020F0502020204030204" pitchFamily="34" charset="0"/>
              </a:rPr>
              <a:t>5. </a:t>
            </a:r>
            <a:r>
              <a:rPr lang="vi-VN" sz="3600" dirty="0">
                <a:solidFill>
                  <a:srgbClr val="002060"/>
                </a:solidFill>
                <a:latin typeface="Calibri" panose="020F0502020204030204" pitchFamily="34" charset="0"/>
                <a:cs typeface="Calibri" panose="020F0502020204030204" pitchFamily="34" charset="0"/>
              </a:rPr>
              <a:t>Trong câu “Như vậy, năng lượng, thức ăn và sự sinh sản chính là chìa khoá để các nhà khoa học giải mã hành vi thú vị này ở loài chim.”, hành vi thú vị này là hành vi nào? Chọn đáp án đúng.</a:t>
            </a:r>
            <a:endParaRPr lang="en-US" sz="3600" dirty="0">
              <a:solidFill>
                <a:srgbClr val="002060"/>
              </a:solidFill>
              <a:latin typeface="Calibri" panose="020F0502020204030204" pitchFamily="34" charset="0"/>
              <a:cs typeface="Calibri" panose="020F0502020204030204" pitchFamily="34" charset="0"/>
            </a:endParaRPr>
          </a:p>
          <a:p>
            <a:pPr marL="742950" lvl="0" indent="-742950" algn="just">
              <a:buAutoNum type="alphaUcPeriod"/>
            </a:pPr>
            <a:r>
              <a:rPr lang="vi-VN" sz="3600" dirty="0">
                <a:solidFill>
                  <a:srgbClr val="002060"/>
                </a:solidFill>
                <a:latin typeface="Calibri" panose="020F0502020204030204" pitchFamily="34" charset="0"/>
                <a:cs typeface="Calibri" panose="020F0502020204030204" pitchFamily="34" charset="0"/>
              </a:rPr>
              <a:t>đi theo chuỗi thức ăn</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B. sinh sản và nuôi con</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C. di cư</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D. tránh </a:t>
            </a:r>
            <a:r>
              <a:rPr lang="en-US" sz="3600" dirty="0" err="1">
                <a:solidFill>
                  <a:srgbClr val="002060"/>
                </a:solidFill>
                <a:latin typeface="Calibri" panose="020F0502020204030204" pitchFamily="34" charset="0"/>
                <a:cs typeface="Calibri" panose="020F0502020204030204" pitchFamily="34" charset="0"/>
              </a:rPr>
              <a:t>rét</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 name="Freeform 23">
            <a:extLst>
              <a:ext uri="{FF2B5EF4-FFF2-40B4-BE49-F238E27FC236}">
                <a16:creationId xmlns:a16="http://schemas.microsoft.com/office/drawing/2014/main" id="{6F01AA93-DBE3-B400-5DC6-CB21C199C9A7}"/>
              </a:ext>
            </a:extLst>
          </p:cNvPr>
          <p:cNvSpPr/>
          <p:nvPr/>
        </p:nvSpPr>
        <p:spPr>
          <a:xfrm>
            <a:off x="9290625" y="4298986"/>
            <a:ext cx="3162632" cy="255901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Oval 2">
            <a:extLst>
              <a:ext uri="{FF2B5EF4-FFF2-40B4-BE49-F238E27FC236}">
                <a16:creationId xmlns:a16="http://schemas.microsoft.com/office/drawing/2014/main" id="{ECE03831-8C06-4262-75B8-D3E33D6DF10E}"/>
              </a:ext>
            </a:extLst>
          </p:cNvPr>
          <p:cNvSpPr/>
          <p:nvPr/>
        </p:nvSpPr>
        <p:spPr>
          <a:xfrm>
            <a:off x="1088571" y="4082143"/>
            <a:ext cx="511629" cy="4789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333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251857" y="394013"/>
            <a:ext cx="9514113" cy="79253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6. </a:t>
            </a:r>
            <a:r>
              <a:rPr lang="vi-VN" sz="3600" dirty="0">
                <a:solidFill>
                  <a:srgbClr val="002060"/>
                </a:solidFill>
                <a:latin typeface="Calibri" panose="020F0502020204030204" pitchFamily="34" charset="0"/>
                <a:cs typeface="Calibri" panose="020F0502020204030204" pitchFamily="34" charset="0"/>
              </a:rPr>
              <a:t>Lập sơ đồ cấu trúc bài đọc theo mô hình sau:</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776968" y="1636940"/>
            <a:ext cx="10552070" cy="2815318"/>
          </a:xfrm>
          <a:prstGeom prst="rect">
            <a:avLst/>
          </a:prstGeom>
        </p:spPr>
      </p:pic>
    </p:spTree>
    <p:extLst>
      <p:ext uri="{BB962C8B-B14F-4D97-AF65-F5344CB8AC3E}">
        <p14:creationId xmlns:p14="http://schemas.microsoft.com/office/powerpoint/2010/main" val="1019296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1719942" y="417740"/>
            <a:ext cx="9576437" cy="2555017"/>
          </a:xfrm>
          <a:prstGeom prst="rect">
            <a:avLst/>
          </a:prstGeom>
        </p:spPr>
      </p:pic>
      <p:sp>
        <p:nvSpPr>
          <p:cNvPr id="2" name="Rectangle: Top Corners One Rounded and One Snipped 1">
            <a:extLst>
              <a:ext uri="{FF2B5EF4-FFF2-40B4-BE49-F238E27FC236}">
                <a16:creationId xmlns:a16="http://schemas.microsoft.com/office/drawing/2014/main" id="{19239F76-6B14-28BD-8590-138C644D1BB5}"/>
              </a:ext>
            </a:extLst>
          </p:cNvPr>
          <p:cNvSpPr/>
          <p:nvPr/>
        </p:nvSpPr>
        <p:spPr>
          <a:xfrm>
            <a:off x="979714" y="3156856"/>
            <a:ext cx="10548258" cy="317862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vi-VN" sz="3200" b="1" dirty="0">
                <a:solidFill>
                  <a:srgbClr val="002060"/>
                </a:solidFill>
                <a:latin typeface="Calibri" panose="020F0502020204030204" pitchFamily="34" charset="0"/>
                <a:cs typeface="Calibri" panose="020F0502020204030204" pitchFamily="34" charset="0"/>
              </a:rPr>
              <a:t>Đoạn 1:</a:t>
            </a:r>
            <a:endParaRPr lang="en-US" sz="3200" b="1" dirty="0">
              <a:solidFill>
                <a:srgbClr val="002060"/>
              </a:solidFill>
              <a:latin typeface="Calibri" panose="020F0502020204030204" pitchFamily="34" charset="0"/>
              <a:cs typeface="Calibri" panose="020F0502020204030204" pitchFamily="34" charset="0"/>
            </a:endParaRPr>
          </a:p>
          <a:p>
            <a:pPr lvl="0" algn="just"/>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Nhiều loài chim như diều hâu, bồ nông, bồ câu, nhạn biển, hải âu,... thường di chuyển nơi ở đều dặn theo mùa và theo những đường bay cụ thể.</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Vậy vì sao loài chim lại có tập tính này, thay vì sống cố định một chỗ? Làm sao chúng định hướng được đường bay?</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0177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1654627" y="243569"/>
            <a:ext cx="9576437" cy="2555017"/>
          </a:xfrm>
          <a:prstGeom prst="rect">
            <a:avLst/>
          </a:prstGeom>
        </p:spPr>
      </p:pic>
      <p:sp>
        <p:nvSpPr>
          <p:cNvPr id="2" name="Rectangle: Top Corners One Rounded and One Snipped 1">
            <a:extLst>
              <a:ext uri="{FF2B5EF4-FFF2-40B4-BE49-F238E27FC236}">
                <a16:creationId xmlns:a16="http://schemas.microsoft.com/office/drawing/2014/main" id="{19239F76-6B14-28BD-8590-138C644D1BB5}"/>
              </a:ext>
            </a:extLst>
          </p:cNvPr>
          <p:cNvSpPr/>
          <p:nvPr/>
        </p:nvSpPr>
        <p:spPr>
          <a:xfrm>
            <a:off x="413657" y="3156856"/>
            <a:ext cx="11277600" cy="317862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2060"/>
                </a:solidFill>
                <a:latin typeface="Calibri" panose="020F0502020204030204" pitchFamily="34" charset="0"/>
                <a:cs typeface="Calibri" panose="020F0502020204030204" pitchFamily="34" charset="0"/>
              </a:rPr>
              <a:t>- Đoạn 2:</a:t>
            </a:r>
            <a:endParaRPr lang="en-US" sz="2800" b="1"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Trước hết, chim di cư để tránh sự lạnh giá của mùa đông. Thời tiết khắc nghiệt khiến chim mất nhiều năng lượng để giữ ấm.</a:t>
            </a:r>
            <a:endParaRPr lang="en-US" sz="2800"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Thứ hai, chim di cư còn là để đi theo chuỗi thức ăn của chúng. Các loại hoa trái, côn trùng, sâu bọ hoặc động vật cỡ nhỏ - “thực đơn” yêu thích của chim di cư – sẽ trở nên khan hiếm vào mùa đông.</a:t>
            </a:r>
            <a:endParaRPr lang="en-US" sz="2800"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Một lí do nữa, tiết trời ấm áp sẽ giúp chim dễ dàng sinh sản và nuôi con.</a:t>
            </a:r>
            <a:endParaRPr kumimoji="0" lang="vi-VN" sz="28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545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17D82-8EC5-FC13-3956-4B560C3948E9}"/>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70AD199C-A81D-E3D1-D528-70556CA07137}"/>
              </a:ext>
            </a:extLst>
          </p:cNvPr>
          <p:cNvSpPr>
            <a:spLocks noGrp="1"/>
          </p:cNvSpPr>
          <p:nvPr>
            <p:ph idx="1"/>
          </p:nvPr>
        </p:nvSpPr>
        <p:spPr/>
        <p:txBody>
          <a:bodyPr/>
          <a:lstStyle/>
          <a:p>
            <a:endParaRPr lang="vi-VN"/>
          </a:p>
        </p:txBody>
      </p:sp>
      <p:pic>
        <p:nvPicPr>
          <p:cNvPr id="4" name="Picture 3" descr="A person writing in a book&#10;&#10;Description automatically generated">
            <a:extLst>
              <a:ext uri="{FF2B5EF4-FFF2-40B4-BE49-F238E27FC236}">
                <a16:creationId xmlns:a16="http://schemas.microsoft.com/office/drawing/2014/main" id="{1E66574A-A726-D578-5AB8-AA242EA72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2104" cy="6858000"/>
          </a:xfrm>
          <a:prstGeom prst="rect">
            <a:avLst/>
          </a:prstGeom>
        </p:spPr>
      </p:pic>
      <p:pic>
        <p:nvPicPr>
          <p:cNvPr id="5" name="Picture 4">
            <a:extLst>
              <a:ext uri="{FF2B5EF4-FFF2-40B4-BE49-F238E27FC236}">
                <a16:creationId xmlns:a16="http://schemas.microsoft.com/office/drawing/2014/main" id="{BB9AF9E2-D022-3E65-F2A2-BDDD306162AC}"/>
              </a:ext>
            </a:extLst>
          </p:cNvPr>
          <p:cNvPicPr>
            <a:picLocks noChangeAspect="1"/>
          </p:cNvPicPr>
          <p:nvPr/>
        </p:nvPicPr>
        <p:blipFill>
          <a:blip r:embed="rId3"/>
          <a:stretch>
            <a:fillRect/>
          </a:stretch>
        </p:blipFill>
        <p:spPr>
          <a:xfrm>
            <a:off x="1648129" y="1509074"/>
            <a:ext cx="9309399" cy="2816596"/>
          </a:xfrm>
          <a:prstGeom prst="rect">
            <a:avLst/>
          </a:prstGeom>
        </p:spPr>
      </p:pic>
      <p:pic>
        <p:nvPicPr>
          <p:cNvPr id="6" name="Picture 5">
            <a:extLst>
              <a:ext uri="{FF2B5EF4-FFF2-40B4-BE49-F238E27FC236}">
                <a16:creationId xmlns:a16="http://schemas.microsoft.com/office/drawing/2014/main" id="{17B9918E-B263-7CCF-38CA-4B0FFBEF9A5C}"/>
              </a:ext>
            </a:extLst>
          </p:cNvPr>
          <p:cNvPicPr>
            <a:picLocks noChangeAspect="1"/>
          </p:cNvPicPr>
          <p:nvPr/>
        </p:nvPicPr>
        <p:blipFill>
          <a:blip r:embed="rId4"/>
          <a:stretch>
            <a:fillRect/>
          </a:stretch>
        </p:blipFill>
        <p:spPr>
          <a:xfrm>
            <a:off x="4705552" y="316493"/>
            <a:ext cx="2889754" cy="1457070"/>
          </a:xfrm>
          <a:prstGeom prst="rect">
            <a:avLst/>
          </a:prstGeom>
        </p:spPr>
      </p:pic>
      <p:pic>
        <p:nvPicPr>
          <p:cNvPr id="7" name="Picture 6">
            <a:extLst>
              <a:ext uri="{FF2B5EF4-FFF2-40B4-BE49-F238E27FC236}">
                <a16:creationId xmlns:a16="http://schemas.microsoft.com/office/drawing/2014/main" id="{EAA50C28-60CF-FDC7-9E73-8C7C7E068121}"/>
              </a:ext>
            </a:extLst>
          </p:cNvPr>
          <p:cNvPicPr>
            <a:picLocks noChangeAspect="1"/>
          </p:cNvPicPr>
          <p:nvPr/>
        </p:nvPicPr>
        <p:blipFill>
          <a:blip r:embed="rId5"/>
          <a:stretch>
            <a:fillRect/>
          </a:stretch>
        </p:blipFill>
        <p:spPr>
          <a:xfrm>
            <a:off x="4762442" y="3001362"/>
            <a:ext cx="6346486" cy="1072989"/>
          </a:xfrm>
          <a:prstGeom prst="rect">
            <a:avLst/>
          </a:prstGeom>
        </p:spPr>
      </p:pic>
    </p:spTree>
    <p:extLst>
      <p:ext uri="{BB962C8B-B14F-4D97-AF65-F5344CB8AC3E}">
        <p14:creationId xmlns:p14="http://schemas.microsoft.com/office/powerpoint/2010/main" val="3538678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1654627" y="243569"/>
            <a:ext cx="9576437" cy="2555017"/>
          </a:xfrm>
          <a:prstGeom prst="rect">
            <a:avLst/>
          </a:prstGeom>
        </p:spPr>
      </p:pic>
      <p:sp>
        <p:nvSpPr>
          <p:cNvPr id="2" name="Rectangle: Top Corners One Rounded and One Snipped 1">
            <a:extLst>
              <a:ext uri="{FF2B5EF4-FFF2-40B4-BE49-F238E27FC236}">
                <a16:creationId xmlns:a16="http://schemas.microsoft.com/office/drawing/2014/main" id="{19239F76-6B14-28BD-8590-138C644D1BB5}"/>
              </a:ext>
            </a:extLst>
          </p:cNvPr>
          <p:cNvSpPr/>
          <p:nvPr/>
        </p:nvSpPr>
        <p:spPr>
          <a:xfrm>
            <a:off x="413657" y="3156856"/>
            <a:ext cx="11277600" cy="2536373"/>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vi-VN" sz="3200" b="1" dirty="0">
                <a:solidFill>
                  <a:srgbClr val="002060"/>
                </a:solidFill>
                <a:latin typeface="Calibri" panose="020F0502020204030204" pitchFamily="34" charset="0"/>
                <a:cs typeface="Calibri" panose="020F0502020204030204" pitchFamily="34" charset="0"/>
              </a:rPr>
              <a:t>Đoạn 3:</a:t>
            </a:r>
            <a:endParaRPr lang="en-US" sz="3200" b="1"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Chúng có thể tự định hướng bằng cách quan sát vị trí của Mặt Trời vào ban ngày và các vì sao vào ban đêm.</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Chúng cũng có thể dựa vào những mốc lớn như bờ biển, dãy núi và thậm chí cả đường cao tốc,...</a:t>
            </a:r>
            <a:endParaRPr kumimoji="0" lang="vi-VN" sz="32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7792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077686" y="709698"/>
            <a:ext cx="10548258" cy="977587"/>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002060"/>
                </a:solidFill>
                <a:latin typeface="Calibri" panose="020F0502020204030204" pitchFamily="34" charset="0"/>
                <a:cs typeface="Calibri" panose="020F0502020204030204" pitchFamily="34" charset="0"/>
              </a:rPr>
              <a:t>7. </a:t>
            </a:r>
            <a:r>
              <a:rPr lang="vi-VN" sz="3200" dirty="0">
                <a:solidFill>
                  <a:srgbClr val="002060"/>
                </a:solidFill>
                <a:latin typeface="Calibri" panose="020F0502020204030204" pitchFamily="34" charset="0"/>
                <a:cs typeface="Calibri" panose="020F0502020204030204" pitchFamily="34" charset="0"/>
              </a:rPr>
              <a:t>Những từ ngữ nào được dùng để đánh dấu việc trình bày các lí do chim di cư?</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742625" y="2186491"/>
            <a:ext cx="7687373" cy="1754326"/>
          </a:xfrm>
          <a:prstGeom prst="rect">
            <a:avLst/>
          </a:prstGeom>
          <a:noFill/>
        </p:spPr>
        <p:txBody>
          <a:bodyPr wrap="square">
            <a:spAutoFit/>
          </a:bodyPr>
          <a:lstStyle/>
          <a:p>
            <a:pPr lvl="0" algn="just"/>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Những từ ngữ được dùng để đánh dấu việc trình bày các lí do chim di cư là: Trước hết, Thứ hai, Một lí do nữa.</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7282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222825" y="5028329"/>
            <a:ext cx="2411517" cy="182967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077686" y="119743"/>
            <a:ext cx="10548258" cy="4626427"/>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3200" dirty="0">
                <a:solidFill>
                  <a:srgbClr val="002060"/>
                </a:solidFill>
                <a:latin typeface="Calibri" panose="020F0502020204030204" pitchFamily="34" charset="0"/>
                <a:cs typeface="Calibri" panose="020F0502020204030204" pitchFamily="34" charset="0"/>
              </a:rPr>
              <a:t>8. </a:t>
            </a:r>
            <a:r>
              <a:rPr lang="vi-VN" sz="3200" dirty="0">
                <a:solidFill>
                  <a:srgbClr val="002060"/>
                </a:solidFill>
                <a:latin typeface="Calibri" panose="020F0502020204030204" pitchFamily="34" charset="0"/>
                <a:cs typeface="Calibri" panose="020F0502020204030204" pitchFamily="34" charset="0"/>
              </a:rPr>
              <a:t>Dấu gạch ngang trong câu dưới đây được dùng để làm gì?</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Chọn đáp án đúng.</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b="1" dirty="0">
                <a:solidFill>
                  <a:srgbClr val="002060"/>
                </a:solidFill>
                <a:latin typeface="Calibri" panose="020F0502020204030204" pitchFamily="34" charset="0"/>
                <a:cs typeface="Calibri" panose="020F0502020204030204" pitchFamily="34" charset="0"/>
              </a:rPr>
              <a:t>Các loại hoa trái, côn trùng, sâu bọ hoặc động vật cỡ nhỏ - “thực đơn” yêu thích của chim di cư – sẽ trở nên khan hiếm vào mùa đông.</a:t>
            </a:r>
            <a:endParaRPr lang="en-US" sz="3200" b="1" dirty="0">
              <a:solidFill>
                <a:srgbClr val="002060"/>
              </a:solidFill>
              <a:latin typeface="Calibri" panose="020F0502020204030204" pitchFamily="34" charset="0"/>
              <a:cs typeface="Calibri" panose="020F0502020204030204" pitchFamily="34" charset="0"/>
            </a:endParaRPr>
          </a:p>
          <a:p>
            <a:pPr marL="514350" lvl="0" indent="-514350">
              <a:buAutoNum type="alphaUcPeriod"/>
            </a:pPr>
            <a:r>
              <a:rPr lang="vi-VN" sz="3200" dirty="0">
                <a:solidFill>
                  <a:srgbClr val="002060"/>
                </a:solidFill>
                <a:latin typeface="Calibri" panose="020F0502020204030204" pitchFamily="34" charset="0"/>
                <a:cs typeface="Calibri" panose="020F0502020204030204" pitchFamily="34" charset="0"/>
              </a:rPr>
              <a:t>Dùng để đánh dấu lời đối thoại.</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B. Dùng để đánh dấu bộ phận chú thích.</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C. Dùng để đánh dấu các ý liệt kê.</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D. Dùng dễ nối các từ ngữ trong một liên danh.</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 name="Oval 1">
            <a:extLst>
              <a:ext uri="{FF2B5EF4-FFF2-40B4-BE49-F238E27FC236}">
                <a16:creationId xmlns:a16="http://schemas.microsoft.com/office/drawing/2014/main" id="{75BA7AF9-C8B2-A790-49E7-211F5A3E7831}"/>
              </a:ext>
            </a:extLst>
          </p:cNvPr>
          <p:cNvSpPr/>
          <p:nvPr/>
        </p:nvSpPr>
        <p:spPr>
          <a:xfrm>
            <a:off x="1240971" y="3363685"/>
            <a:ext cx="511629" cy="4789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24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077686" y="522514"/>
            <a:ext cx="10548258" cy="1164771"/>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8. </a:t>
            </a:r>
            <a:r>
              <a:rPr lang="vi-VN" sz="3600" dirty="0">
                <a:solidFill>
                  <a:srgbClr val="002060"/>
                </a:solidFill>
                <a:latin typeface="Calibri" panose="020F0502020204030204" pitchFamily="34" charset="0"/>
                <a:cs typeface="Calibri" panose="020F0502020204030204" pitchFamily="34" charset="0"/>
              </a:rPr>
              <a:t>Có thể dùng từ ngữ nào để thay thế cho từ nhà trong câu dưới đây?</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742625" y="2186491"/>
            <a:ext cx="7687373" cy="2308324"/>
          </a:xfrm>
          <a:prstGeom prst="rect">
            <a:avLst/>
          </a:prstGeom>
          <a:noFill/>
        </p:spPr>
        <p:txBody>
          <a:bodyPr wrap="square">
            <a:spAutoFit/>
          </a:bodyPr>
          <a:lstStyle/>
          <a:p>
            <a:pPr lvl="0" algn="just"/>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Nhờ có những kĩ năng đặc biệt trong việc tìm đường như vậy, các loài chim dù di cư rất xa vẫn quay trở về đúng “nhà” của mình.</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DF356D22-12C4-7BBB-5992-EE52B495423F}"/>
              </a:ext>
            </a:extLst>
          </p:cNvPr>
          <p:cNvSpPr/>
          <p:nvPr/>
        </p:nvSpPr>
        <p:spPr>
          <a:xfrm>
            <a:off x="5649686" y="4735286"/>
            <a:ext cx="5148943" cy="1055914"/>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002060"/>
                </a:solidFill>
                <a:latin typeface="Cambria" panose="02040503050406030204" pitchFamily="18" charset="0"/>
                <a:ea typeface="Cambria" panose="02040503050406030204" pitchFamily="18" charset="0"/>
              </a:rPr>
              <a:t>nơi ở, chỗ ở, lãnh thổ,….</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2042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169060" y="3544497"/>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830287" y="402771"/>
            <a:ext cx="8133370" cy="151746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10. </a:t>
            </a:r>
            <a:r>
              <a:rPr lang="vi-VN" sz="4400" dirty="0">
                <a:solidFill>
                  <a:srgbClr val="002060"/>
                </a:solidFill>
                <a:latin typeface="Calibri" panose="020F0502020204030204" pitchFamily="34" charset="0"/>
                <a:cs typeface="Calibri" panose="020F0502020204030204" pitchFamily="34" charset="0"/>
              </a:rPr>
              <a:t>Viết một câu về chim di cư, trong câu có sử dụng 1 kết từ.</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352800" y="2273577"/>
            <a:ext cx="8284027" cy="2800767"/>
          </a:xfrm>
          <a:prstGeom prst="rect">
            <a:avLst/>
          </a:prstGeom>
          <a:noFill/>
        </p:spPr>
        <p:txBody>
          <a:bodyPr wrap="square">
            <a:spAutoFit/>
          </a:bodyPr>
          <a:lstStyle/>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Chim di cư di chuyển đều đặn theo mùa, thường trên một đường bay theo chiều bắc nam giữa nơi sinh sản và nơi trú đông.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8661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CE8B-EB99-F355-73E1-4F15879FF96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D5AD6575-C788-2690-6F4A-DE978322CD93}"/>
              </a:ext>
            </a:extLst>
          </p:cNvPr>
          <p:cNvSpPr>
            <a:spLocks noGrp="1"/>
          </p:cNvSpPr>
          <p:nvPr>
            <p:ph idx="1"/>
          </p:nvPr>
        </p:nvSpPr>
        <p:spPr/>
        <p:txBody>
          <a:bodyPr/>
          <a:lstStyle/>
          <a:p>
            <a:endParaRPr lang="vi-VN"/>
          </a:p>
        </p:txBody>
      </p:sp>
      <p:pic>
        <p:nvPicPr>
          <p:cNvPr id="4" name="Content Placeholder 4" descr="A frame of various items&#10;&#10;Description automatically generated with medium confidence">
            <a:extLst>
              <a:ext uri="{FF2B5EF4-FFF2-40B4-BE49-F238E27FC236}">
                <a16:creationId xmlns:a16="http://schemas.microsoft.com/office/drawing/2014/main" id="{A4A0CBB6-3EF4-5295-599E-37D21FEB42B2}"/>
              </a:ext>
            </a:extLst>
          </p:cNvPr>
          <p:cNvPicPr>
            <a:picLocks noChangeAspect="1"/>
          </p:cNvPicPr>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5" name="Picture 4">
            <a:extLst>
              <a:ext uri="{FF2B5EF4-FFF2-40B4-BE49-F238E27FC236}">
                <a16:creationId xmlns:a16="http://schemas.microsoft.com/office/drawing/2014/main" id="{701187A2-72CF-4DC3-B0C5-FE86EE512A9B}"/>
              </a:ext>
            </a:extLst>
          </p:cNvPr>
          <p:cNvPicPr>
            <a:picLocks noChangeAspect="1"/>
          </p:cNvPicPr>
          <p:nvPr/>
        </p:nvPicPr>
        <p:blipFill>
          <a:blip r:embed="rId3"/>
          <a:stretch>
            <a:fillRect/>
          </a:stretch>
        </p:blipFill>
        <p:spPr>
          <a:xfrm>
            <a:off x="1486392" y="1857959"/>
            <a:ext cx="8748518" cy="3560373"/>
          </a:xfrm>
          <a:prstGeom prst="rect">
            <a:avLst/>
          </a:prstGeom>
        </p:spPr>
      </p:pic>
    </p:spTree>
    <p:extLst>
      <p:ext uri="{BB962C8B-B14F-4D97-AF65-F5344CB8AC3E}">
        <p14:creationId xmlns:p14="http://schemas.microsoft.com/office/powerpoint/2010/main" val="2889839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3EA1F-6DB1-F036-BEF0-E84019B6F5C2}"/>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6516AB91-2549-CFF7-644C-6125B842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LÊ TÂM" descr="A cartoon of trees and leaves&#10;&#10;Description automatically generated">
            <a:extLst>
              <a:ext uri="{FF2B5EF4-FFF2-40B4-BE49-F238E27FC236}">
                <a16:creationId xmlns:a16="http://schemas.microsoft.com/office/drawing/2014/main" id="{6516AAEE-7CC1-2763-F271-DB8D93409FC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8" name="Freeform 16">
            <a:extLst>
              <a:ext uri="{FF2B5EF4-FFF2-40B4-BE49-F238E27FC236}">
                <a16:creationId xmlns:a16="http://schemas.microsoft.com/office/drawing/2014/main" id="{929E5BEC-09B2-A9B3-BDD0-083FB624E1A9}"/>
              </a:ext>
            </a:extLst>
          </p:cNvPr>
          <p:cNvSpPr/>
          <p:nvPr/>
        </p:nvSpPr>
        <p:spPr>
          <a:xfrm>
            <a:off x="3320875" y="2232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12" name="LÊ TÂM">
            <a:extLst>
              <a:ext uri="{FF2B5EF4-FFF2-40B4-BE49-F238E27FC236}">
                <a16:creationId xmlns:a16="http://schemas.microsoft.com/office/drawing/2014/main" id="{33917A5F-43AA-C882-4BA5-0FFF3BA2052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8A1C098F-BA60-6787-C34B-689B98E8EE39}"/>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1BA50C77-9E70-114C-4C3E-D7621C63D996}"/>
              </a:ext>
            </a:extLst>
          </p:cNvPr>
          <p:cNvPicPr>
            <a:picLocks noChangeAspect="1"/>
          </p:cNvPicPr>
          <p:nvPr/>
        </p:nvPicPr>
        <p:blipFill>
          <a:blip r:embed="rId8"/>
          <a:stretch>
            <a:fillRect/>
          </a:stretch>
        </p:blipFill>
        <p:spPr>
          <a:xfrm>
            <a:off x="3312948" y="2341624"/>
            <a:ext cx="5261304" cy="2566638"/>
          </a:xfrm>
          <a:prstGeom prst="rect">
            <a:avLst/>
          </a:prstGeom>
        </p:spPr>
      </p:pic>
    </p:spTree>
    <p:extLst>
      <p:ext uri="{BB962C8B-B14F-4D97-AF65-F5344CB8AC3E}">
        <p14:creationId xmlns:p14="http://schemas.microsoft.com/office/powerpoint/2010/main" val="580089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750896" y="239921"/>
            <a:ext cx="10799064" cy="707886"/>
          </a:xfrm>
          <a:prstGeom prst="rect">
            <a:avLst/>
          </a:prstGeom>
          <a:noFill/>
        </p:spPr>
        <p:txBody>
          <a:bodyPr wrap="square">
            <a:spAutoFit/>
          </a:bodyPr>
          <a:lstStyle/>
          <a:p>
            <a:r>
              <a:rPr lang="vi-VN"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 Đọc thành tiếng và trả lời câu hỏi.</a:t>
            </a:r>
            <a:endParaRPr lang="vi-VN" sz="4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FC24286-9F95-4658-5106-3DFA0E83CBCE}"/>
              </a:ext>
            </a:extLst>
          </p:cNvPr>
          <p:cNvPicPr>
            <a:picLocks noChangeAspect="1"/>
          </p:cNvPicPr>
          <p:nvPr/>
        </p:nvPicPr>
        <p:blipFill>
          <a:blip r:embed="rId2"/>
          <a:stretch>
            <a:fillRect/>
          </a:stretch>
        </p:blipFill>
        <p:spPr>
          <a:xfrm>
            <a:off x="1577066" y="1023257"/>
            <a:ext cx="9066567" cy="5192486"/>
          </a:xfrm>
          <a:prstGeom prst="rect">
            <a:avLst/>
          </a:prstGeom>
        </p:spPr>
      </p:pic>
    </p:spTree>
    <p:extLst>
      <p:ext uri="{BB962C8B-B14F-4D97-AF65-F5344CB8AC3E}">
        <p14:creationId xmlns:p14="http://schemas.microsoft.com/office/powerpoint/2010/main" val="1012597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algn="ctr">
                <a:lnSpc>
                  <a:spcPct val="150000"/>
                </a:lnSpc>
              </a:pPr>
              <a:r>
                <a:rPr lang="en-GB" sz="4400" dirty="0" err="1">
                  <a:latin typeface="#9Slide03 BoosterNextFYBlack" panose="02000A03000000020004" pitchFamily="2" charset="-93"/>
                </a:rPr>
                <a:t>Giải</a:t>
              </a:r>
              <a:r>
                <a:rPr lang="en-GB" sz="4400" dirty="0">
                  <a:latin typeface="#9Slide03 BoosterNextFYBlack" panose="02000A03000000020004" pitchFamily="2" charset="-93"/>
                </a:rPr>
                <a:t> </a:t>
              </a:r>
              <a:r>
                <a:rPr lang="en-GB" sz="4400" dirty="0" err="1">
                  <a:latin typeface="#9Slide03 BoosterNextFYBlack" panose="02000A03000000020004" pitchFamily="2" charset="-93"/>
                </a:rPr>
                <a:t>nghĩa</a:t>
              </a:r>
              <a:r>
                <a:rPr lang="en-GB" sz="4400" dirty="0">
                  <a:latin typeface="#9Slide03 BoosterNextFYBlack" panose="02000A03000000020004" pitchFamily="2" charset="-93"/>
                </a:rPr>
                <a:t> </a:t>
              </a:r>
              <a:r>
                <a:rPr lang="en-GB" sz="4400" dirty="0" err="1">
                  <a:latin typeface="#9Slide03 BoosterNextFYBlack" panose="02000A03000000020004" pitchFamily="2" charset="-93"/>
                </a:rPr>
                <a:t>từ</a:t>
              </a:r>
              <a:endParaRPr lang="vi-VN" sz="4400" dirty="0">
                <a:latin typeface="#9Slide03 BoosterNextFYBlack" panose="02000A03000000020004" pitchFamily="2" charset="-93"/>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920344" y="2656114"/>
            <a:ext cx="6662056" cy="241662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dirty="0">
                <a:solidFill>
                  <a:srgbClr val="FF0000"/>
                </a:solidFill>
                <a:latin typeface="Calibri" panose="020F0502020204030204" pitchFamily="34" charset="0"/>
                <a:cs typeface="Calibri" panose="020F0502020204030204" pitchFamily="34" charset="0"/>
              </a:rPr>
              <a:t>Vừng dương (hay vầng dương)</a:t>
            </a:r>
            <a:r>
              <a:rPr lang="en-US" sz="4800" dirty="0">
                <a:solidFill>
                  <a:srgbClr val="FF0000"/>
                </a:solidFill>
                <a:latin typeface="Calibri" panose="020F0502020204030204" pitchFamily="34" charset="0"/>
                <a:cs typeface="Calibri" panose="020F0502020204030204" pitchFamily="34" charset="0"/>
              </a:rPr>
              <a:t>: </a:t>
            </a:r>
            <a:r>
              <a:rPr lang="en-US" sz="4800" dirty="0" err="1">
                <a:solidFill>
                  <a:srgbClr val="FF0000"/>
                </a:solidFill>
                <a:latin typeface="Calibri" panose="020F0502020204030204" pitchFamily="34" charset="0"/>
                <a:cs typeface="Calibri" panose="020F0502020204030204" pitchFamily="34" charset="0"/>
              </a:rPr>
              <a:t>Mặt</a:t>
            </a:r>
            <a:r>
              <a:rPr lang="en-US" sz="4800" dirty="0">
                <a:solidFill>
                  <a:srgbClr val="FF0000"/>
                </a:solidFill>
                <a:latin typeface="Calibri" panose="020F0502020204030204" pitchFamily="34" charset="0"/>
                <a:cs typeface="Calibri" panose="020F0502020204030204" pitchFamily="34" charset="0"/>
              </a:rPr>
              <a:t> </a:t>
            </a:r>
            <a:r>
              <a:rPr lang="en-US" sz="4800" dirty="0" err="1">
                <a:solidFill>
                  <a:srgbClr val="FF0000"/>
                </a:solidFill>
                <a:latin typeface="Calibri" panose="020F0502020204030204" pitchFamily="34" charset="0"/>
                <a:cs typeface="Calibri" panose="020F0502020204030204" pitchFamily="34" charset="0"/>
              </a:rPr>
              <a:t>trời</a:t>
            </a:r>
            <a:endParaRPr lang="vi-VN" sz="4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9153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3243943" y="753242"/>
            <a:ext cx="7719713"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1. </a:t>
            </a:r>
            <a:r>
              <a:rPr lang="vi-VN" sz="3600" dirty="0">
                <a:solidFill>
                  <a:srgbClr val="002060"/>
                </a:solidFill>
              </a:rPr>
              <a:t>Khi ra biển cùng bố, người con thường làm những gì?</a:t>
            </a:r>
          </a:p>
        </p:txBody>
      </p:sp>
      <p:sp>
        <p:nvSpPr>
          <p:cNvPr id="10" name="TextBox 9">
            <a:extLst>
              <a:ext uri="{FF2B5EF4-FFF2-40B4-BE49-F238E27FC236}">
                <a16:creationId xmlns:a16="http://schemas.microsoft.com/office/drawing/2014/main" id="{37E5C214-B31B-1FF6-C313-F0776DBC1CD7}"/>
              </a:ext>
            </a:extLst>
          </p:cNvPr>
          <p:cNvSpPr txBox="1"/>
          <p:nvPr/>
        </p:nvSpPr>
        <p:spPr>
          <a:xfrm>
            <a:off x="3971226" y="2839634"/>
            <a:ext cx="7687373" cy="2123658"/>
          </a:xfrm>
          <a:prstGeom prst="rect">
            <a:avLst/>
          </a:prstGeom>
          <a:noFill/>
        </p:spPr>
        <p:txBody>
          <a:bodyPr wrap="square">
            <a:spAutoFit/>
          </a:bodyPr>
          <a:lstStyle/>
          <a:p>
            <a:pPr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Khi ra biển cùng bố, người con thường xếp giấy thả diều, nói chuyện cùng bố.</a:t>
            </a:r>
            <a:endParaRPr lang="vi-VN" sz="4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7676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3243943" y="753242"/>
            <a:ext cx="7719713"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2. </a:t>
            </a:r>
            <a:r>
              <a:rPr lang="vi-VN" sz="3600" dirty="0">
                <a:solidFill>
                  <a:srgbClr val="002060"/>
                </a:solidFill>
                <a:latin typeface="Calibri" panose="020F0502020204030204" pitchFamily="34" charset="0"/>
                <a:cs typeface="Calibri" panose="020F0502020204030204" pitchFamily="34" charset="0"/>
              </a:rPr>
              <a:t>Câu thơ nào thể hiện niềm vui, sự tin tưởng của bố về tương lai con?</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71226" y="2839634"/>
            <a:ext cx="7687373" cy="1446550"/>
          </a:xfrm>
          <a:prstGeom prst="rect">
            <a:avLst/>
          </a:prstGeom>
          <a:noFill/>
        </p:spPr>
        <p:txBody>
          <a:bodyPr wrap="square">
            <a:spAutoFit/>
          </a:bodyPr>
          <a:lstStyle/>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Theo con nhìn tương la</a:t>
            </a:r>
            <a:r>
              <a:rPr lang="en-US" sz="4400" dirty="0" err="1">
                <a:solidFill>
                  <a:srgbClr val="FF0000"/>
                </a:solidFill>
                <a:latin typeface="Calibri" panose="020F0502020204030204" pitchFamily="34" charset="0"/>
                <a:ea typeface="Calibri" panose="020F0502020204030204" pitchFamily="34" charset="0"/>
                <a:cs typeface="Calibri" panose="020F0502020204030204" pitchFamily="34" charset="0"/>
              </a:rPr>
              <a:t>i</a:t>
            </a:r>
            <a:endPar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Khấp khởi mừng trong dạ.</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0705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DA735-04EC-FE6E-5404-D03669A5F215}"/>
              </a:ext>
            </a:extLst>
          </p:cNvPr>
          <p:cNvSpPr txBox="1"/>
          <p:nvPr/>
        </p:nvSpPr>
        <p:spPr>
          <a:xfrm>
            <a:off x="750896" y="239921"/>
            <a:ext cx="10799064" cy="707886"/>
          </a:xfrm>
          <a:prstGeom prst="rect">
            <a:avLst/>
          </a:prstGeom>
          <a:noFill/>
        </p:spPr>
        <p:txBody>
          <a:bodyPr wrap="square">
            <a:spAutoFit/>
          </a:bodyPr>
          <a:lstStyle/>
          <a:p>
            <a:r>
              <a:rPr lang="en-US"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II. </a:t>
            </a:r>
            <a:r>
              <a:rPr lang="en-US" sz="4000" b="1"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Đọc</a:t>
            </a:r>
            <a:r>
              <a:rPr lang="en-US"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hiểu</a:t>
            </a:r>
            <a:endParaRPr lang="vi-VN" sz="4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6FC2EB0-0834-3DB3-91D1-2885ACD8C726}"/>
              </a:ext>
            </a:extLst>
          </p:cNvPr>
          <p:cNvPicPr>
            <a:picLocks noChangeAspect="1"/>
          </p:cNvPicPr>
          <p:nvPr/>
        </p:nvPicPr>
        <p:blipFill>
          <a:blip r:embed="rId2"/>
          <a:stretch>
            <a:fillRect/>
          </a:stretch>
        </p:blipFill>
        <p:spPr>
          <a:xfrm>
            <a:off x="4147457" y="340174"/>
            <a:ext cx="6224174" cy="6049739"/>
          </a:xfrm>
          <a:prstGeom prst="rect">
            <a:avLst/>
          </a:prstGeom>
        </p:spPr>
      </p:pic>
    </p:spTree>
    <p:extLst>
      <p:ext uri="{BB962C8B-B14F-4D97-AF65-F5344CB8AC3E}">
        <p14:creationId xmlns:p14="http://schemas.microsoft.com/office/powerpoint/2010/main" val="521029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920344" y="2558143"/>
            <a:ext cx="666205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Di cư: di chuyển đến một miền hay một nước khác để sinh sống.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3691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383</TotalTime>
  <Words>1046</Words>
  <Application>Microsoft Office PowerPoint</Application>
  <PresentationFormat>Widescreen</PresentationFormat>
  <Paragraphs>60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#9Slide03 BoosterNextFYBlack</vt:lpstr>
      <vt:lpstr>Aptos</vt:lpstr>
      <vt:lpstr>Aptos Display</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cp:lastModifiedBy>
  <cp:revision>24</cp:revision>
  <dcterms:created xsi:type="dcterms:W3CDTF">2024-08-14T06:45:03Z</dcterms:created>
  <dcterms:modified xsi:type="dcterms:W3CDTF">2025-01-11T08:31:26Z</dcterms:modified>
</cp:coreProperties>
</file>