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0" r:id="rId3"/>
    <p:sldMasterId id="2147483712" r:id="rId4"/>
    <p:sldMasterId id="2147483724" r:id="rId5"/>
    <p:sldMasterId id="2147483732" r:id="rId6"/>
    <p:sldMasterId id="2147483744" r:id="rId7"/>
  </p:sldMasterIdLst>
  <p:notesMasterIdLst>
    <p:notesMasterId r:id="rId31"/>
  </p:notesMasterIdLst>
  <p:sldIdLst>
    <p:sldId id="2007577135" r:id="rId8"/>
    <p:sldId id="257" r:id="rId9"/>
    <p:sldId id="2007577141" r:id="rId10"/>
    <p:sldId id="258" r:id="rId11"/>
    <p:sldId id="2007577097" r:id="rId12"/>
    <p:sldId id="2007577096" r:id="rId13"/>
    <p:sldId id="282" r:id="rId14"/>
    <p:sldId id="2007577137" r:id="rId15"/>
    <p:sldId id="2007577139" r:id="rId16"/>
    <p:sldId id="2007577126" r:id="rId17"/>
    <p:sldId id="2007577138" r:id="rId18"/>
    <p:sldId id="2007577140" r:id="rId19"/>
    <p:sldId id="2007577098" r:id="rId20"/>
    <p:sldId id="2007577136" r:id="rId21"/>
    <p:sldId id="367" r:id="rId22"/>
    <p:sldId id="2007577100" r:id="rId23"/>
    <p:sldId id="2007577101" r:id="rId24"/>
    <p:sldId id="2007577102" r:id="rId25"/>
    <p:sldId id="2007577103" r:id="rId26"/>
    <p:sldId id="2007577127" r:id="rId27"/>
    <p:sldId id="2007577130" r:id="rId28"/>
    <p:sldId id="2007577131" r:id="rId29"/>
    <p:sldId id="20075771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EAFD"/>
    <a:srgbClr val="FFCE75"/>
    <a:srgbClr val="F8FDF9"/>
    <a:srgbClr val="C5F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5256" autoAdjust="0"/>
  </p:normalViewPr>
  <p:slideViewPr>
    <p:cSldViewPr snapToGrid="0">
      <p:cViewPr>
        <p:scale>
          <a:sx n="60" d="100"/>
          <a:sy n="60" d="100"/>
        </p:scale>
        <p:origin x="7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51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4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2AD6C-068B-49F7-98F9-1332A8974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06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60709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577297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805902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43699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461199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527333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487729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580758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49798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366852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24369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0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00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5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44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38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0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42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1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85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93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6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3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909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24/01/2025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863358" y="-787676"/>
            <a:ext cx="13289170" cy="7645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6687" y="-297997"/>
            <a:ext cx="7970982" cy="265465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473" y="2717563"/>
            <a:ext cx="3286125" cy="41404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86400" y="-489857"/>
            <a:ext cx="45719" cy="383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78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5357841" y="2034943"/>
            <a:ext cx="6022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AD7E17-A73C-4572-A1CD-8616961C2050}"/>
              </a:ext>
            </a:extLst>
          </p:cNvPr>
          <p:cNvSpPr/>
          <p:nvPr/>
        </p:nvSpPr>
        <p:spPr>
          <a:xfrm>
            <a:off x="4830547" y="2174345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302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4990447" y="2151727"/>
            <a:ext cx="75405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8F4CDF-CEA1-4F2B-A14C-CA001356B93A}"/>
              </a:ext>
            </a:extLst>
          </p:cNvPr>
          <p:cNvSpPr/>
          <p:nvPr/>
        </p:nvSpPr>
        <p:spPr>
          <a:xfrm>
            <a:off x="4361947" y="2099700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727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D1240A-99EE-4A3C-B488-8F80BBE88F41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87626" y="32480"/>
            <a:ext cx="3140765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E74109-70C9-402C-AE28-9B4689F1A581}"/>
              </a:ext>
            </a:extLst>
          </p:cNvPr>
          <p:cNvSpPr txBox="1"/>
          <p:nvPr/>
        </p:nvSpPr>
        <p:spPr>
          <a:xfrm>
            <a:off x="4022295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178131-3070-4B9E-AD24-67DF6DE698E5}"/>
              </a:ext>
            </a:extLst>
          </p:cNvPr>
          <p:cNvSpPr txBox="1"/>
          <p:nvPr/>
        </p:nvSpPr>
        <p:spPr>
          <a:xfrm>
            <a:off x="3962164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8C2706-4DC7-4591-B199-32FCC75B9D53}"/>
              </a:ext>
            </a:extLst>
          </p:cNvPr>
          <p:cNvSpPr txBox="1"/>
          <p:nvPr/>
        </p:nvSpPr>
        <p:spPr>
          <a:xfrm>
            <a:off x="8409760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5B423-8260-4C68-8EA4-B8BCA079BB93}"/>
              </a:ext>
            </a:extLst>
          </p:cNvPr>
          <p:cNvSpPr txBox="1"/>
          <p:nvPr/>
        </p:nvSpPr>
        <p:spPr>
          <a:xfrm>
            <a:off x="8409760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76528-9E40-4F3E-A340-71532D24CEBE}"/>
              </a:ext>
            </a:extLst>
          </p:cNvPr>
          <p:cNvSpPr txBox="1"/>
          <p:nvPr/>
        </p:nvSpPr>
        <p:spPr>
          <a:xfrm>
            <a:off x="7905848" y="5310682"/>
            <a:ext cx="4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E9EDAA-229B-4791-8B26-1B46D876C55F}"/>
              </a:ext>
            </a:extLst>
          </p:cNvPr>
          <p:cNvSpPr/>
          <p:nvPr/>
        </p:nvSpPr>
        <p:spPr>
          <a:xfrm>
            <a:off x="3543415" y="1284287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69411C-14CA-435E-A6B6-3CFD0E6E4C69}"/>
              </a:ext>
            </a:extLst>
          </p:cNvPr>
          <p:cNvSpPr/>
          <p:nvPr/>
        </p:nvSpPr>
        <p:spPr>
          <a:xfrm>
            <a:off x="3503990" y="345614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8C2AA7-7E74-4CC8-83D5-74C01294DC6B}"/>
              </a:ext>
            </a:extLst>
          </p:cNvPr>
          <p:cNvSpPr/>
          <p:nvPr/>
        </p:nvSpPr>
        <p:spPr>
          <a:xfrm>
            <a:off x="7960714" y="125528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2C40F-CBEE-494A-ACAA-CFB28BC352A2}"/>
              </a:ext>
            </a:extLst>
          </p:cNvPr>
          <p:cNvSpPr/>
          <p:nvPr/>
        </p:nvSpPr>
        <p:spPr>
          <a:xfrm>
            <a:off x="7960715" y="345614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0"/>
            <a:ext cx="9494688" cy="7135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62698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7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216" y="0"/>
            <a:ext cx="4470782" cy="713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050138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050138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546226" y="5310682"/>
            <a:ext cx="4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8004594-D982-4CDB-B28D-E319B873FD81}"/>
              </a:ext>
            </a:extLst>
          </p:cNvPr>
          <p:cNvSpPr/>
          <p:nvPr/>
        </p:nvSpPr>
        <p:spPr>
          <a:xfrm>
            <a:off x="8677414" y="7336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61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07444"/>
            <a:ext cx="467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2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917365" y="1316485"/>
            <a:ext cx="4662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954537" y="3423424"/>
            <a:ext cx="423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195004"/>
            <a:ext cx="380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1363157" y="5974834"/>
            <a:ext cx="9558618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Tìm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67FC-FF3A-420D-8D6C-BB6E41605D0B}"/>
              </a:ext>
            </a:extLst>
          </p:cNvPr>
          <p:cNvCxnSpPr>
            <a:cxnSpLocks/>
          </p:cNvCxnSpPr>
          <p:nvPr/>
        </p:nvCxnSpPr>
        <p:spPr>
          <a:xfrm flipV="1">
            <a:off x="3920435" y="2064327"/>
            <a:ext cx="2355674" cy="98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980256" y="2420693"/>
            <a:ext cx="2753053" cy="3852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13411C4-6990-4724-AACF-F348E014D206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B8F13C-B605-41BE-9508-879CEAACB271}"/>
              </a:ext>
            </a:extLst>
          </p:cNvPr>
          <p:cNvCxnSpPr>
            <a:cxnSpLocks/>
          </p:cNvCxnSpPr>
          <p:nvPr/>
        </p:nvCxnSpPr>
        <p:spPr>
          <a:xfrm>
            <a:off x="2385810" y="6587413"/>
            <a:ext cx="47679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91E7A9-3BB2-414D-8D72-824EE12BE7B9}"/>
              </a:ext>
            </a:extLst>
          </p:cNvPr>
          <p:cNvCxnSpPr>
            <a:cxnSpLocks/>
          </p:cNvCxnSpPr>
          <p:nvPr/>
        </p:nvCxnSpPr>
        <p:spPr>
          <a:xfrm>
            <a:off x="7917365" y="6587413"/>
            <a:ext cx="23627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802568" cy="678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243329"/>
            <a:ext cx="400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25673" y="5974834"/>
            <a:ext cx="1154065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Câu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 nào ở khổ thơ thứ hai cho thấy tre cũng giống như người?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943781" y="4559806"/>
            <a:ext cx="280106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B611D-6FA3-414D-AA2C-53411DD7D757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6EB9D-760D-4B0E-BF22-3525EA459E3C}"/>
              </a:ext>
            </a:extLst>
          </p:cNvPr>
          <p:cNvSpPr txBox="1"/>
          <p:nvPr/>
        </p:nvSpPr>
        <p:spPr>
          <a:xfrm>
            <a:off x="3862698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7FD79-F4DC-427A-A9BE-05B7CD4EEBFC}"/>
              </a:ext>
            </a:extLst>
          </p:cNvPr>
          <p:cNvSpPr txBox="1"/>
          <p:nvPr/>
        </p:nvSpPr>
        <p:spPr>
          <a:xfrm>
            <a:off x="3802567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6BBBC1-8BA5-4468-BD98-82296B487DAE}"/>
              </a:ext>
            </a:extLst>
          </p:cNvPr>
          <p:cNvSpPr txBox="1"/>
          <p:nvPr/>
        </p:nvSpPr>
        <p:spPr>
          <a:xfrm>
            <a:off x="8050138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5F2E41-87CE-49D0-9949-B98BA4C923DF}"/>
              </a:ext>
            </a:extLst>
          </p:cNvPr>
          <p:cNvSpPr txBox="1"/>
          <p:nvPr/>
        </p:nvSpPr>
        <p:spPr>
          <a:xfrm>
            <a:off x="8050138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F60E5F-3008-498A-AF53-64E87D28E8A6}"/>
              </a:ext>
            </a:extLst>
          </p:cNvPr>
          <p:cNvCxnSpPr>
            <a:cxnSpLocks/>
          </p:cNvCxnSpPr>
          <p:nvPr/>
        </p:nvCxnSpPr>
        <p:spPr>
          <a:xfrm flipV="1">
            <a:off x="1606459" y="6622473"/>
            <a:ext cx="9324777" cy="110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73120" y="1351184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02568" cy="682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595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2348" y="5175290"/>
            <a:ext cx="400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293651" y="5833328"/>
            <a:ext cx="11805422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Ở khổ thơ thứ ba, hình ảnh luỹ tre được miêu tả vào những lúc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 flipV="1">
            <a:off x="8852021" y="1717964"/>
            <a:ext cx="2231615" cy="479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8292467" y="2870830"/>
            <a:ext cx="1661524" cy="1531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99E8DC0-4242-4F12-86E5-2C5F3904BADF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A8553C-C020-413E-9D4B-5D420BEF1DE8}"/>
              </a:ext>
            </a:extLst>
          </p:cNvPr>
          <p:cNvCxnSpPr>
            <a:cxnSpLocks/>
          </p:cNvCxnSpPr>
          <p:nvPr/>
        </p:nvCxnSpPr>
        <p:spPr>
          <a:xfrm>
            <a:off x="840672" y="6529166"/>
            <a:ext cx="2830783" cy="101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998321-CEE8-49DE-8059-8F4A58027F5F}"/>
              </a:ext>
            </a:extLst>
          </p:cNvPr>
          <p:cNvCxnSpPr>
            <a:cxnSpLocks/>
          </p:cNvCxnSpPr>
          <p:nvPr/>
        </p:nvCxnSpPr>
        <p:spPr>
          <a:xfrm>
            <a:off x="3802568" y="6539345"/>
            <a:ext cx="2598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CC783E-DA30-4683-AEC0-EA72334B3C23}"/>
              </a:ext>
            </a:extLst>
          </p:cNvPr>
          <p:cNvCxnSpPr>
            <a:cxnSpLocks/>
          </p:cNvCxnSpPr>
          <p:nvPr/>
        </p:nvCxnSpPr>
        <p:spPr>
          <a:xfrm>
            <a:off x="6542509" y="6573139"/>
            <a:ext cx="2099686" cy="7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1D903C-0391-4EED-A33D-59589ADDADF1}"/>
              </a:ext>
            </a:extLst>
          </p:cNvPr>
          <p:cNvCxnSpPr>
            <a:cxnSpLocks/>
          </p:cNvCxnSpPr>
          <p:nvPr/>
        </p:nvCxnSpPr>
        <p:spPr>
          <a:xfrm flipV="1">
            <a:off x="8852021" y="6529166"/>
            <a:ext cx="2979761" cy="28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5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476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950820" y="5207778"/>
            <a:ext cx="380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1427149" y="6067974"/>
            <a:ext cx="10588238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Em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A726D-190B-4E36-9A2B-8B8405A7C091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B267AB-928D-4B13-B7D2-39F4B133C63E}"/>
              </a:ext>
            </a:extLst>
          </p:cNvPr>
          <p:cNvCxnSpPr>
            <a:cxnSpLocks/>
          </p:cNvCxnSpPr>
          <p:nvPr/>
        </p:nvCxnSpPr>
        <p:spPr>
          <a:xfrm flipV="1">
            <a:off x="4130039" y="6705600"/>
            <a:ext cx="3820781" cy="164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4059075" y="1300386"/>
            <a:ext cx="40501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957292" y="3415310"/>
            <a:ext cx="4642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802568" cy="6857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65015" y="1316485"/>
            <a:ext cx="4891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46515" y="3423424"/>
            <a:ext cx="4427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599913" y="5255535"/>
            <a:ext cx="383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4041387" y="6066221"/>
            <a:ext cx="7640447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Tìm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771290" y="1694122"/>
            <a:ext cx="1104650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5045880" y="3800242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8948539" y="2790281"/>
            <a:ext cx="669160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188918" y="4543996"/>
            <a:ext cx="551794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9D19B-57E3-4661-BA9C-9620CA07CE0F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B74855-3EF3-4B2A-B6BD-8F52F4F950AC}"/>
              </a:ext>
            </a:extLst>
          </p:cNvPr>
          <p:cNvCxnSpPr>
            <a:cxnSpLocks/>
          </p:cNvCxnSpPr>
          <p:nvPr/>
        </p:nvCxnSpPr>
        <p:spPr>
          <a:xfrm>
            <a:off x="5437565" y="6680719"/>
            <a:ext cx="12279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A7AF3F-AD74-42AF-9BB5-B8BEC6DE2358}"/>
              </a:ext>
            </a:extLst>
          </p:cNvPr>
          <p:cNvCxnSpPr>
            <a:cxnSpLocks/>
          </p:cNvCxnSpPr>
          <p:nvPr/>
        </p:nvCxnSpPr>
        <p:spPr>
          <a:xfrm>
            <a:off x="6797042" y="6680719"/>
            <a:ext cx="21790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2266" y="1752765"/>
            <a:ext cx="1884130" cy="5828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0" y="3678184"/>
            <a:ext cx="2301025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D2E4DF-7CE5-4882-BFD2-2B9C12F90E34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ADE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066B23-65AE-45F7-A52C-ED0F4411F125}"/>
              </a:ext>
            </a:extLst>
          </p:cNvPr>
          <p:cNvCxnSpPr>
            <a:cxnSpLocks/>
          </p:cNvCxnSpPr>
          <p:nvPr/>
        </p:nvCxnSpPr>
        <p:spPr>
          <a:xfrm>
            <a:off x="2296457" y="737119"/>
            <a:ext cx="1534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151479-A399-4803-9A8A-06DD0492B8AE}"/>
              </a:ext>
            </a:extLst>
          </p:cNvPr>
          <p:cNvCxnSpPr>
            <a:cxnSpLocks/>
          </p:cNvCxnSpPr>
          <p:nvPr/>
        </p:nvCxnSpPr>
        <p:spPr>
          <a:xfrm>
            <a:off x="3986396" y="737119"/>
            <a:ext cx="4821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3567" y="2182503"/>
            <a:ext cx="66776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10238"/>
          <a:stretch/>
        </p:blipFill>
        <p:spPr>
          <a:xfrm>
            <a:off x="0" y="5503728"/>
            <a:ext cx="12192000" cy="147717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834855" y="-330747"/>
            <a:ext cx="6059943" cy="2405798"/>
            <a:chOff x="3060967" y="0"/>
            <a:chExt cx="6059943" cy="240579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00"/>
            <a:stretch/>
          </p:blipFill>
          <p:spPr>
            <a:xfrm>
              <a:off x="3060967" y="0"/>
              <a:ext cx="6059943" cy="2405798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3721321" y="1164772"/>
              <a:ext cx="48590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0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Yêu</a:t>
              </a:r>
              <a:r>
                <a:rPr lang="en-US" altLang="zh-CN" sz="40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 </a:t>
              </a:r>
              <a:r>
                <a:rPr lang="en-US" altLang="zh-CN" sz="40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cầu</a:t>
              </a:r>
              <a:r>
                <a:rPr lang="en-US" altLang="zh-CN" sz="40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 </a:t>
              </a:r>
              <a:r>
                <a:rPr lang="en-US" altLang="zh-CN" sz="40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cần</a:t>
              </a:r>
              <a:r>
                <a:rPr lang="en-US" altLang="zh-CN" sz="40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 </a:t>
              </a:r>
              <a:r>
                <a:rPr lang="en-US" altLang="zh-CN" sz="40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楷体" panose="02010609060101010101" pitchFamily="49" charset="-122"/>
                </a:rPr>
                <a:t>đạt</a:t>
              </a:r>
              <a:endParaRPr lang="zh-CN" altLang="en-US" sz="4000" b="1" spc="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24910" y="2034737"/>
            <a:ext cx="6596326" cy="768600"/>
            <a:chOff x="-384827" y="2368344"/>
            <a:chExt cx="6652640" cy="102620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矩形: 圆角 31"/>
            <p:cNvSpPr/>
            <p:nvPr/>
          </p:nvSpPr>
          <p:spPr>
            <a:xfrm>
              <a:off x="582366" y="2368344"/>
              <a:ext cx="5685447" cy="9747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30966" y="2508988"/>
              <a:ext cx="5374329" cy="7396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rõ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ràng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thơ</a:t>
              </a:r>
              <a:endParaRPr lang="zh-CN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-384827" y="2528149"/>
              <a:ext cx="832528" cy="8663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-224906" y="2755994"/>
              <a:ext cx="496647" cy="61639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F8382A0D-5A80-4F74-8629-8390346C9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0222" y1="63556" x2="70222" y2="63556"/>
                        <a14:backgroundMark x1="62222" y1="33333" x2="62222" y2="33333"/>
                        <a14:backgroundMark x1="47556" y1="27111" x2="47556" y2="27111"/>
                        <a14:backgroundMark x1="32889" y1="62667" x2="32889" y2="62667"/>
                        <a14:backgroundMark x1="37778" y1="37333" x2="37778" y2="37333"/>
                        <a14:backgroundMark x1="36000" y1="39111" x2="36000" y2="39111"/>
                        <a14:backgroundMark x1="64444" y1="43556" x2="64444" y2="4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57" y="3246719"/>
            <a:ext cx="2837415" cy="2837415"/>
          </a:xfrm>
          <a:prstGeom prst="rect">
            <a:avLst/>
          </a:prstGeom>
        </p:spPr>
      </p:pic>
      <p:grpSp>
        <p:nvGrpSpPr>
          <p:cNvPr id="40" name="组合 35">
            <a:extLst>
              <a:ext uri="{FF2B5EF4-FFF2-40B4-BE49-F238E27FC236}">
                <a16:creationId xmlns:a16="http://schemas.microsoft.com/office/drawing/2014/main" id="{35978EEA-4678-4EA4-BCF3-5006CE329018}"/>
              </a:ext>
            </a:extLst>
          </p:cNvPr>
          <p:cNvGrpSpPr/>
          <p:nvPr/>
        </p:nvGrpSpPr>
        <p:grpSpPr>
          <a:xfrm>
            <a:off x="1738167" y="3060937"/>
            <a:ext cx="8312635" cy="1022440"/>
            <a:chOff x="1236316" y="2591784"/>
            <a:chExt cx="6809068" cy="75724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1" name="矩形: 圆角 31">
              <a:extLst>
                <a:ext uri="{FF2B5EF4-FFF2-40B4-BE49-F238E27FC236}">
                  <a16:creationId xmlns:a16="http://schemas.microsoft.com/office/drawing/2014/main" id="{85A9EC21-D0B5-4C7F-B96F-8A42CF63E530}"/>
                </a:ext>
              </a:extLst>
            </p:cNvPr>
            <p:cNvSpPr/>
            <p:nvPr/>
          </p:nvSpPr>
          <p:spPr>
            <a:xfrm>
              <a:off x="2502344" y="2729378"/>
              <a:ext cx="5379035" cy="6146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32">
              <a:extLst>
                <a:ext uri="{FF2B5EF4-FFF2-40B4-BE49-F238E27FC236}">
                  <a16:creationId xmlns:a16="http://schemas.microsoft.com/office/drawing/2014/main" id="{67B64849-82A4-40FA-9DB3-319283277371}"/>
                </a:ext>
              </a:extLst>
            </p:cNvPr>
            <p:cNvSpPr txBox="1"/>
            <p:nvPr/>
          </p:nvSpPr>
          <p:spPr>
            <a:xfrm>
              <a:off x="2533142" y="2591784"/>
              <a:ext cx="5512242" cy="75222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0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bài</a:t>
              </a:r>
              <a:endParaRPr lang="zh-CN" alt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椭圆 33">
              <a:extLst>
                <a:ext uri="{FF2B5EF4-FFF2-40B4-BE49-F238E27FC236}">
                  <a16:creationId xmlns:a16="http://schemas.microsoft.com/office/drawing/2014/main" id="{0C1ED93F-013D-47FA-B1EC-2DFBC65A2FAD}"/>
                </a:ext>
              </a:extLst>
            </p:cNvPr>
            <p:cNvSpPr/>
            <p:nvPr/>
          </p:nvSpPr>
          <p:spPr>
            <a:xfrm>
              <a:off x="1236316" y="2713875"/>
              <a:ext cx="812420" cy="6351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矩形 34">
              <a:extLst>
                <a:ext uri="{FF2B5EF4-FFF2-40B4-BE49-F238E27FC236}">
                  <a16:creationId xmlns:a16="http://schemas.microsoft.com/office/drawing/2014/main" id="{CE51421C-F482-4FFA-BCF3-8ADCA493ED08}"/>
                </a:ext>
              </a:extLst>
            </p:cNvPr>
            <p:cNvSpPr/>
            <p:nvPr/>
          </p:nvSpPr>
          <p:spPr>
            <a:xfrm>
              <a:off x="1418095" y="2812566"/>
              <a:ext cx="403371" cy="341919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组合 35">
            <a:extLst>
              <a:ext uri="{FF2B5EF4-FFF2-40B4-BE49-F238E27FC236}">
                <a16:creationId xmlns:a16="http://schemas.microsoft.com/office/drawing/2014/main" id="{1876545A-E54C-49DF-82F6-67887552561E}"/>
              </a:ext>
            </a:extLst>
          </p:cNvPr>
          <p:cNvGrpSpPr/>
          <p:nvPr/>
        </p:nvGrpSpPr>
        <p:grpSpPr>
          <a:xfrm>
            <a:off x="2689765" y="4896886"/>
            <a:ext cx="9100453" cy="1659380"/>
            <a:chOff x="1442945" y="2784200"/>
            <a:chExt cx="6669968" cy="1209275"/>
          </a:xfrm>
          <a:solidFill>
            <a:schemeClr val="accent1">
              <a:lumMod val="75000"/>
            </a:schemeClr>
          </a:solidFill>
        </p:grpSpPr>
        <p:sp>
          <p:nvSpPr>
            <p:cNvPr id="66" name="矩形: 圆角 31">
              <a:extLst>
                <a:ext uri="{FF2B5EF4-FFF2-40B4-BE49-F238E27FC236}">
                  <a16:creationId xmlns:a16="http://schemas.microsoft.com/office/drawing/2014/main" id="{BB024400-F08E-410C-B2D4-EB3E6A840F74}"/>
                </a:ext>
              </a:extLst>
            </p:cNvPr>
            <p:cNvSpPr/>
            <p:nvPr/>
          </p:nvSpPr>
          <p:spPr>
            <a:xfrm>
              <a:off x="2427466" y="2784200"/>
              <a:ext cx="5685447" cy="12092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椭圆 33">
              <a:extLst>
                <a:ext uri="{FF2B5EF4-FFF2-40B4-BE49-F238E27FC236}">
                  <a16:creationId xmlns:a16="http://schemas.microsoft.com/office/drawing/2014/main" id="{03671844-FCA0-4DF2-98E3-A726BAF56496}"/>
                </a:ext>
              </a:extLst>
            </p:cNvPr>
            <p:cNvSpPr/>
            <p:nvPr/>
          </p:nvSpPr>
          <p:spPr>
            <a:xfrm>
              <a:off x="1442945" y="2844879"/>
              <a:ext cx="690045" cy="804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矩形 34">
              <a:extLst>
                <a:ext uri="{FF2B5EF4-FFF2-40B4-BE49-F238E27FC236}">
                  <a16:creationId xmlns:a16="http://schemas.microsoft.com/office/drawing/2014/main" id="{48C315B3-911A-4784-8334-1826B0370156}"/>
                </a:ext>
              </a:extLst>
            </p:cNvPr>
            <p:cNvSpPr/>
            <p:nvPr/>
          </p:nvSpPr>
          <p:spPr>
            <a:xfrm>
              <a:off x="1560502" y="3047246"/>
              <a:ext cx="492443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文本框 32">
            <a:extLst>
              <a:ext uri="{FF2B5EF4-FFF2-40B4-BE49-F238E27FC236}">
                <a16:creationId xmlns:a16="http://schemas.microsoft.com/office/drawing/2014/main" id="{0CFA1FAB-561B-4C84-BB07-8CAF46AE3B6F}"/>
              </a:ext>
            </a:extLst>
          </p:cNvPr>
          <p:cNvSpPr txBox="1"/>
          <p:nvPr/>
        </p:nvSpPr>
        <p:spPr>
          <a:xfrm>
            <a:off x="3959944" y="4374263"/>
            <a:ext cx="8038092" cy="24006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FFFF00"/>
                </a:solidFill>
                <a:latin typeface="+mj-lt"/>
              </a:rPr>
              <a:t>Hiểu nội dung bài: vẻ đẹp của cây tre và vẻ đẹp thiên nhiên làng quê; Ca ngợi cây tre là biểu tượng cho sức sống bền bỉ, kiên cường, đoàn kết của người dân Việt Nam; Cây tre còn là người bạn thân thiết của mỗi gia đình. </a:t>
            </a:r>
            <a:endParaRPr lang="en-US" sz="30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481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0"/>
            <a:ext cx="9494688" cy="7135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4039983" y="1300386"/>
            <a:ext cx="4187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979852" y="3415310"/>
            <a:ext cx="4374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216" y="0"/>
            <a:ext cx="4470782" cy="713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227423" y="1316485"/>
            <a:ext cx="463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27423" y="3423424"/>
            <a:ext cx="4347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723511" y="5310682"/>
            <a:ext cx="4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98672" y="127878"/>
            <a:ext cx="3498481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37759" y="3493852"/>
            <a:ext cx="4679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 nắng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bóng râm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 gió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452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228170" y="3506382"/>
            <a:ext cx="4373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 rot="10800000" flipV="1">
            <a:off x="8120373" y="5247778"/>
            <a:ext cx="398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952978" y="20193"/>
            <a:ext cx="3253892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897319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43" y="3060460"/>
            <a:ext cx="527050" cy="206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10" y="897319"/>
            <a:ext cx="527050" cy="197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45" y="3145982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176466" y="183378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11657" y="403465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24166" y="186660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602068" y="403465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4DB11E-B379-4FBD-BF5C-929555DCD4AD}"/>
              </a:ext>
            </a:extLst>
          </p:cNvPr>
          <p:cNvCxnSpPr>
            <a:cxnSpLocks/>
          </p:cNvCxnSpPr>
          <p:nvPr/>
        </p:nvCxnSpPr>
        <p:spPr>
          <a:xfrm>
            <a:off x="5741023" y="2037789"/>
            <a:ext cx="579911" cy="94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1FDF49-D3ED-4443-AFB1-8D2D91152367}"/>
              </a:ext>
            </a:extLst>
          </p:cNvPr>
          <p:cNvCxnSpPr>
            <a:cxnSpLocks/>
          </p:cNvCxnSpPr>
          <p:nvPr/>
        </p:nvCxnSpPr>
        <p:spPr>
          <a:xfrm>
            <a:off x="6094529" y="2453890"/>
            <a:ext cx="862519" cy="9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1EAF98-7B9D-4202-9A26-499CE9B6F684}"/>
              </a:ext>
            </a:extLst>
          </p:cNvPr>
          <p:cNvCxnSpPr>
            <a:cxnSpLocks/>
          </p:cNvCxnSpPr>
          <p:nvPr/>
        </p:nvCxnSpPr>
        <p:spPr>
          <a:xfrm>
            <a:off x="4432131" y="4612433"/>
            <a:ext cx="1006858" cy="11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47737-9E7A-4B19-8C5F-0B5562D420C9}"/>
              </a:ext>
            </a:extLst>
          </p:cNvPr>
          <p:cNvCxnSpPr>
            <a:cxnSpLocks/>
          </p:cNvCxnSpPr>
          <p:nvPr/>
        </p:nvCxnSpPr>
        <p:spPr>
          <a:xfrm>
            <a:off x="8338713" y="5006293"/>
            <a:ext cx="1359469" cy="3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0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4772DC6-372D-4337-A0C1-EDD01B51D70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C5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173" grpId="0" animBg="1"/>
      <p:bldP spid="36" grpId="0" animBg="1"/>
      <p:bldP spid="40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76167" y="447870"/>
            <a:ext cx="10854758" cy="6036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15300" y="3497647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03E70-C039-48FD-A353-24134B6EC830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C5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5327780" y="2313861"/>
            <a:ext cx="6512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590523" y="1064347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4800486" y="2313861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44214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1B2E7DB-7D57-41FB-9246-CDA4C7E7682B}"/>
              </a:ext>
            </a:extLst>
          </p:cNvPr>
          <p:cNvSpPr/>
          <p:nvPr/>
        </p:nvSpPr>
        <p:spPr>
          <a:xfrm>
            <a:off x="9051235" y="0"/>
            <a:ext cx="3140765" cy="251791"/>
          </a:xfrm>
          <a:prstGeom prst="rect">
            <a:avLst/>
          </a:prstGeom>
          <a:solidFill>
            <a:srgbClr val="F8F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5056509" y="2151727"/>
            <a:ext cx="6655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53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EC80EBC1-3F3D-4E00-96F3-84DA699BC12E}"/>
              </a:ext>
            </a:extLst>
          </p:cNvPr>
          <p:cNvSpPr/>
          <p:nvPr/>
        </p:nvSpPr>
        <p:spPr>
          <a:xfrm>
            <a:off x="4361947" y="2099700"/>
            <a:ext cx="527294" cy="5271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+mj-lt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716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1237</Words>
  <Application>Microsoft Office PowerPoint</Application>
  <PresentationFormat>Widescreen</PresentationFormat>
  <Paragraphs>243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仓耳羽辰体-谷力 W05</vt:lpstr>
      <vt:lpstr>字魂35号-经典雅黑</vt:lpstr>
      <vt:lpstr>楷体</vt:lpstr>
      <vt:lpstr>千图网拥有20W+精美PPT模板 更多PPT模板下载至：www.58pic.com/office/ppt​​</vt:lpstr>
      <vt:lpstr>Office 主题</vt:lpstr>
      <vt:lpstr>5_Office Theme</vt:lpstr>
      <vt:lpstr>3_Office 主题​​</vt:lpstr>
      <vt:lpstr>Office 主题​​</vt:lpstr>
      <vt:lpstr>1_千图网拥有20W+精美PPT模板 更多PPT模板下载至：www.58pic.com/office/ppt​​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DL210723</cp:lastModifiedBy>
  <cp:revision>77</cp:revision>
  <dcterms:created xsi:type="dcterms:W3CDTF">2021-08-01T08:19:40Z</dcterms:created>
  <dcterms:modified xsi:type="dcterms:W3CDTF">2025-01-24T07:35:58Z</dcterms:modified>
</cp:coreProperties>
</file>