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5"/>
  </p:notesMasterIdLst>
  <p:sldIdLst>
    <p:sldId id="313" r:id="rId2"/>
    <p:sldId id="256" r:id="rId3"/>
    <p:sldId id="330" r:id="rId4"/>
    <p:sldId id="317" r:id="rId5"/>
    <p:sldId id="318" r:id="rId6"/>
    <p:sldId id="319" r:id="rId7"/>
    <p:sldId id="320" r:id="rId8"/>
    <p:sldId id="321" r:id="rId9"/>
    <p:sldId id="322" r:id="rId10"/>
    <p:sldId id="323" r:id="rId11"/>
    <p:sldId id="324" r:id="rId12"/>
    <p:sldId id="326" r:id="rId13"/>
    <p:sldId id="327" r:id="rId14"/>
  </p:sldIdLst>
  <p:sldSz cx="12161838" cy="6858000"/>
  <p:notesSz cx="6858000" cy="9144000"/>
  <p:embeddedFontLst>
    <p:embeddedFont>
      <p:font typeface="Titan One" charset="0"/>
      <p:regular r:id="rId16"/>
    </p:embeddedFont>
    <p:embeddedFont>
      <p:font typeface="Source Sans Pro" pitchFamily="34" charset="0"/>
      <p:regular r:id="rId17"/>
    </p:embeddedFont>
    <p:embeddedFont>
      <p:font typeface="Bebas Neue" charset="0"/>
      <p:regular r:id="rId18"/>
    </p:embeddedFont>
    <p:embeddedFont>
      <p:font typeface="Dosis" pitchFamily="2" charset="0"/>
      <p:bold r:id="rId19"/>
    </p:embeddedFont>
    <p:embeddedFont>
      <p:font typeface="Quicksand" charset="0"/>
      <p:regular r:id="rId20"/>
      <p:bold r:id="rId21"/>
    </p:embeddedFont>
    <p:embeddedFont>
      <p:font typeface="Fira Sans Extra Condensed Medium"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60093"/>
    <a:srgbClr val="FFFF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90" autoAdjust="0"/>
  </p:normalViewPr>
  <p:slideViewPr>
    <p:cSldViewPr>
      <p:cViewPr varScale="1">
        <p:scale>
          <a:sx n="49" d="100"/>
          <a:sy n="49" d="100"/>
        </p:scale>
        <p:origin x="-811" y="-67"/>
      </p:cViewPr>
      <p:guideLst>
        <p:guide orient="horz" pos="2160"/>
        <p:guide pos="3831"/>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100" b="1" dirty="0" smtClean="0">
              <a:latin typeface="Arial" pitchFamily="34" charset="0"/>
              <a:cs typeface="Arial" pitchFamily="34" charset="0"/>
            </a:endParaRPr>
          </a:p>
        </p:txBody>
      </p:sp>
    </p:spTree>
    <p:extLst>
      <p:ext uri="{BB962C8B-B14F-4D97-AF65-F5344CB8AC3E}">
        <p14:creationId xmlns:p14="http://schemas.microsoft.com/office/powerpoint/2010/main" xmlns="" val="78653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Ai là</a:t>
            </a:r>
            <a:r>
              <a:rPr lang="en-US" baseline="0" smtClean="0"/>
              <a:t> người nói đúng</a:t>
            </a:r>
            <a:endParaRPr lang="en-US"/>
          </a:p>
        </p:txBody>
      </p:sp>
    </p:spTree>
    <p:extLst>
      <p:ext uri="{BB962C8B-B14F-4D97-AF65-F5344CB8AC3E}">
        <p14:creationId xmlns:p14="http://schemas.microsoft.com/office/powerpoint/2010/main" xmlns="" val="125972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vi-VN" sz="1100" b="1"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07990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nhớ</a:t>
            </a:r>
            <a:r>
              <a:rPr lang="en-US" baseline="0" smtClean="0"/>
              <a:t> chỉ trên đĩa cam để phân tích</a:t>
            </a:r>
            <a:endParaRPr lang="en-US"/>
          </a:p>
        </p:txBody>
      </p:sp>
    </p:spTree>
    <p:extLst>
      <p:ext uri="{BB962C8B-B14F-4D97-AF65-F5344CB8AC3E}">
        <p14:creationId xmlns:p14="http://schemas.microsoft.com/office/powerpoint/2010/main" xmlns="" val="256517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mtClean="0"/>
              <a:t>GV nhớ</a:t>
            </a:r>
            <a:r>
              <a:rPr lang="en-US" baseline="0" smtClean="0"/>
              <a:t> chỉ trên đĩa cam để phân tích</a:t>
            </a:r>
            <a:endParaRPr lang="en-US" smtClean="0"/>
          </a:p>
          <a:p>
            <a:endParaRPr lang="en-US"/>
          </a:p>
        </p:txBody>
      </p:sp>
    </p:spTree>
    <p:extLst>
      <p:ext uri="{BB962C8B-B14F-4D97-AF65-F5344CB8AC3E}">
        <p14:creationId xmlns:p14="http://schemas.microsoft.com/office/powerpoint/2010/main" xmlns="" val="132376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50274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77894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390184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03110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1"/>
        <p:cNvGrpSpPr/>
        <p:nvPr/>
      </p:nvGrpSpPr>
      <p:grpSpPr>
        <a:xfrm>
          <a:off x="0" y="0"/>
          <a:ext cx="0" cy="0"/>
          <a:chOff x="0" y="0"/>
          <a:chExt cx="0" cy="0"/>
        </a:xfrm>
      </p:grpSpPr>
      <p:sp>
        <p:nvSpPr>
          <p:cNvPr id="142" name="Google Shape;142;p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txBox="1">
            <a:spLocks noGrp="1"/>
          </p:cNvSpPr>
          <p:nvPr>
            <p:ph type="title"/>
          </p:nvPr>
        </p:nvSpPr>
        <p:spPr>
          <a:xfrm>
            <a:off x="2647634" y="1643800"/>
            <a:ext cx="6866571" cy="35704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SzPts val="4800"/>
              <a:buNone/>
              <a:defRPr sz="9200">
                <a:solidFill>
                  <a:schemeClr val="accent2"/>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44" name="Google Shape;144;p8"/>
          <p:cNvGrpSpPr/>
          <p:nvPr/>
        </p:nvGrpSpPr>
        <p:grpSpPr>
          <a:xfrm>
            <a:off x="1235935" y="917134"/>
            <a:ext cx="10142461" cy="5331052"/>
            <a:chOff x="929250" y="687850"/>
            <a:chExt cx="7625711" cy="3998289"/>
          </a:xfrm>
        </p:grpSpPr>
        <p:sp>
          <p:nvSpPr>
            <p:cNvPr id="145" name="Google Shape;145;p8"/>
            <p:cNvSpPr/>
            <p:nvPr/>
          </p:nvSpPr>
          <p:spPr>
            <a:xfrm>
              <a:off x="929250" y="6878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2348850">
              <a:off x="8010309" y="3946177"/>
              <a:ext cx="363039" cy="704429"/>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xmlns="" val="267967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4426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64" r:id="rId4"/>
    <p:sldLayoutId id="2147483669" r:id="rId5"/>
    <p:sldLayoutId id="2147483682" r:id="rId6"/>
    <p:sldLayoutId id="2147483683" r:id="rId7"/>
    <p:sldLayoutId id="2147483687" r:id="rId8"/>
    <p:sldLayoutId id="214748368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rightnessContrast contrast="40000"/>
                    </a14:imgEffect>
                  </a14:imgLayer>
                </a14:imgProps>
              </a:ext>
              <a:ext uri="{28A0092B-C50C-407E-A947-70E740481C1C}">
                <a14:useLocalDpi xmlns:a14="http://schemas.microsoft.com/office/drawing/2010/main" xmlns=""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2804319" y="859314"/>
            <a:ext cx="7866273" cy="2215991"/>
            <a:chOff x="2544762" y="859312"/>
            <a:chExt cx="7924800" cy="2215991"/>
          </a:xfrm>
        </p:grpSpPr>
        <p:sp>
          <p:nvSpPr>
            <p:cNvPr id="7" name="TextBox 6"/>
            <p:cNvSpPr txBox="1"/>
            <p:nvPr/>
          </p:nvSpPr>
          <p:spPr>
            <a:xfrm>
              <a:off x="2544762" y="859312"/>
              <a:ext cx="7877036"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3700" b="1">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rPr>
                <a:t>TOÁN</a:t>
              </a:r>
            </a:p>
          </p:txBody>
        </p:sp>
        <p:sp>
          <p:nvSpPr>
            <p:cNvPr id="9" name="TextBox 8"/>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137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13" name="Picture 12"/>
          <p:cNvPicPr>
            <a:picLocks noChangeAspect="1"/>
          </p:cNvPicPr>
          <p:nvPr/>
        </p:nvPicPr>
        <p:blipFill rotWithShape="1">
          <a:blip r:embed="rId7" cstate="print">
            <a:extLst>
              <a:ext uri="{28A0092B-C50C-407E-A947-70E740481C1C}">
                <a14:useLocalDpi xmlns:a14="http://schemas.microsoft.com/office/drawing/2010/main" xmlns="" val="0"/>
              </a:ext>
            </a:extLst>
          </a:blip>
          <a:srcRect t="26283" b="21526"/>
          <a:stretch/>
        </p:blipFill>
        <p:spPr>
          <a:xfrm>
            <a:off x="3403872" y="3620707"/>
            <a:ext cx="5180566" cy="2703762"/>
          </a:xfrm>
          <a:prstGeom prst="rect">
            <a:avLst/>
          </a:prstGeom>
        </p:spPr>
      </p:pic>
    </p:spTree>
    <p:extLst>
      <p:ext uri="{BB962C8B-B14F-4D97-AF65-F5344CB8AC3E}">
        <p14:creationId xmlns:p14="http://schemas.microsoft.com/office/powerpoint/2010/main" xmlns="" val="55181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99392C6-494A-4B59-A6A2-4DDD7D22A582}"/>
              </a:ext>
            </a:extLst>
          </p:cNvPr>
          <p:cNvSpPr txBox="1"/>
          <p:nvPr/>
        </p:nvSpPr>
        <p:spPr>
          <a:xfrm>
            <a:off x="1352868" y="530364"/>
            <a:ext cx="3796052" cy="707886"/>
          </a:xfrm>
          <a:prstGeom prst="rect">
            <a:avLst/>
          </a:prstGeom>
          <a:noFill/>
        </p:spPr>
        <p:txBody>
          <a:bodyPr wrap="square" rtlCol="0">
            <a:spAutoFit/>
          </a:bodyPr>
          <a:lstStyle/>
          <a:p>
            <a:r>
              <a:rPr lang="en-US" sz="4000" smtClean="0">
                <a:solidFill>
                  <a:srgbClr val="002060"/>
                </a:solidFill>
              </a:rPr>
              <a:t>Số?</a:t>
            </a:r>
            <a:endParaRPr lang="vi-VN" sz="4000" dirty="0">
              <a:solidFill>
                <a:srgbClr val="002060"/>
              </a:solidFill>
            </a:endParaRPr>
          </a:p>
        </p:txBody>
      </p:sp>
      <p:sp>
        <p:nvSpPr>
          <p:cNvPr id="3" name="Oval 2"/>
          <p:cNvSpPr/>
          <p:nvPr/>
        </p:nvSpPr>
        <p:spPr>
          <a:xfrm>
            <a:off x="583248" y="436294"/>
            <a:ext cx="731520" cy="73152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p>
        </p:txBody>
      </p:sp>
      <p:sp>
        <p:nvSpPr>
          <p:cNvPr id="60" name="TextBox 59">
            <a:extLst>
              <a:ext uri="{FF2B5EF4-FFF2-40B4-BE49-F238E27FC236}">
                <a16:creationId xmlns="" xmlns:a16="http://schemas.microsoft.com/office/drawing/2014/main" id="{AB0B8D13-2072-4F0C-8C00-BB40239C4616}"/>
              </a:ext>
            </a:extLst>
          </p:cNvPr>
          <p:cNvSpPr txBox="1"/>
          <p:nvPr/>
        </p:nvSpPr>
        <p:spPr>
          <a:xfrm>
            <a:off x="968376" y="1600200"/>
            <a:ext cx="641522" cy="707886"/>
          </a:xfrm>
          <a:prstGeom prst="rect">
            <a:avLst/>
          </a:prstGeom>
          <a:noFill/>
        </p:spPr>
        <p:txBody>
          <a:bodyPr wrap="none" rtlCol="0">
            <a:spAutoFit/>
          </a:bodyPr>
          <a:lstStyle/>
          <a:p>
            <a:r>
              <a:rPr lang="vi-VN" sz="4000" dirty="0"/>
              <a:t>b)</a:t>
            </a:r>
          </a:p>
        </p:txBody>
      </p:sp>
      <p:grpSp>
        <p:nvGrpSpPr>
          <p:cNvPr id="61" name="Group 60">
            <a:extLst>
              <a:ext uri="{FF2B5EF4-FFF2-40B4-BE49-F238E27FC236}">
                <a16:creationId xmlns="" xmlns:a16="http://schemas.microsoft.com/office/drawing/2014/main" id="{F441F683-6BD6-4035-8CD4-F0386C410312}"/>
              </a:ext>
            </a:extLst>
          </p:cNvPr>
          <p:cNvGrpSpPr/>
          <p:nvPr/>
        </p:nvGrpSpPr>
        <p:grpSpPr>
          <a:xfrm>
            <a:off x="1252606" y="2901326"/>
            <a:ext cx="7154490" cy="1527434"/>
            <a:chOff x="1202825" y="4714553"/>
            <a:chExt cx="7154490" cy="1527434"/>
          </a:xfrm>
        </p:grpSpPr>
        <p:sp>
          <p:nvSpPr>
            <p:cNvPr id="62" name="Rectangle 61">
              <a:extLst>
                <a:ext uri="{FF2B5EF4-FFF2-40B4-BE49-F238E27FC236}">
                  <a16:creationId xmlns="" xmlns:a16="http://schemas.microsoft.com/office/drawing/2014/main" id="{300A28F6-6A00-4B55-AD34-D069783D21F5}"/>
                </a:ext>
              </a:extLst>
            </p:cNvPr>
            <p:cNvSpPr/>
            <p:nvPr/>
          </p:nvSpPr>
          <p:spPr>
            <a:xfrm>
              <a:off x="1202825" y="4714553"/>
              <a:ext cx="7123472" cy="1527434"/>
            </a:xfrm>
            <a:prstGeom prst="rect">
              <a:avLst/>
            </a:prstGeom>
            <a:solidFill>
              <a:srgbClr val="FDDEEB"/>
            </a:solidFill>
            <a:ln>
              <a:solidFill>
                <a:srgbClr val="FDDEEB"/>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mc:AlternateContent xmlns:mc="http://schemas.openxmlformats.org/markup-compatibility/2006">
          <mc:Choice xmlns:a14="http://schemas.microsoft.com/office/drawing/2010/main" xmlns="" Requires="a14">
            <p:sp>
              <p:nvSpPr>
                <p:cNvPr id="63" name="TextBox 62">
                  <a:extLst>
                    <a:ext uri="{FF2B5EF4-FFF2-40B4-BE49-F238E27FC236}">
                      <a16:creationId xmlns:a16="http://schemas.microsoft.com/office/drawing/2014/main" xmlns="" id="{A3E9969C-5328-4567-88AE-954FAEE9F1CB}"/>
                    </a:ext>
                  </a:extLst>
                </p:cNvPr>
                <p:cNvSpPr txBox="1"/>
                <p:nvPr/>
              </p:nvSpPr>
              <p:spPr>
                <a:xfrm>
                  <a:off x="1356957" y="4972422"/>
                  <a:ext cx="7000358" cy="523220"/>
                </a:xfrm>
                <a:prstGeom prst="rect">
                  <a:avLst/>
                </a:prstGeom>
                <a:noFill/>
              </p:spPr>
              <p:txBody>
                <a:bodyPr wrap="square" rtlCol="0">
                  <a:spAutoFit/>
                </a:bodyPr>
                <a:lstStyle/>
                <a:p>
                  <a:r>
                    <a:rPr lang="vi-VN" sz="2800" dirty="0"/>
                    <a:t>3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5 =        +       +        +       +        =</a:t>
                  </a:r>
                </a:p>
              </p:txBody>
            </p:sp>
          </mc:Choice>
          <mc:Fallback>
            <p:sp>
              <p:nvSpPr>
                <p:cNvPr id="44" name="TextBox 43">
                  <a:extLst>
                    <a:ext uri="{FF2B5EF4-FFF2-40B4-BE49-F238E27FC236}">
                      <a16:creationId xmlns:a16="http://schemas.microsoft.com/office/drawing/2014/main" xmlns="" xmlns:a14="http://schemas.microsoft.com/office/drawing/2010/main" id="{A3E9969C-5328-4567-88AE-954FAEE9F1CB}"/>
                    </a:ext>
                  </a:extLst>
                </p:cNvPr>
                <p:cNvSpPr txBox="1">
                  <a:spLocks noRot="1" noChangeAspect="1" noMove="1" noResize="1" noEditPoints="1" noAdjustHandles="1" noChangeArrowheads="1" noChangeShapeType="1" noTextEdit="1"/>
                </p:cNvSpPr>
                <p:nvPr/>
              </p:nvSpPr>
              <p:spPr>
                <a:xfrm>
                  <a:off x="1356957" y="4972422"/>
                  <a:ext cx="7000358" cy="523220"/>
                </a:xfrm>
                <a:prstGeom prst="rect">
                  <a:avLst/>
                </a:prstGeom>
                <a:blipFill>
                  <a:blip r:embed="rId3"/>
                  <a:stretch>
                    <a:fillRect l="-1829" t="-12791" b="-31395"/>
                  </a:stretch>
                </a:blipFill>
              </p:spPr>
              <p:txBody>
                <a:bodyPr/>
                <a:lstStyle/>
                <a:p>
                  <a:r>
                    <a:rPr lang="vi-VN">
                      <a:noFill/>
                    </a:rPr>
                    <a:t> </a:t>
                  </a:r>
                </a:p>
              </p:txBody>
            </p:sp>
          </mc:Fallback>
        </mc:AlternateContent>
        <p:sp>
          <p:nvSpPr>
            <p:cNvPr id="64" name="Rectangle: Rounded Corners 44">
              <a:extLst>
                <a:ext uri="{FF2B5EF4-FFF2-40B4-BE49-F238E27FC236}">
                  <a16:creationId xmlns="" xmlns:a16="http://schemas.microsoft.com/office/drawing/2014/main" id="{68F9265F-0215-466B-AE9D-8C1223FD1D92}"/>
                </a:ext>
              </a:extLst>
            </p:cNvPr>
            <p:cNvSpPr/>
            <p:nvPr/>
          </p:nvSpPr>
          <p:spPr>
            <a:xfrm>
              <a:off x="2687779" y="4919362"/>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65" name="Rectangle: Rounded Corners 45">
              <a:extLst>
                <a:ext uri="{FF2B5EF4-FFF2-40B4-BE49-F238E27FC236}">
                  <a16:creationId xmlns="" xmlns:a16="http://schemas.microsoft.com/office/drawing/2014/main" id="{8A6A7281-15F7-46F9-B4BB-82C4DDE1EF3C}"/>
                </a:ext>
              </a:extLst>
            </p:cNvPr>
            <p:cNvSpPr/>
            <p:nvPr/>
          </p:nvSpPr>
          <p:spPr>
            <a:xfrm>
              <a:off x="3634787" y="4919362"/>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66" name="Rectangle: Rounded Corners 46">
              <a:extLst>
                <a:ext uri="{FF2B5EF4-FFF2-40B4-BE49-F238E27FC236}">
                  <a16:creationId xmlns="" xmlns:a16="http://schemas.microsoft.com/office/drawing/2014/main" id="{8632013F-EE9D-4858-A24F-98A9C8D63D5E}"/>
                </a:ext>
              </a:extLst>
            </p:cNvPr>
            <p:cNvSpPr/>
            <p:nvPr/>
          </p:nvSpPr>
          <p:spPr>
            <a:xfrm>
              <a:off x="4581795" y="4919362"/>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67" name="Rectangle: Rounded Corners 47">
              <a:extLst>
                <a:ext uri="{FF2B5EF4-FFF2-40B4-BE49-F238E27FC236}">
                  <a16:creationId xmlns="" xmlns:a16="http://schemas.microsoft.com/office/drawing/2014/main" id="{6CD7B4DF-B638-4AEA-9B9D-FEC7E04427F0}"/>
                </a:ext>
              </a:extLst>
            </p:cNvPr>
            <p:cNvSpPr/>
            <p:nvPr/>
          </p:nvSpPr>
          <p:spPr>
            <a:xfrm>
              <a:off x="5528803" y="4919362"/>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68" name="Rectangle: Rounded Corners 48">
              <a:extLst>
                <a:ext uri="{FF2B5EF4-FFF2-40B4-BE49-F238E27FC236}">
                  <a16:creationId xmlns="" xmlns:a16="http://schemas.microsoft.com/office/drawing/2014/main" id="{9B65ECB2-9D74-44C2-9AB2-C9BF4AE99E21}"/>
                </a:ext>
              </a:extLst>
            </p:cNvPr>
            <p:cNvSpPr/>
            <p:nvPr/>
          </p:nvSpPr>
          <p:spPr>
            <a:xfrm>
              <a:off x="6475811" y="4919362"/>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69" name="Rectangle: Rounded Corners 49">
              <a:extLst>
                <a:ext uri="{FF2B5EF4-FFF2-40B4-BE49-F238E27FC236}">
                  <a16:creationId xmlns="" xmlns:a16="http://schemas.microsoft.com/office/drawing/2014/main" id="{B54429FE-DE97-4D66-B136-1476D19EFEE1}"/>
                </a:ext>
              </a:extLst>
            </p:cNvPr>
            <p:cNvSpPr/>
            <p:nvPr/>
          </p:nvSpPr>
          <p:spPr>
            <a:xfrm>
              <a:off x="7506862" y="4919362"/>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mc:AlternateContent xmlns:mc="http://schemas.openxmlformats.org/markup-compatibility/2006">
          <mc:Choice xmlns:a14="http://schemas.microsoft.com/office/drawing/2010/main" xmlns="" Requires="a14">
            <p:sp>
              <p:nvSpPr>
                <p:cNvPr id="70" name="TextBox 69">
                  <a:extLst>
                    <a:ext uri="{FF2B5EF4-FFF2-40B4-BE49-F238E27FC236}">
                      <a16:creationId xmlns:a16="http://schemas.microsoft.com/office/drawing/2014/main" xmlns="" id="{005CD54C-E13D-4852-9359-09A5EB5DEB18}"/>
                    </a:ext>
                  </a:extLst>
                </p:cNvPr>
                <p:cNvSpPr txBox="1"/>
                <p:nvPr/>
              </p:nvSpPr>
              <p:spPr>
                <a:xfrm>
                  <a:off x="1356957" y="5613623"/>
                  <a:ext cx="4941757" cy="523220"/>
                </a:xfrm>
                <a:prstGeom prst="rect">
                  <a:avLst/>
                </a:prstGeom>
                <a:noFill/>
              </p:spPr>
              <p:txBody>
                <a:bodyPr wrap="square" rtlCol="0">
                  <a:spAutoFit/>
                </a:bodyPr>
                <a:lstStyle/>
                <a:p>
                  <a:r>
                    <a:rPr lang="vi-VN" sz="2800" dirty="0"/>
                    <a:t>5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3 =        +       +        =</a:t>
                  </a:r>
                </a:p>
              </p:txBody>
            </p:sp>
          </mc:Choice>
          <mc:Fallback>
            <p:sp>
              <p:nvSpPr>
                <p:cNvPr id="51" name="TextBox 50">
                  <a:extLst>
                    <a:ext uri="{FF2B5EF4-FFF2-40B4-BE49-F238E27FC236}">
                      <a16:creationId xmlns:a16="http://schemas.microsoft.com/office/drawing/2014/main" xmlns="" xmlns:a14="http://schemas.microsoft.com/office/drawing/2010/main" id="{005CD54C-E13D-4852-9359-09A5EB5DEB18}"/>
                    </a:ext>
                  </a:extLst>
                </p:cNvPr>
                <p:cNvSpPr txBox="1">
                  <a:spLocks noRot="1" noChangeAspect="1" noMove="1" noResize="1" noEditPoints="1" noAdjustHandles="1" noChangeArrowheads="1" noChangeShapeType="1" noTextEdit="1"/>
                </p:cNvSpPr>
                <p:nvPr/>
              </p:nvSpPr>
              <p:spPr>
                <a:xfrm>
                  <a:off x="1356957" y="5613623"/>
                  <a:ext cx="4941757" cy="523220"/>
                </a:xfrm>
                <a:prstGeom prst="rect">
                  <a:avLst/>
                </a:prstGeom>
                <a:blipFill>
                  <a:blip r:embed="rId4"/>
                  <a:stretch>
                    <a:fillRect l="-2593" t="-12791" b="-31395"/>
                  </a:stretch>
                </a:blipFill>
              </p:spPr>
              <p:txBody>
                <a:bodyPr/>
                <a:lstStyle/>
                <a:p>
                  <a:r>
                    <a:rPr lang="vi-VN">
                      <a:noFill/>
                    </a:rPr>
                    <a:t> </a:t>
                  </a:r>
                </a:p>
              </p:txBody>
            </p:sp>
          </mc:Fallback>
        </mc:AlternateContent>
        <p:sp>
          <p:nvSpPr>
            <p:cNvPr id="71" name="Rectangle: Rounded Corners 51">
              <a:extLst>
                <a:ext uri="{FF2B5EF4-FFF2-40B4-BE49-F238E27FC236}">
                  <a16:creationId xmlns="" xmlns:a16="http://schemas.microsoft.com/office/drawing/2014/main" id="{8CC81A37-23AF-49D1-96C2-8D20384D4D28}"/>
                </a:ext>
              </a:extLst>
            </p:cNvPr>
            <p:cNvSpPr/>
            <p:nvPr/>
          </p:nvSpPr>
          <p:spPr>
            <a:xfrm>
              <a:off x="2686625" y="5573975"/>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72" name="Rectangle: Rounded Corners 52">
              <a:extLst>
                <a:ext uri="{FF2B5EF4-FFF2-40B4-BE49-F238E27FC236}">
                  <a16:creationId xmlns="" xmlns:a16="http://schemas.microsoft.com/office/drawing/2014/main" id="{DEA317A3-96F5-4FBC-A27A-5C3AC73BBB1B}"/>
                </a:ext>
              </a:extLst>
            </p:cNvPr>
            <p:cNvSpPr/>
            <p:nvPr/>
          </p:nvSpPr>
          <p:spPr>
            <a:xfrm>
              <a:off x="3633633" y="5573975"/>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73" name="Rectangle: Rounded Corners 53">
              <a:extLst>
                <a:ext uri="{FF2B5EF4-FFF2-40B4-BE49-F238E27FC236}">
                  <a16:creationId xmlns="" xmlns:a16="http://schemas.microsoft.com/office/drawing/2014/main" id="{DD3E1AE1-BACB-4CEB-963B-7A11E2BBBB99}"/>
                </a:ext>
              </a:extLst>
            </p:cNvPr>
            <p:cNvSpPr/>
            <p:nvPr/>
          </p:nvSpPr>
          <p:spPr>
            <a:xfrm>
              <a:off x="4580641" y="5573975"/>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74" name="Rectangle: Rounded Corners 54">
              <a:extLst>
                <a:ext uri="{FF2B5EF4-FFF2-40B4-BE49-F238E27FC236}">
                  <a16:creationId xmlns="" xmlns:a16="http://schemas.microsoft.com/office/drawing/2014/main" id="{29773DB0-CD0B-4D22-932B-4EF9CE156B51}"/>
                </a:ext>
              </a:extLst>
            </p:cNvPr>
            <p:cNvSpPr/>
            <p:nvPr/>
          </p:nvSpPr>
          <p:spPr>
            <a:xfrm>
              <a:off x="5527649" y="5573975"/>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grpSp>
      <p:grpSp>
        <p:nvGrpSpPr>
          <p:cNvPr id="75" name="Group 74">
            <a:extLst>
              <a:ext uri="{FF2B5EF4-FFF2-40B4-BE49-F238E27FC236}">
                <a16:creationId xmlns="" xmlns:a16="http://schemas.microsoft.com/office/drawing/2014/main" id="{D5AED155-DC2C-4EE9-87AE-9B04AA2DA666}"/>
              </a:ext>
            </a:extLst>
          </p:cNvPr>
          <p:cNvGrpSpPr/>
          <p:nvPr/>
        </p:nvGrpSpPr>
        <p:grpSpPr>
          <a:xfrm>
            <a:off x="8653008" y="2895600"/>
            <a:ext cx="2304711" cy="1527434"/>
            <a:chOff x="8603227" y="4708827"/>
            <a:chExt cx="2304711" cy="1527434"/>
          </a:xfrm>
        </p:grpSpPr>
        <p:sp>
          <p:nvSpPr>
            <p:cNvPr id="76" name="Rectangle 75">
              <a:extLst>
                <a:ext uri="{FF2B5EF4-FFF2-40B4-BE49-F238E27FC236}">
                  <a16:creationId xmlns="" xmlns:a16="http://schemas.microsoft.com/office/drawing/2014/main" id="{D97693D4-8240-4C8E-9CE3-C9A06CC2BA96}"/>
                </a:ext>
              </a:extLst>
            </p:cNvPr>
            <p:cNvSpPr/>
            <p:nvPr/>
          </p:nvSpPr>
          <p:spPr>
            <a:xfrm>
              <a:off x="8603227" y="4708827"/>
              <a:ext cx="2304711" cy="1527434"/>
            </a:xfrm>
            <a:prstGeom prst="rect">
              <a:avLst/>
            </a:prstGeom>
            <a:solidFill>
              <a:srgbClr val="FDDEEB"/>
            </a:solidFill>
            <a:ln>
              <a:solidFill>
                <a:srgbClr val="FDDEEB"/>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mc:Choice xmlns:a14="http://schemas.microsoft.com/office/drawing/2010/main" xmlns="" Requires="a14">
            <p:sp>
              <p:nvSpPr>
                <p:cNvPr id="77" name="TextBox 76">
                  <a:extLst>
                    <a:ext uri="{FF2B5EF4-FFF2-40B4-BE49-F238E27FC236}">
                      <a16:creationId xmlns:a16="http://schemas.microsoft.com/office/drawing/2014/main" xmlns="" id="{1E696BC5-4222-4E2C-81BF-20F3E2CDA14D}"/>
                    </a:ext>
                  </a:extLst>
                </p:cNvPr>
                <p:cNvSpPr txBox="1"/>
                <p:nvPr/>
              </p:nvSpPr>
              <p:spPr>
                <a:xfrm>
                  <a:off x="8666300" y="4985820"/>
                  <a:ext cx="2223570" cy="523220"/>
                </a:xfrm>
                <a:prstGeom prst="rect">
                  <a:avLst/>
                </a:prstGeom>
                <a:noFill/>
              </p:spPr>
              <p:txBody>
                <a:bodyPr wrap="square" rtlCol="0">
                  <a:spAutoFit/>
                </a:bodyPr>
                <a:lstStyle/>
                <a:p>
                  <a:r>
                    <a:rPr lang="vi-VN" sz="2800" dirty="0"/>
                    <a:t>3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5 =</a:t>
                  </a:r>
                </a:p>
              </p:txBody>
            </p:sp>
          </mc:Choice>
          <mc:Fallback>
            <p:sp>
              <p:nvSpPr>
                <p:cNvPr id="56" name="TextBox 55">
                  <a:extLst>
                    <a:ext uri="{FF2B5EF4-FFF2-40B4-BE49-F238E27FC236}">
                      <a16:creationId xmlns:a16="http://schemas.microsoft.com/office/drawing/2014/main" xmlns="" xmlns:a14="http://schemas.microsoft.com/office/drawing/2010/main" id="{1E696BC5-4222-4E2C-81BF-20F3E2CDA14D}"/>
                    </a:ext>
                  </a:extLst>
                </p:cNvPr>
                <p:cNvSpPr txBox="1">
                  <a:spLocks noRot="1" noChangeAspect="1" noMove="1" noResize="1" noEditPoints="1" noAdjustHandles="1" noChangeArrowheads="1" noChangeShapeType="1" noTextEdit="1"/>
                </p:cNvSpPr>
                <p:nvPr/>
              </p:nvSpPr>
              <p:spPr>
                <a:xfrm>
                  <a:off x="8666300" y="4985820"/>
                  <a:ext cx="2223570" cy="523220"/>
                </a:xfrm>
                <a:prstGeom prst="rect">
                  <a:avLst/>
                </a:prstGeom>
                <a:blipFill>
                  <a:blip r:embed="rId5"/>
                  <a:stretch>
                    <a:fillRect l="-5769" t="-12791" b="-31395"/>
                  </a:stretch>
                </a:blipFill>
              </p:spPr>
              <p:txBody>
                <a:bodyPr/>
                <a:lstStyle/>
                <a:p>
                  <a:r>
                    <a:rPr lang="vi-VN">
                      <a:noFill/>
                    </a:rPr>
                    <a:t> </a:t>
                  </a:r>
                </a:p>
              </p:txBody>
            </p:sp>
          </mc:Fallback>
        </mc:AlternateContent>
        <p:sp>
          <p:nvSpPr>
            <p:cNvPr id="78" name="Rectangle: Rounded Corners 56">
              <a:extLst>
                <a:ext uri="{FF2B5EF4-FFF2-40B4-BE49-F238E27FC236}">
                  <a16:creationId xmlns="" xmlns:a16="http://schemas.microsoft.com/office/drawing/2014/main" id="{661A105F-7AAC-4FA3-9ED2-4E8BA4EC43D2}"/>
                </a:ext>
              </a:extLst>
            </p:cNvPr>
            <p:cNvSpPr/>
            <p:nvPr/>
          </p:nvSpPr>
          <p:spPr>
            <a:xfrm>
              <a:off x="9997122" y="4932760"/>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mc:AlternateContent xmlns:mc="http://schemas.openxmlformats.org/markup-compatibility/2006">
          <mc:Choice xmlns:a14="http://schemas.microsoft.com/office/drawing/2010/main" xmlns="" Requires="a14">
            <p:sp>
              <p:nvSpPr>
                <p:cNvPr id="79" name="TextBox 78">
                  <a:extLst>
                    <a:ext uri="{FF2B5EF4-FFF2-40B4-BE49-F238E27FC236}">
                      <a16:creationId xmlns:a16="http://schemas.microsoft.com/office/drawing/2014/main" xmlns="" id="{0054FCC6-DFD1-41AE-833A-9C9B29182A85}"/>
                    </a:ext>
                  </a:extLst>
                </p:cNvPr>
                <p:cNvSpPr txBox="1"/>
                <p:nvPr/>
              </p:nvSpPr>
              <p:spPr>
                <a:xfrm>
                  <a:off x="8684368" y="5603937"/>
                  <a:ext cx="2223570" cy="523220"/>
                </a:xfrm>
                <a:prstGeom prst="rect">
                  <a:avLst/>
                </a:prstGeom>
                <a:noFill/>
              </p:spPr>
              <p:txBody>
                <a:bodyPr wrap="square" rtlCol="0">
                  <a:spAutoFit/>
                </a:bodyPr>
                <a:lstStyle/>
                <a:p>
                  <a:r>
                    <a:rPr lang="vi-VN" sz="2800" dirty="0"/>
                    <a:t>5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3 =</a:t>
                  </a:r>
                </a:p>
              </p:txBody>
            </p:sp>
          </mc:Choice>
          <mc:Fallback>
            <p:sp>
              <p:nvSpPr>
                <p:cNvPr id="58" name="TextBox 57">
                  <a:extLst>
                    <a:ext uri="{FF2B5EF4-FFF2-40B4-BE49-F238E27FC236}">
                      <a16:creationId xmlns:a16="http://schemas.microsoft.com/office/drawing/2014/main" xmlns="" xmlns:a14="http://schemas.microsoft.com/office/drawing/2010/main" id="{0054FCC6-DFD1-41AE-833A-9C9B29182A85}"/>
                    </a:ext>
                  </a:extLst>
                </p:cNvPr>
                <p:cNvSpPr txBox="1">
                  <a:spLocks noRot="1" noChangeAspect="1" noMove="1" noResize="1" noEditPoints="1" noAdjustHandles="1" noChangeArrowheads="1" noChangeShapeType="1" noTextEdit="1"/>
                </p:cNvSpPr>
                <p:nvPr/>
              </p:nvSpPr>
              <p:spPr>
                <a:xfrm>
                  <a:off x="8684368" y="5603937"/>
                  <a:ext cx="2223570" cy="523220"/>
                </a:xfrm>
                <a:prstGeom prst="rect">
                  <a:avLst/>
                </a:prstGeom>
                <a:blipFill>
                  <a:blip r:embed="rId6"/>
                  <a:stretch>
                    <a:fillRect l="-5769" t="-11628" b="-31395"/>
                  </a:stretch>
                </a:blipFill>
              </p:spPr>
              <p:txBody>
                <a:bodyPr/>
                <a:lstStyle/>
                <a:p>
                  <a:r>
                    <a:rPr lang="vi-VN">
                      <a:noFill/>
                    </a:rPr>
                    <a:t> </a:t>
                  </a:r>
                </a:p>
              </p:txBody>
            </p:sp>
          </mc:Fallback>
        </mc:AlternateContent>
        <p:sp>
          <p:nvSpPr>
            <p:cNvPr id="80" name="Rectangle: Rounded Corners 58">
              <a:extLst>
                <a:ext uri="{FF2B5EF4-FFF2-40B4-BE49-F238E27FC236}">
                  <a16:creationId xmlns="" xmlns:a16="http://schemas.microsoft.com/office/drawing/2014/main" id="{89F756FF-F203-41C3-9359-A8960EAEDDDB}"/>
                </a:ext>
              </a:extLst>
            </p:cNvPr>
            <p:cNvSpPr/>
            <p:nvPr/>
          </p:nvSpPr>
          <p:spPr>
            <a:xfrm>
              <a:off x="10015190" y="5550877"/>
              <a:ext cx="58242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grpSp>
      <p:sp>
        <p:nvSpPr>
          <p:cNvPr id="81" name="Rectangle: Rounded Corners 61">
            <a:extLst>
              <a:ext uri="{FF2B5EF4-FFF2-40B4-BE49-F238E27FC236}">
                <a16:creationId xmlns="" xmlns:a16="http://schemas.microsoft.com/office/drawing/2014/main" id="{353B05F1-2EF5-4068-A17B-F68435C70B4C}"/>
              </a:ext>
            </a:extLst>
          </p:cNvPr>
          <p:cNvSpPr/>
          <p:nvPr/>
        </p:nvSpPr>
        <p:spPr>
          <a:xfrm>
            <a:off x="2732860" y="3117460"/>
            <a:ext cx="58309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3</a:t>
            </a:r>
            <a:endParaRPr lang="vi-VN" sz="2800" b="1" dirty="0">
              <a:solidFill>
                <a:srgbClr val="FF0000"/>
              </a:solidFill>
            </a:endParaRPr>
          </a:p>
        </p:txBody>
      </p:sp>
      <p:sp>
        <p:nvSpPr>
          <p:cNvPr id="82" name="Rectangle: Rounded Corners 63">
            <a:extLst>
              <a:ext uri="{FF2B5EF4-FFF2-40B4-BE49-F238E27FC236}">
                <a16:creationId xmlns="" xmlns:a16="http://schemas.microsoft.com/office/drawing/2014/main" id="{63208F26-14A1-4478-A606-5B795B737CF6}"/>
              </a:ext>
            </a:extLst>
          </p:cNvPr>
          <p:cNvSpPr/>
          <p:nvPr/>
        </p:nvSpPr>
        <p:spPr>
          <a:xfrm>
            <a:off x="3680229" y="3114230"/>
            <a:ext cx="58309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3</a:t>
            </a:r>
            <a:endParaRPr lang="vi-VN" sz="2800" b="1" dirty="0">
              <a:solidFill>
                <a:srgbClr val="FF0000"/>
              </a:solidFill>
            </a:endParaRPr>
          </a:p>
        </p:txBody>
      </p:sp>
      <p:sp>
        <p:nvSpPr>
          <p:cNvPr id="83" name="Rectangle: Rounded Corners 64">
            <a:extLst>
              <a:ext uri="{FF2B5EF4-FFF2-40B4-BE49-F238E27FC236}">
                <a16:creationId xmlns="" xmlns:a16="http://schemas.microsoft.com/office/drawing/2014/main" id="{DAF6326C-5F49-4038-9270-B1798C52913E}"/>
              </a:ext>
            </a:extLst>
          </p:cNvPr>
          <p:cNvSpPr/>
          <p:nvPr/>
        </p:nvSpPr>
        <p:spPr>
          <a:xfrm>
            <a:off x="4627598" y="3111000"/>
            <a:ext cx="58309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3</a:t>
            </a:r>
            <a:endParaRPr lang="vi-VN" sz="2800" b="1" dirty="0">
              <a:solidFill>
                <a:srgbClr val="FF0000"/>
              </a:solidFill>
            </a:endParaRPr>
          </a:p>
        </p:txBody>
      </p:sp>
      <p:sp>
        <p:nvSpPr>
          <p:cNvPr id="84" name="Rectangle: Rounded Corners 65">
            <a:extLst>
              <a:ext uri="{FF2B5EF4-FFF2-40B4-BE49-F238E27FC236}">
                <a16:creationId xmlns="" xmlns:a16="http://schemas.microsoft.com/office/drawing/2014/main" id="{9E186FBF-02E9-4309-9CC7-FD620596DB6C}"/>
              </a:ext>
            </a:extLst>
          </p:cNvPr>
          <p:cNvSpPr/>
          <p:nvPr/>
        </p:nvSpPr>
        <p:spPr>
          <a:xfrm>
            <a:off x="5574967" y="3107770"/>
            <a:ext cx="58309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3</a:t>
            </a:r>
            <a:endParaRPr lang="vi-VN" sz="2800" b="1" dirty="0">
              <a:solidFill>
                <a:srgbClr val="FF0000"/>
              </a:solidFill>
            </a:endParaRPr>
          </a:p>
        </p:txBody>
      </p:sp>
      <p:sp>
        <p:nvSpPr>
          <p:cNvPr id="85" name="Rectangle: Rounded Corners 66">
            <a:extLst>
              <a:ext uri="{FF2B5EF4-FFF2-40B4-BE49-F238E27FC236}">
                <a16:creationId xmlns="" xmlns:a16="http://schemas.microsoft.com/office/drawing/2014/main" id="{AB70796C-1CC6-4CCF-AFB4-2DFFBC68A94C}"/>
              </a:ext>
            </a:extLst>
          </p:cNvPr>
          <p:cNvSpPr/>
          <p:nvPr/>
        </p:nvSpPr>
        <p:spPr>
          <a:xfrm>
            <a:off x="6522336" y="3104540"/>
            <a:ext cx="58309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3</a:t>
            </a:r>
            <a:endParaRPr lang="vi-VN" sz="2800" b="1" dirty="0">
              <a:solidFill>
                <a:srgbClr val="FF0000"/>
              </a:solidFill>
            </a:endParaRPr>
          </a:p>
        </p:txBody>
      </p:sp>
      <p:sp>
        <p:nvSpPr>
          <p:cNvPr id="86" name="Rectangle: Rounded Corners 67">
            <a:extLst>
              <a:ext uri="{FF2B5EF4-FFF2-40B4-BE49-F238E27FC236}">
                <a16:creationId xmlns="" xmlns:a16="http://schemas.microsoft.com/office/drawing/2014/main" id="{7EDA0BB6-3FD5-4495-AE29-F9C710F62F57}"/>
              </a:ext>
            </a:extLst>
          </p:cNvPr>
          <p:cNvSpPr/>
          <p:nvPr/>
        </p:nvSpPr>
        <p:spPr>
          <a:xfrm>
            <a:off x="7493619" y="3114065"/>
            <a:ext cx="674929"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15</a:t>
            </a:r>
            <a:endParaRPr lang="vi-VN" sz="2800" b="1" dirty="0">
              <a:solidFill>
                <a:srgbClr val="FF0000"/>
              </a:solidFill>
            </a:endParaRPr>
          </a:p>
        </p:txBody>
      </p:sp>
      <p:sp>
        <p:nvSpPr>
          <p:cNvPr id="87" name="Rectangle: Rounded Corners 71">
            <a:extLst>
              <a:ext uri="{FF2B5EF4-FFF2-40B4-BE49-F238E27FC236}">
                <a16:creationId xmlns="" xmlns:a16="http://schemas.microsoft.com/office/drawing/2014/main" id="{15B546E8-1848-4D5F-B3F3-5AAC515CEC40}"/>
              </a:ext>
            </a:extLst>
          </p:cNvPr>
          <p:cNvSpPr/>
          <p:nvPr/>
        </p:nvSpPr>
        <p:spPr>
          <a:xfrm>
            <a:off x="10001550" y="3127123"/>
            <a:ext cx="674929"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15</a:t>
            </a:r>
            <a:endParaRPr lang="vi-VN" sz="2800" b="1" dirty="0">
              <a:solidFill>
                <a:srgbClr val="FF0000"/>
              </a:solidFill>
            </a:endParaRPr>
          </a:p>
        </p:txBody>
      </p:sp>
      <p:sp>
        <p:nvSpPr>
          <p:cNvPr id="88" name="Rectangle: Rounded Corners 72">
            <a:extLst>
              <a:ext uri="{FF2B5EF4-FFF2-40B4-BE49-F238E27FC236}">
                <a16:creationId xmlns="" xmlns:a16="http://schemas.microsoft.com/office/drawing/2014/main" id="{FD4964E7-2448-4637-A213-1F3E220AFB97}"/>
              </a:ext>
            </a:extLst>
          </p:cNvPr>
          <p:cNvSpPr/>
          <p:nvPr/>
        </p:nvSpPr>
        <p:spPr>
          <a:xfrm>
            <a:off x="2732860" y="3775976"/>
            <a:ext cx="58309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a:t>
            </a:r>
          </a:p>
        </p:txBody>
      </p:sp>
      <p:sp>
        <p:nvSpPr>
          <p:cNvPr id="89" name="Rectangle: Rounded Corners 73">
            <a:extLst>
              <a:ext uri="{FF2B5EF4-FFF2-40B4-BE49-F238E27FC236}">
                <a16:creationId xmlns="" xmlns:a16="http://schemas.microsoft.com/office/drawing/2014/main" id="{8E17B2E4-4B44-404D-A39E-DDDC90EA857B}"/>
              </a:ext>
            </a:extLst>
          </p:cNvPr>
          <p:cNvSpPr/>
          <p:nvPr/>
        </p:nvSpPr>
        <p:spPr>
          <a:xfrm>
            <a:off x="3680229" y="3772746"/>
            <a:ext cx="58309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a:t>
            </a:r>
          </a:p>
        </p:txBody>
      </p:sp>
      <p:sp>
        <p:nvSpPr>
          <p:cNvPr id="90" name="Rectangle: Rounded Corners 74">
            <a:extLst>
              <a:ext uri="{FF2B5EF4-FFF2-40B4-BE49-F238E27FC236}">
                <a16:creationId xmlns="" xmlns:a16="http://schemas.microsoft.com/office/drawing/2014/main" id="{DA4AEC2D-5E63-4D3E-A7AE-DDEF04FDDFD0}"/>
              </a:ext>
            </a:extLst>
          </p:cNvPr>
          <p:cNvSpPr/>
          <p:nvPr/>
        </p:nvSpPr>
        <p:spPr>
          <a:xfrm>
            <a:off x="4627598" y="3769516"/>
            <a:ext cx="58309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a:t>
            </a:r>
          </a:p>
        </p:txBody>
      </p:sp>
      <p:sp>
        <p:nvSpPr>
          <p:cNvPr id="91" name="Rectangle: Rounded Corners 75">
            <a:extLst>
              <a:ext uri="{FF2B5EF4-FFF2-40B4-BE49-F238E27FC236}">
                <a16:creationId xmlns="" xmlns:a16="http://schemas.microsoft.com/office/drawing/2014/main" id="{B6F744E3-2FCD-40C2-B592-77D14B4551E8}"/>
              </a:ext>
            </a:extLst>
          </p:cNvPr>
          <p:cNvSpPr/>
          <p:nvPr/>
        </p:nvSpPr>
        <p:spPr>
          <a:xfrm>
            <a:off x="5572452" y="3770645"/>
            <a:ext cx="674929"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15</a:t>
            </a:r>
            <a:endParaRPr lang="vi-VN" sz="2800" b="1" dirty="0">
              <a:solidFill>
                <a:srgbClr val="FF0000"/>
              </a:solidFill>
            </a:endParaRPr>
          </a:p>
        </p:txBody>
      </p:sp>
      <p:sp>
        <p:nvSpPr>
          <p:cNvPr id="92" name="Rectangle: Rounded Corners 76">
            <a:extLst>
              <a:ext uri="{FF2B5EF4-FFF2-40B4-BE49-F238E27FC236}">
                <a16:creationId xmlns="" xmlns:a16="http://schemas.microsoft.com/office/drawing/2014/main" id="{9761C3A3-AF60-4646-8198-68626787ACF2}"/>
              </a:ext>
            </a:extLst>
          </p:cNvPr>
          <p:cNvSpPr/>
          <p:nvPr/>
        </p:nvSpPr>
        <p:spPr>
          <a:xfrm>
            <a:off x="10001550" y="3750350"/>
            <a:ext cx="674929"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15</a:t>
            </a:r>
            <a:endParaRPr lang="vi-VN" sz="2800" b="1" dirty="0">
              <a:solidFill>
                <a:srgbClr val="FF0000"/>
              </a:solidFill>
            </a:endParaRPr>
          </a:p>
        </p:txBody>
      </p:sp>
    </p:spTree>
    <p:extLst>
      <p:ext uri="{BB962C8B-B14F-4D97-AF65-F5344CB8AC3E}">
        <p14:creationId xmlns:p14="http://schemas.microsoft.com/office/powerpoint/2010/main" xmlns="" val="356968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arn(inVertical)">
                                      <p:cBhvr>
                                        <p:cTn id="12" dur="500"/>
                                        <p:tgtEl>
                                          <p:spTgt spid="61"/>
                                        </p:tgtEl>
                                      </p:cBhvr>
                                    </p:animEffect>
                                  </p:childTnLst>
                                </p:cTn>
                              </p:par>
                              <p:par>
                                <p:cTn id="13" presetID="16" presetClass="entr" presetSubtype="21"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barn(inVertical)">
                                      <p:cBhvr>
                                        <p:cTn id="15" dur="500"/>
                                        <p:tgtEl>
                                          <p:spTgt spid="7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1"/>
                                        </p:tgtEl>
                                        <p:attrNameLst>
                                          <p:attrName>style.visibility</p:attrName>
                                        </p:attrNameLst>
                                      </p:cBhvr>
                                      <p:to>
                                        <p:strVal val="visible"/>
                                      </p:to>
                                    </p:set>
                                    <p:anim calcmode="lin" valueType="num">
                                      <p:cBhvr>
                                        <p:cTn id="20" dur="500" fill="hold"/>
                                        <p:tgtEl>
                                          <p:spTgt spid="81"/>
                                        </p:tgtEl>
                                        <p:attrNameLst>
                                          <p:attrName>ppt_w</p:attrName>
                                        </p:attrNameLst>
                                      </p:cBhvr>
                                      <p:tavLst>
                                        <p:tav tm="0">
                                          <p:val>
                                            <p:fltVal val="0"/>
                                          </p:val>
                                        </p:tav>
                                        <p:tav tm="100000">
                                          <p:val>
                                            <p:strVal val="#ppt_w"/>
                                          </p:val>
                                        </p:tav>
                                      </p:tavLst>
                                    </p:anim>
                                    <p:anim calcmode="lin" valueType="num">
                                      <p:cBhvr>
                                        <p:cTn id="21" dur="500" fill="hold"/>
                                        <p:tgtEl>
                                          <p:spTgt spid="81"/>
                                        </p:tgtEl>
                                        <p:attrNameLst>
                                          <p:attrName>ppt_h</p:attrName>
                                        </p:attrNameLst>
                                      </p:cBhvr>
                                      <p:tavLst>
                                        <p:tav tm="0">
                                          <p:val>
                                            <p:fltVal val="0"/>
                                          </p:val>
                                        </p:tav>
                                        <p:tav tm="100000">
                                          <p:val>
                                            <p:strVal val="#ppt_h"/>
                                          </p:val>
                                        </p:tav>
                                      </p:tavLst>
                                    </p:anim>
                                    <p:animEffect transition="in" filter="fad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 calcmode="lin" valueType="num">
                                      <p:cBhvr>
                                        <p:cTn id="27" dur="500" fill="hold"/>
                                        <p:tgtEl>
                                          <p:spTgt spid="82"/>
                                        </p:tgtEl>
                                        <p:attrNameLst>
                                          <p:attrName>ppt_w</p:attrName>
                                        </p:attrNameLst>
                                      </p:cBhvr>
                                      <p:tavLst>
                                        <p:tav tm="0">
                                          <p:val>
                                            <p:fltVal val="0"/>
                                          </p:val>
                                        </p:tav>
                                        <p:tav tm="100000">
                                          <p:val>
                                            <p:strVal val="#ppt_w"/>
                                          </p:val>
                                        </p:tav>
                                      </p:tavLst>
                                    </p:anim>
                                    <p:anim calcmode="lin" valueType="num">
                                      <p:cBhvr>
                                        <p:cTn id="28" dur="500" fill="hold"/>
                                        <p:tgtEl>
                                          <p:spTgt spid="82"/>
                                        </p:tgtEl>
                                        <p:attrNameLst>
                                          <p:attrName>ppt_h</p:attrName>
                                        </p:attrNameLst>
                                      </p:cBhvr>
                                      <p:tavLst>
                                        <p:tav tm="0">
                                          <p:val>
                                            <p:fltVal val="0"/>
                                          </p:val>
                                        </p:tav>
                                        <p:tav tm="100000">
                                          <p:val>
                                            <p:strVal val="#ppt_h"/>
                                          </p:val>
                                        </p:tav>
                                      </p:tavLst>
                                    </p:anim>
                                    <p:animEffect transition="in" filter="fade">
                                      <p:cBhvr>
                                        <p:cTn id="29" dur="500"/>
                                        <p:tgtEl>
                                          <p:spTgt spid="8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500" fill="hold"/>
                                        <p:tgtEl>
                                          <p:spTgt spid="83"/>
                                        </p:tgtEl>
                                        <p:attrNameLst>
                                          <p:attrName>ppt_w</p:attrName>
                                        </p:attrNameLst>
                                      </p:cBhvr>
                                      <p:tavLst>
                                        <p:tav tm="0">
                                          <p:val>
                                            <p:fltVal val="0"/>
                                          </p:val>
                                        </p:tav>
                                        <p:tav tm="100000">
                                          <p:val>
                                            <p:strVal val="#ppt_w"/>
                                          </p:val>
                                        </p:tav>
                                      </p:tavLst>
                                    </p:anim>
                                    <p:anim calcmode="lin" valueType="num">
                                      <p:cBhvr>
                                        <p:cTn id="35" dur="500" fill="hold"/>
                                        <p:tgtEl>
                                          <p:spTgt spid="83"/>
                                        </p:tgtEl>
                                        <p:attrNameLst>
                                          <p:attrName>ppt_h</p:attrName>
                                        </p:attrNameLst>
                                      </p:cBhvr>
                                      <p:tavLst>
                                        <p:tav tm="0">
                                          <p:val>
                                            <p:fltVal val="0"/>
                                          </p:val>
                                        </p:tav>
                                        <p:tav tm="100000">
                                          <p:val>
                                            <p:strVal val="#ppt_h"/>
                                          </p:val>
                                        </p:tav>
                                      </p:tavLst>
                                    </p:anim>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p:cTn id="41" dur="500" fill="hold"/>
                                        <p:tgtEl>
                                          <p:spTgt spid="84"/>
                                        </p:tgtEl>
                                        <p:attrNameLst>
                                          <p:attrName>ppt_w</p:attrName>
                                        </p:attrNameLst>
                                      </p:cBhvr>
                                      <p:tavLst>
                                        <p:tav tm="0">
                                          <p:val>
                                            <p:fltVal val="0"/>
                                          </p:val>
                                        </p:tav>
                                        <p:tav tm="100000">
                                          <p:val>
                                            <p:strVal val="#ppt_w"/>
                                          </p:val>
                                        </p:tav>
                                      </p:tavLst>
                                    </p:anim>
                                    <p:anim calcmode="lin" valueType="num">
                                      <p:cBhvr>
                                        <p:cTn id="42" dur="500" fill="hold"/>
                                        <p:tgtEl>
                                          <p:spTgt spid="84"/>
                                        </p:tgtEl>
                                        <p:attrNameLst>
                                          <p:attrName>ppt_h</p:attrName>
                                        </p:attrNameLst>
                                      </p:cBhvr>
                                      <p:tavLst>
                                        <p:tav tm="0">
                                          <p:val>
                                            <p:fltVal val="0"/>
                                          </p:val>
                                        </p:tav>
                                        <p:tav tm="100000">
                                          <p:val>
                                            <p:strVal val="#ppt_h"/>
                                          </p:val>
                                        </p:tav>
                                      </p:tavLst>
                                    </p:anim>
                                    <p:animEffect transition="in" filter="fade">
                                      <p:cBhvr>
                                        <p:cTn id="43" dur="500"/>
                                        <p:tgtEl>
                                          <p:spTgt spid="8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5"/>
                                        </p:tgtEl>
                                        <p:attrNameLst>
                                          <p:attrName>style.visibility</p:attrName>
                                        </p:attrNameLst>
                                      </p:cBhvr>
                                      <p:to>
                                        <p:strVal val="visible"/>
                                      </p:to>
                                    </p:set>
                                    <p:anim calcmode="lin" valueType="num">
                                      <p:cBhvr>
                                        <p:cTn id="48" dur="500" fill="hold"/>
                                        <p:tgtEl>
                                          <p:spTgt spid="85"/>
                                        </p:tgtEl>
                                        <p:attrNameLst>
                                          <p:attrName>ppt_w</p:attrName>
                                        </p:attrNameLst>
                                      </p:cBhvr>
                                      <p:tavLst>
                                        <p:tav tm="0">
                                          <p:val>
                                            <p:fltVal val="0"/>
                                          </p:val>
                                        </p:tav>
                                        <p:tav tm="100000">
                                          <p:val>
                                            <p:strVal val="#ppt_w"/>
                                          </p:val>
                                        </p:tav>
                                      </p:tavLst>
                                    </p:anim>
                                    <p:anim calcmode="lin" valueType="num">
                                      <p:cBhvr>
                                        <p:cTn id="49" dur="500" fill="hold"/>
                                        <p:tgtEl>
                                          <p:spTgt spid="85"/>
                                        </p:tgtEl>
                                        <p:attrNameLst>
                                          <p:attrName>ppt_h</p:attrName>
                                        </p:attrNameLst>
                                      </p:cBhvr>
                                      <p:tavLst>
                                        <p:tav tm="0">
                                          <p:val>
                                            <p:fltVal val="0"/>
                                          </p:val>
                                        </p:tav>
                                        <p:tav tm="100000">
                                          <p:val>
                                            <p:strVal val="#ppt_h"/>
                                          </p:val>
                                        </p:tav>
                                      </p:tavLst>
                                    </p:anim>
                                    <p:animEffect transition="in" filter="fade">
                                      <p:cBhvr>
                                        <p:cTn id="50" dur="500"/>
                                        <p:tgtEl>
                                          <p:spTgt spid="8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p:cTn id="55" dur="500" fill="hold"/>
                                        <p:tgtEl>
                                          <p:spTgt spid="86"/>
                                        </p:tgtEl>
                                        <p:attrNameLst>
                                          <p:attrName>ppt_w</p:attrName>
                                        </p:attrNameLst>
                                      </p:cBhvr>
                                      <p:tavLst>
                                        <p:tav tm="0">
                                          <p:val>
                                            <p:fltVal val="0"/>
                                          </p:val>
                                        </p:tav>
                                        <p:tav tm="100000">
                                          <p:val>
                                            <p:strVal val="#ppt_w"/>
                                          </p:val>
                                        </p:tav>
                                      </p:tavLst>
                                    </p:anim>
                                    <p:anim calcmode="lin" valueType="num">
                                      <p:cBhvr>
                                        <p:cTn id="56" dur="500" fill="hold"/>
                                        <p:tgtEl>
                                          <p:spTgt spid="86"/>
                                        </p:tgtEl>
                                        <p:attrNameLst>
                                          <p:attrName>ppt_h</p:attrName>
                                        </p:attrNameLst>
                                      </p:cBhvr>
                                      <p:tavLst>
                                        <p:tav tm="0">
                                          <p:val>
                                            <p:fltVal val="0"/>
                                          </p:val>
                                        </p:tav>
                                        <p:tav tm="100000">
                                          <p:val>
                                            <p:strVal val="#ppt_h"/>
                                          </p:val>
                                        </p:tav>
                                      </p:tavLst>
                                    </p:anim>
                                    <p:animEffect transition="in" filter="fade">
                                      <p:cBhvr>
                                        <p:cTn id="57" dur="500"/>
                                        <p:tgtEl>
                                          <p:spTgt spid="86"/>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87"/>
                                        </p:tgtEl>
                                        <p:attrNameLst>
                                          <p:attrName>style.visibility</p:attrName>
                                        </p:attrNameLst>
                                      </p:cBhvr>
                                      <p:to>
                                        <p:strVal val="visible"/>
                                      </p:to>
                                    </p:set>
                                    <p:anim calcmode="lin" valueType="num">
                                      <p:cBhvr>
                                        <p:cTn id="62" dur="500" fill="hold"/>
                                        <p:tgtEl>
                                          <p:spTgt spid="87"/>
                                        </p:tgtEl>
                                        <p:attrNameLst>
                                          <p:attrName>ppt_w</p:attrName>
                                        </p:attrNameLst>
                                      </p:cBhvr>
                                      <p:tavLst>
                                        <p:tav tm="0">
                                          <p:val>
                                            <p:fltVal val="0"/>
                                          </p:val>
                                        </p:tav>
                                        <p:tav tm="100000">
                                          <p:val>
                                            <p:strVal val="#ppt_w"/>
                                          </p:val>
                                        </p:tav>
                                      </p:tavLst>
                                    </p:anim>
                                    <p:anim calcmode="lin" valueType="num">
                                      <p:cBhvr>
                                        <p:cTn id="63" dur="500" fill="hold"/>
                                        <p:tgtEl>
                                          <p:spTgt spid="87"/>
                                        </p:tgtEl>
                                        <p:attrNameLst>
                                          <p:attrName>ppt_h</p:attrName>
                                        </p:attrNameLst>
                                      </p:cBhvr>
                                      <p:tavLst>
                                        <p:tav tm="0">
                                          <p:val>
                                            <p:fltVal val="0"/>
                                          </p:val>
                                        </p:tav>
                                        <p:tav tm="100000">
                                          <p:val>
                                            <p:strVal val="#ppt_h"/>
                                          </p:val>
                                        </p:tav>
                                      </p:tavLst>
                                    </p:anim>
                                    <p:animEffect transition="in" filter="fade">
                                      <p:cBhvr>
                                        <p:cTn id="64" dur="500"/>
                                        <p:tgtEl>
                                          <p:spTgt spid="87"/>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8"/>
                                        </p:tgtEl>
                                        <p:attrNameLst>
                                          <p:attrName>style.visibility</p:attrName>
                                        </p:attrNameLst>
                                      </p:cBhvr>
                                      <p:to>
                                        <p:strVal val="visible"/>
                                      </p:to>
                                    </p:set>
                                    <p:anim calcmode="lin" valueType="num">
                                      <p:cBhvr>
                                        <p:cTn id="69" dur="500" fill="hold"/>
                                        <p:tgtEl>
                                          <p:spTgt spid="88"/>
                                        </p:tgtEl>
                                        <p:attrNameLst>
                                          <p:attrName>ppt_w</p:attrName>
                                        </p:attrNameLst>
                                      </p:cBhvr>
                                      <p:tavLst>
                                        <p:tav tm="0">
                                          <p:val>
                                            <p:fltVal val="0"/>
                                          </p:val>
                                        </p:tav>
                                        <p:tav tm="100000">
                                          <p:val>
                                            <p:strVal val="#ppt_w"/>
                                          </p:val>
                                        </p:tav>
                                      </p:tavLst>
                                    </p:anim>
                                    <p:anim calcmode="lin" valueType="num">
                                      <p:cBhvr>
                                        <p:cTn id="70" dur="500" fill="hold"/>
                                        <p:tgtEl>
                                          <p:spTgt spid="88"/>
                                        </p:tgtEl>
                                        <p:attrNameLst>
                                          <p:attrName>ppt_h</p:attrName>
                                        </p:attrNameLst>
                                      </p:cBhvr>
                                      <p:tavLst>
                                        <p:tav tm="0">
                                          <p:val>
                                            <p:fltVal val="0"/>
                                          </p:val>
                                        </p:tav>
                                        <p:tav tm="100000">
                                          <p:val>
                                            <p:strVal val="#ppt_h"/>
                                          </p:val>
                                        </p:tav>
                                      </p:tavLst>
                                    </p:anim>
                                    <p:animEffect transition="in" filter="fade">
                                      <p:cBhvr>
                                        <p:cTn id="71" dur="500"/>
                                        <p:tgtEl>
                                          <p:spTgt spid="88"/>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89"/>
                                        </p:tgtEl>
                                        <p:attrNameLst>
                                          <p:attrName>style.visibility</p:attrName>
                                        </p:attrNameLst>
                                      </p:cBhvr>
                                      <p:to>
                                        <p:strVal val="visible"/>
                                      </p:to>
                                    </p:set>
                                    <p:anim calcmode="lin" valueType="num">
                                      <p:cBhvr>
                                        <p:cTn id="76" dur="500" fill="hold"/>
                                        <p:tgtEl>
                                          <p:spTgt spid="89"/>
                                        </p:tgtEl>
                                        <p:attrNameLst>
                                          <p:attrName>ppt_w</p:attrName>
                                        </p:attrNameLst>
                                      </p:cBhvr>
                                      <p:tavLst>
                                        <p:tav tm="0">
                                          <p:val>
                                            <p:fltVal val="0"/>
                                          </p:val>
                                        </p:tav>
                                        <p:tav tm="100000">
                                          <p:val>
                                            <p:strVal val="#ppt_w"/>
                                          </p:val>
                                        </p:tav>
                                      </p:tavLst>
                                    </p:anim>
                                    <p:anim calcmode="lin" valueType="num">
                                      <p:cBhvr>
                                        <p:cTn id="77" dur="500" fill="hold"/>
                                        <p:tgtEl>
                                          <p:spTgt spid="89"/>
                                        </p:tgtEl>
                                        <p:attrNameLst>
                                          <p:attrName>ppt_h</p:attrName>
                                        </p:attrNameLst>
                                      </p:cBhvr>
                                      <p:tavLst>
                                        <p:tav tm="0">
                                          <p:val>
                                            <p:fltVal val="0"/>
                                          </p:val>
                                        </p:tav>
                                        <p:tav tm="100000">
                                          <p:val>
                                            <p:strVal val="#ppt_h"/>
                                          </p:val>
                                        </p:tav>
                                      </p:tavLst>
                                    </p:anim>
                                    <p:animEffect transition="in" filter="fade">
                                      <p:cBhvr>
                                        <p:cTn id="78" dur="500"/>
                                        <p:tgtEl>
                                          <p:spTgt spid="89"/>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p:cTn id="83" dur="500" fill="hold"/>
                                        <p:tgtEl>
                                          <p:spTgt spid="90"/>
                                        </p:tgtEl>
                                        <p:attrNameLst>
                                          <p:attrName>ppt_w</p:attrName>
                                        </p:attrNameLst>
                                      </p:cBhvr>
                                      <p:tavLst>
                                        <p:tav tm="0">
                                          <p:val>
                                            <p:fltVal val="0"/>
                                          </p:val>
                                        </p:tav>
                                        <p:tav tm="100000">
                                          <p:val>
                                            <p:strVal val="#ppt_w"/>
                                          </p:val>
                                        </p:tav>
                                      </p:tavLst>
                                    </p:anim>
                                    <p:anim calcmode="lin" valueType="num">
                                      <p:cBhvr>
                                        <p:cTn id="84" dur="500" fill="hold"/>
                                        <p:tgtEl>
                                          <p:spTgt spid="90"/>
                                        </p:tgtEl>
                                        <p:attrNameLst>
                                          <p:attrName>ppt_h</p:attrName>
                                        </p:attrNameLst>
                                      </p:cBhvr>
                                      <p:tavLst>
                                        <p:tav tm="0">
                                          <p:val>
                                            <p:fltVal val="0"/>
                                          </p:val>
                                        </p:tav>
                                        <p:tav tm="100000">
                                          <p:val>
                                            <p:strVal val="#ppt_h"/>
                                          </p:val>
                                        </p:tav>
                                      </p:tavLst>
                                    </p:anim>
                                    <p:animEffect transition="in" filter="fade">
                                      <p:cBhvr>
                                        <p:cTn id="85" dur="500"/>
                                        <p:tgtEl>
                                          <p:spTgt spid="90"/>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91"/>
                                        </p:tgtEl>
                                        <p:attrNameLst>
                                          <p:attrName>style.visibility</p:attrName>
                                        </p:attrNameLst>
                                      </p:cBhvr>
                                      <p:to>
                                        <p:strVal val="visible"/>
                                      </p:to>
                                    </p:set>
                                    <p:anim calcmode="lin" valueType="num">
                                      <p:cBhvr>
                                        <p:cTn id="90" dur="500" fill="hold"/>
                                        <p:tgtEl>
                                          <p:spTgt spid="91"/>
                                        </p:tgtEl>
                                        <p:attrNameLst>
                                          <p:attrName>ppt_w</p:attrName>
                                        </p:attrNameLst>
                                      </p:cBhvr>
                                      <p:tavLst>
                                        <p:tav tm="0">
                                          <p:val>
                                            <p:fltVal val="0"/>
                                          </p:val>
                                        </p:tav>
                                        <p:tav tm="100000">
                                          <p:val>
                                            <p:strVal val="#ppt_w"/>
                                          </p:val>
                                        </p:tav>
                                      </p:tavLst>
                                    </p:anim>
                                    <p:anim calcmode="lin" valueType="num">
                                      <p:cBhvr>
                                        <p:cTn id="91" dur="500" fill="hold"/>
                                        <p:tgtEl>
                                          <p:spTgt spid="91"/>
                                        </p:tgtEl>
                                        <p:attrNameLst>
                                          <p:attrName>ppt_h</p:attrName>
                                        </p:attrNameLst>
                                      </p:cBhvr>
                                      <p:tavLst>
                                        <p:tav tm="0">
                                          <p:val>
                                            <p:fltVal val="0"/>
                                          </p:val>
                                        </p:tav>
                                        <p:tav tm="100000">
                                          <p:val>
                                            <p:strVal val="#ppt_h"/>
                                          </p:val>
                                        </p:tav>
                                      </p:tavLst>
                                    </p:anim>
                                    <p:animEffect transition="in" filter="fade">
                                      <p:cBhvr>
                                        <p:cTn id="92" dur="500"/>
                                        <p:tgtEl>
                                          <p:spTgt spid="91"/>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92"/>
                                        </p:tgtEl>
                                        <p:attrNameLst>
                                          <p:attrName>style.visibility</p:attrName>
                                        </p:attrNameLst>
                                      </p:cBhvr>
                                      <p:to>
                                        <p:strVal val="visible"/>
                                      </p:to>
                                    </p:set>
                                    <p:anim calcmode="lin" valueType="num">
                                      <p:cBhvr>
                                        <p:cTn id="97" dur="500" fill="hold"/>
                                        <p:tgtEl>
                                          <p:spTgt spid="92"/>
                                        </p:tgtEl>
                                        <p:attrNameLst>
                                          <p:attrName>ppt_w</p:attrName>
                                        </p:attrNameLst>
                                      </p:cBhvr>
                                      <p:tavLst>
                                        <p:tav tm="0">
                                          <p:val>
                                            <p:fltVal val="0"/>
                                          </p:val>
                                        </p:tav>
                                        <p:tav tm="100000">
                                          <p:val>
                                            <p:strVal val="#ppt_w"/>
                                          </p:val>
                                        </p:tav>
                                      </p:tavLst>
                                    </p:anim>
                                    <p:anim calcmode="lin" valueType="num">
                                      <p:cBhvr>
                                        <p:cTn id="98" dur="500" fill="hold"/>
                                        <p:tgtEl>
                                          <p:spTgt spid="92"/>
                                        </p:tgtEl>
                                        <p:attrNameLst>
                                          <p:attrName>ppt_h</p:attrName>
                                        </p:attrNameLst>
                                      </p:cBhvr>
                                      <p:tavLst>
                                        <p:tav tm="0">
                                          <p:val>
                                            <p:fltVal val="0"/>
                                          </p:val>
                                        </p:tav>
                                        <p:tav tm="100000">
                                          <p:val>
                                            <p:strVal val="#ppt_h"/>
                                          </p:val>
                                        </p:tav>
                                      </p:tavLst>
                                    </p:anim>
                                    <p:animEffect transition="in" filter="fade">
                                      <p:cBhvr>
                                        <p:cTn id="9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99392C6-494A-4B59-A6A2-4DDD7D22A582}"/>
              </a:ext>
            </a:extLst>
          </p:cNvPr>
          <p:cNvSpPr txBox="1"/>
          <p:nvPr/>
        </p:nvSpPr>
        <p:spPr>
          <a:xfrm>
            <a:off x="1585119" y="504024"/>
            <a:ext cx="6252051" cy="646331"/>
          </a:xfrm>
          <a:prstGeom prst="rect">
            <a:avLst/>
          </a:prstGeom>
          <a:noFill/>
        </p:spPr>
        <p:txBody>
          <a:bodyPr wrap="square" rtlCol="0">
            <a:spAutoFit/>
          </a:bodyPr>
          <a:lstStyle/>
          <a:p>
            <a:r>
              <a:rPr lang="en-US" sz="3600" smtClean="0">
                <a:solidFill>
                  <a:srgbClr val="002060"/>
                </a:solidFill>
              </a:rPr>
              <a:t>Tìm phép nhân thích hợp.</a:t>
            </a:r>
            <a:endParaRPr lang="vi-VN" sz="3600" dirty="0">
              <a:solidFill>
                <a:srgbClr val="002060"/>
              </a:solidFill>
            </a:endParaRPr>
          </a:p>
        </p:txBody>
      </p:sp>
      <p:sp>
        <p:nvSpPr>
          <p:cNvPr id="3" name="Oval 2"/>
          <p:cNvSpPr/>
          <p:nvPr/>
        </p:nvSpPr>
        <p:spPr>
          <a:xfrm>
            <a:off x="815500" y="409954"/>
            <a:ext cx="731520" cy="73152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endParaRPr lang="en-US" sz="5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35" name="Picture 34">
            <a:extLst>
              <a:ext uri="{FF2B5EF4-FFF2-40B4-BE49-F238E27FC236}">
                <a16:creationId xmlns="" xmlns:a16="http://schemas.microsoft.com/office/drawing/2014/main" id="{FB6A2514-02FF-4790-B605-F18072F9DB0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1423987" y="1255565"/>
            <a:ext cx="8810625" cy="5286375"/>
          </a:xfrm>
          <a:prstGeom prst="rect">
            <a:avLst/>
          </a:prstGeom>
        </p:spPr>
      </p:pic>
      <p:sp>
        <p:nvSpPr>
          <p:cNvPr id="37" name="Rectangle: Rounded Corners 7">
            <a:extLst>
              <a:ext uri="{FF2B5EF4-FFF2-40B4-BE49-F238E27FC236}">
                <a16:creationId xmlns="" xmlns:a16="http://schemas.microsoft.com/office/drawing/2014/main" id="{07F1CF84-1CBA-4C5B-9323-660F8E6822A5}"/>
              </a:ext>
            </a:extLst>
          </p:cNvPr>
          <p:cNvSpPr/>
          <p:nvPr/>
        </p:nvSpPr>
        <p:spPr>
          <a:xfrm>
            <a:off x="2594306" y="2614326"/>
            <a:ext cx="3722494" cy="379559"/>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70C0"/>
                </a:solidFill>
              </a:rPr>
              <a:t>4 + 4 + 4 + 4 + 4 = 20</a:t>
            </a:r>
            <a:endParaRPr lang="vi-VN" sz="2800" dirty="0">
              <a:solidFill>
                <a:srgbClr val="0070C0"/>
              </a:solidFill>
            </a:endParaRPr>
          </a:p>
        </p:txBody>
      </p:sp>
      <p:sp>
        <p:nvSpPr>
          <p:cNvPr id="38" name="Rectangle: Rounded Corners 8">
            <a:extLst>
              <a:ext uri="{FF2B5EF4-FFF2-40B4-BE49-F238E27FC236}">
                <a16:creationId xmlns="" xmlns:a16="http://schemas.microsoft.com/office/drawing/2014/main" id="{DC2326AF-15EF-4E8E-A3E4-6D9F37EC969E}"/>
              </a:ext>
            </a:extLst>
          </p:cNvPr>
          <p:cNvSpPr/>
          <p:nvPr/>
        </p:nvSpPr>
        <p:spPr>
          <a:xfrm>
            <a:off x="3148903" y="3944205"/>
            <a:ext cx="2613300" cy="379559"/>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70C0"/>
                </a:solidFill>
              </a:rPr>
              <a:t>4 + 4 + 4 = 12</a:t>
            </a:r>
          </a:p>
        </p:txBody>
      </p:sp>
      <p:sp>
        <p:nvSpPr>
          <p:cNvPr id="39" name="Freeform: Shape 10">
            <a:extLst>
              <a:ext uri="{FF2B5EF4-FFF2-40B4-BE49-F238E27FC236}">
                <a16:creationId xmlns="" xmlns:a16="http://schemas.microsoft.com/office/drawing/2014/main" id="{9E196361-A59C-4DB2-99C7-E11DEF96055B}"/>
              </a:ext>
            </a:extLst>
          </p:cNvPr>
          <p:cNvSpPr/>
          <p:nvPr/>
        </p:nvSpPr>
        <p:spPr>
          <a:xfrm>
            <a:off x="6731000" y="3844785"/>
            <a:ext cx="1905000" cy="1231900"/>
          </a:xfrm>
          <a:custGeom>
            <a:avLst/>
            <a:gdLst>
              <a:gd name="connsiteX0" fmla="*/ 0 w 1739900"/>
              <a:gd name="connsiteY0" fmla="*/ 0 h 1270000"/>
              <a:gd name="connsiteX1" fmla="*/ 355600 w 1739900"/>
              <a:gd name="connsiteY1" fmla="*/ 787400 h 1270000"/>
              <a:gd name="connsiteX2" fmla="*/ 1739900 w 1739900"/>
              <a:gd name="connsiteY2" fmla="*/ 1270000 h 1270000"/>
            </a:gdLst>
            <a:ahLst/>
            <a:cxnLst>
              <a:cxn ang="0">
                <a:pos x="connsiteX0" y="connsiteY0"/>
              </a:cxn>
              <a:cxn ang="0">
                <a:pos x="connsiteX1" y="connsiteY1"/>
              </a:cxn>
              <a:cxn ang="0">
                <a:pos x="connsiteX2" y="connsiteY2"/>
              </a:cxn>
            </a:cxnLst>
            <a:rect l="l" t="t" r="r" b="b"/>
            <a:pathLst>
              <a:path w="1739900" h="1270000">
                <a:moveTo>
                  <a:pt x="0" y="0"/>
                </a:moveTo>
                <a:cubicBezTo>
                  <a:pt x="32808" y="287866"/>
                  <a:pt x="65617" y="575733"/>
                  <a:pt x="355600" y="787400"/>
                </a:cubicBezTo>
                <a:cubicBezTo>
                  <a:pt x="645583" y="999067"/>
                  <a:pt x="1192741" y="1134533"/>
                  <a:pt x="1739900" y="12700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Rectangle: Rounded Corners 11">
            <a:extLst>
              <a:ext uri="{FF2B5EF4-FFF2-40B4-BE49-F238E27FC236}">
                <a16:creationId xmlns="" xmlns:a16="http://schemas.microsoft.com/office/drawing/2014/main" id="{D75EAD2F-58E2-431C-A17A-9A05ACD4C064}"/>
              </a:ext>
            </a:extLst>
          </p:cNvPr>
          <p:cNvSpPr/>
          <p:nvPr/>
        </p:nvSpPr>
        <p:spPr>
          <a:xfrm>
            <a:off x="3441351" y="5097023"/>
            <a:ext cx="2028403" cy="379559"/>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70C0"/>
                </a:solidFill>
              </a:rPr>
              <a:t>5 + 5 = 10</a:t>
            </a:r>
          </a:p>
        </p:txBody>
      </p:sp>
      <p:sp>
        <p:nvSpPr>
          <p:cNvPr id="41" name="Freeform: Shape 12">
            <a:extLst>
              <a:ext uri="{FF2B5EF4-FFF2-40B4-BE49-F238E27FC236}">
                <a16:creationId xmlns="" xmlns:a16="http://schemas.microsoft.com/office/drawing/2014/main" id="{98795258-1ACD-4DA9-9EEA-9103ED46BEC6}"/>
              </a:ext>
            </a:extLst>
          </p:cNvPr>
          <p:cNvSpPr/>
          <p:nvPr/>
        </p:nvSpPr>
        <p:spPr>
          <a:xfrm>
            <a:off x="6534618" y="5076685"/>
            <a:ext cx="1905000" cy="1231900"/>
          </a:xfrm>
          <a:custGeom>
            <a:avLst/>
            <a:gdLst>
              <a:gd name="connsiteX0" fmla="*/ 0 w 1739900"/>
              <a:gd name="connsiteY0" fmla="*/ 0 h 1270000"/>
              <a:gd name="connsiteX1" fmla="*/ 355600 w 1739900"/>
              <a:gd name="connsiteY1" fmla="*/ 787400 h 1270000"/>
              <a:gd name="connsiteX2" fmla="*/ 1739900 w 1739900"/>
              <a:gd name="connsiteY2" fmla="*/ 1270000 h 1270000"/>
            </a:gdLst>
            <a:ahLst/>
            <a:cxnLst>
              <a:cxn ang="0">
                <a:pos x="connsiteX0" y="connsiteY0"/>
              </a:cxn>
              <a:cxn ang="0">
                <a:pos x="connsiteX1" y="connsiteY1"/>
              </a:cxn>
              <a:cxn ang="0">
                <a:pos x="connsiteX2" y="connsiteY2"/>
              </a:cxn>
            </a:cxnLst>
            <a:rect l="l" t="t" r="r" b="b"/>
            <a:pathLst>
              <a:path w="1739900" h="1270000">
                <a:moveTo>
                  <a:pt x="0" y="0"/>
                </a:moveTo>
                <a:cubicBezTo>
                  <a:pt x="32808" y="287866"/>
                  <a:pt x="65617" y="575733"/>
                  <a:pt x="355600" y="787400"/>
                </a:cubicBezTo>
                <a:cubicBezTo>
                  <a:pt x="645583" y="999067"/>
                  <a:pt x="1192741" y="1134533"/>
                  <a:pt x="1739900" y="12700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Rounded Corners 13">
            <a:extLst>
              <a:ext uri="{FF2B5EF4-FFF2-40B4-BE49-F238E27FC236}">
                <a16:creationId xmlns="" xmlns:a16="http://schemas.microsoft.com/office/drawing/2014/main" id="{CF7058C6-F860-4519-9653-16C471CE4A72}"/>
              </a:ext>
            </a:extLst>
          </p:cNvPr>
          <p:cNvSpPr/>
          <p:nvPr/>
        </p:nvSpPr>
        <p:spPr>
          <a:xfrm>
            <a:off x="2956777" y="6249841"/>
            <a:ext cx="2997549" cy="379559"/>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0070C0"/>
                </a:solidFill>
              </a:rPr>
              <a:t>2 + 2 + 2 + 2 = 8</a:t>
            </a:r>
            <a:endParaRPr lang="vi-VN" sz="2800" dirty="0">
              <a:solidFill>
                <a:srgbClr val="0070C0"/>
              </a:solidFill>
            </a:endParaRPr>
          </a:p>
        </p:txBody>
      </p:sp>
      <p:sp>
        <p:nvSpPr>
          <p:cNvPr id="43" name="Freeform: Shape 14">
            <a:extLst>
              <a:ext uri="{FF2B5EF4-FFF2-40B4-BE49-F238E27FC236}">
                <a16:creationId xmlns="" xmlns:a16="http://schemas.microsoft.com/office/drawing/2014/main" id="{694070EA-6958-4E2F-842B-B72237ECDB6E}"/>
              </a:ext>
            </a:extLst>
          </p:cNvPr>
          <p:cNvSpPr/>
          <p:nvPr/>
        </p:nvSpPr>
        <p:spPr>
          <a:xfrm>
            <a:off x="6578600" y="3946385"/>
            <a:ext cx="1651000" cy="1968500"/>
          </a:xfrm>
          <a:custGeom>
            <a:avLst/>
            <a:gdLst>
              <a:gd name="connsiteX0" fmla="*/ 0 w 1651000"/>
              <a:gd name="connsiteY0" fmla="*/ 1968500 h 1968500"/>
              <a:gd name="connsiteX1" fmla="*/ 914400 w 1651000"/>
              <a:gd name="connsiteY1" fmla="*/ 1244600 h 1968500"/>
              <a:gd name="connsiteX2" fmla="*/ 1651000 w 1651000"/>
              <a:gd name="connsiteY2" fmla="*/ 0 h 1968500"/>
            </a:gdLst>
            <a:ahLst/>
            <a:cxnLst>
              <a:cxn ang="0">
                <a:pos x="connsiteX0" y="connsiteY0"/>
              </a:cxn>
              <a:cxn ang="0">
                <a:pos x="connsiteX1" y="connsiteY1"/>
              </a:cxn>
              <a:cxn ang="0">
                <a:pos x="connsiteX2" y="connsiteY2"/>
              </a:cxn>
            </a:cxnLst>
            <a:rect l="l" t="t" r="r" b="b"/>
            <a:pathLst>
              <a:path w="1651000" h="1968500">
                <a:moveTo>
                  <a:pt x="0" y="1968500"/>
                </a:moveTo>
                <a:cubicBezTo>
                  <a:pt x="319616" y="1770591"/>
                  <a:pt x="639233" y="1572683"/>
                  <a:pt x="914400" y="1244600"/>
                </a:cubicBezTo>
                <a:cubicBezTo>
                  <a:pt x="1189567" y="916517"/>
                  <a:pt x="1420283" y="458258"/>
                  <a:pt x="165100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xmlns="" val="30216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arn(inVertic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par>
                                <p:cTn id="38" presetID="10" presetClass="exit" presetSubtype="0" fill="hold" grpId="1" nodeType="withEffect">
                                  <p:stCondLst>
                                    <p:cond delay="0"/>
                                  </p:stCondLst>
                                  <p:childTnLst>
                                    <p:animEffect transition="out" filter="fade">
                                      <p:cBhvr>
                                        <p:cTn id="39" dur="500"/>
                                        <p:tgtEl>
                                          <p:spTgt spid="37"/>
                                        </p:tgtEl>
                                      </p:cBhvr>
                                    </p:animEffect>
                                    <p:set>
                                      <p:cBhvr>
                                        <p:cTn id="40" dur="1" fill="hold">
                                          <p:stCondLst>
                                            <p:cond delay="499"/>
                                          </p:stCondLst>
                                        </p:cTn>
                                        <p:tgtEl>
                                          <p:spTgt spid="3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8"/>
                                        </p:tgtEl>
                                      </p:cBhvr>
                                    </p:animEffect>
                                    <p:set>
                                      <p:cBhvr>
                                        <p:cTn id="43" dur="1" fill="hold">
                                          <p:stCondLst>
                                            <p:cond delay="499"/>
                                          </p:stCondLst>
                                        </p:cTn>
                                        <p:tgtEl>
                                          <p:spTgt spid="3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2"/>
                                        </p:tgtEl>
                                      </p:cBhvr>
                                    </p:animEffect>
                                    <p:set>
                                      <p:cBhvr>
                                        <p:cTn id="49"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699392C6-494A-4B59-A6A2-4DDD7D22A582}"/>
              </a:ext>
            </a:extLst>
          </p:cNvPr>
          <p:cNvSpPr txBox="1"/>
          <p:nvPr/>
        </p:nvSpPr>
        <p:spPr>
          <a:xfrm>
            <a:off x="4139903" y="457200"/>
            <a:ext cx="3882032" cy="830997"/>
          </a:xfrm>
          <a:prstGeom prst="rect">
            <a:avLst/>
          </a:prstGeom>
          <a:solidFill>
            <a:schemeClr val="accent3">
              <a:lumMod val="40000"/>
              <a:lumOff val="60000"/>
            </a:schemeClr>
          </a:solidFill>
        </p:spPr>
        <p:txBody>
          <a:bodyPr wrap="square" rtlCol="0">
            <a:spAutoFit/>
          </a:bodyPr>
          <a:lstStyle/>
          <a:p>
            <a:pPr algn="ctr"/>
            <a:r>
              <a:rPr lang="en-US" sz="4800" smtClean="0"/>
              <a:t>CỦNG CỐ</a:t>
            </a:r>
            <a:endParaRPr lang="vi-VN" sz="4800" dirty="0"/>
          </a:p>
        </p:txBody>
      </p:sp>
      <p:sp>
        <p:nvSpPr>
          <p:cNvPr id="4" name="AutoShape 2" descr="Happy Strawberry Cartoon Transparent PNG &amp; SVG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816819" y="2106464"/>
            <a:ext cx="2935981" cy="2645072"/>
            <a:chOff x="816819" y="2106464"/>
            <a:chExt cx="2935981" cy="2645072"/>
          </a:xfrm>
        </p:grpSpPr>
        <p:pic>
          <p:nvPicPr>
            <p:cNvPr id="1028"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60066" y="2514600"/>
              <a:ext cx="1124744" cy="112474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84810" y="2514600"/>
              <a:ext cx="1124744" cy="112474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22438" y="3429000"/>
              <a:ext cx="1124744" cy="112474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val 5"/>
            <p:cNvSpPr/>
            <p:nvPr/>
          </p:nvSpPr>
          <p:spPr>
            <a:xfrm>
              <a:off x="816819" y="2106464"/>
              <a:ext cx="2935981" cy="264507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612928" y="2107258"/>
            <a:ext cx="2935981" cy="2645072"/>
            <a:chOff x="816819" y="2106464"/>
            <a:chExt cx="2935981" cy="2645072"/>
          </a:xfrm>
        </p:grpSpPr>
        <p:pic>
          <p:nvPicPr>
            <p:cNvPr id="22"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60066" y="2514600"/>
              <a:ext cx="1124744" cy="1124744"/>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84810" y="2514600"/>
              <a:ext cx="1124744" cy="1124744"/>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22438" y="3429000"/>
              <a:ext cx="1124744" cy="1124744"/>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Oval 24"/>
            <p:cNvSpPr/>
            <p:nvPr/>
          </p:nvSpPr>
          <p:spPr>
            <a:xfrm>
              <a:off x="816819" y="2106464"/>
              <a:ext cx="2935981" cy="264507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8409037" y="2108052"/>
            <a:ext cx="2935981" cy="2645072"/>
            <a:chOff x="816819" y="2106464"/>
            <a:chExt cx="2935981" cy="2645072"/>
          </a:xfrm>
        </p:grpSpPr>
        <p:pic>
          <p:nvPicPr>
            <p:cNvPr id="27"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60066" y="2514600"/>
              <a:ext cx="1124744" cy="1124744"/>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84810" y="2514600"/>
              <a:ext cx="1124744" cy="1124744"/>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4" descr="Happy Strawberry Cartoon Transparent PNG &amp;amp; SVG Vecto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22438" y="3429000"/>
              <a:ext cx="1124744" cy="1124744"/>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Oval 29"/>
            <p:cNvSpPr/>
            <p:nvPr/>
          </p:nvSpPr>
          <p:spPr>
            <a:xfrm>
              <a:off x="816819" y="2106464"/>
              <a:ext cx="2935981" cy="264507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 xmlns:a16="http://schemas.microsoft.com/office/drawing/2014/main" id="{699392C6-494A-4B59-A6A2-4DDD7D22A582}"/>
              </a:ext>
            </a:extLst>
          </p:cNvPr>
          <p:cNvSpPr txBox="1"/>
          <p:nvPr/>
        </p:nvSpPr>
        <p:spPr>
          <a:xfrm>
            <a:off x="1434766" y="5445256"/>
            <a:ext cx="4152553" cy="830997"/>
          </a:xfrm>
          <a:prstGeom prst="rect">
            <a:avLst/>
          </a:prstGeom>
          <a:noFill/>
          <a:ln>
            <a:solidFill>
              <a:srgbClr val="FFC000"/>
            </a:solidFill>
          </a:ln>
        </p:spPr>
        <p:txBody>
          <a:bodyPr wrap="square" rtlCol="0">
            <a:spAutoFit/>
          </a:bodyPr>
          <a:lstStyle/>
          <a:p>
            <a:pPr algn="just"/>
            <a:r>
              <a:rPr lang="en-US" sz="4800" smtClean="0"/>
              <a:t>A. 3 x 2 = 6</a:t>
            </a:r>
            <a:endParaRPr lang="vi-VN" sz="4800" dirty="0"/>
          </a:p>
        </p:txBody>
      </p:sp>
      <p:sp>
        <p:nvSpPr>
          <p:cNvPr id="32" name="TextBox 31">
            <a:extLst>
              <a:ext uri="{FF2B5EF4-FFF2-40B4-BE49-F238E27FC236}">
                <a16:creationId xmlns="" xmlns:a16="http://schemas.microsoft.com/office/drawing/2014/main" id="{699392C6-494A-4B59-A6A2-4DDD7D22A582}"/>
              </a:ext>
            </a:extLst>
          </p:cNvPr>
          <p:cNvSpPr txBox="1"/>
          <p:nvPr/>
        </p:nvSpPr>
        <p:spPr>
          <a:xfrm>
            <a:off x="6676007" y="5445255"/>
            <a:ext cx="4152553" cy="830997"/>
          </a:xfrm>
          <a:prstGeom prst="rect">
            <a:avLst/>
          </a:prstGeom>
          <a:noFill/>
          <a:ln>
            <a:solidFill>
              <a:srgbClr val="FFC000"/>
            </a:solidFill>
          </a:ln>
        </p:spPr>
        <p:txBody>
          <a:bodyPr wrap="square" rtlCol="0">
            <a:spAutoFit/>
          </a:bodyPr>
          <a:lstStyle/>
          <a:p>
            <a:pPr algn="just"/>
            <a:r>
              <a:rPr lang="en-US" sz="4800" smtClean="0"/>
              <a:t>B. 3 x 3 = 9</a:t>
            </a:r>
            <a:endParaRPr lang="vi-VN" sz="4800" dirty="0"/>
          </a:p>
        </p:txBody>
      </p:sp>
      <p:pic>
        <p:nvPicPr>
          <p:cNvPr id="33" name="Picture 3" descr="F:\AAA-PDF-SGK\PNG\Untitled2.png"/>
          <p:cNvPicPr>
            <a:picLocks noChangeAspect="1" noChangeArrowheads="1"/>
          </p:cNvPicPr>
          <p:nvPr/>
        </p:nvPicPr>
        <p:blipFill rotWithShape="1">
          <a:blip r:embed="rId6"/>
          <a:srcRect l="43591" t="12007"/>
          <a:stretch/>
        </p:blipFill>
        <p:spPr bwMode="auto">
          <a:xfrm>
            <a:off x="10894269" y="5255315"/>
            <a:ext cx="1124744" cy="1210878"/>
          </a:xfrm>
          <a:prstGeom prst="rect">
            <a:avLst/>
          </a:prstGeom>
          <a:noFill/>
        </p:spPr>
      </p:pic>
      <p:pic>
        <p:nvPicPr>
          <p:cNvPr id="34" name="Picture 33"/>
          <p:cNvPicPr>
            <a:picLocks noChangeAspect="1"/>
          </p:cNvPicPr>
          <p:nvPr/>
        </p:nvPicPr>
        <p:blipFill rotWithShape="1">
          <a:blip r:embed="rId7" cstate="print">
            <a:extLst>
              <a:ext uri="{28A0092B-C50C-407E-A947-70E740481C1C}">
                <a14:useLocalDpi xmlns:a14="http://schemas.microsoft.com/office/drawing/2010/main" xmlns="" val="0"/>
              </a:ext>
            </a:extLst>
          </a:blip>
          <a:srcRect t="28690" r="72836" b="41260"/>
          <a:stretch/>
        </p:blipFill>
        <p:spPr>
          <a:xfrm>
            <a:off x="174108" y="5087688"/>
            <a:ext cx="1397623" cy="1546134"/>
          </a:xfrm>
          <a:prstGeom prst="rect">
            <a:avLst/>
          </a:prstGeom>
        </p:spPr>
      </p:pic>
    </p:spTree>
    <p:extLst>
      <p:ext uri="{BB962C8B-B14F-4D97-AF65-F5344CB8AC3E}">
        <p14:creationId xmlns:p14="http://schemas.microsoft.com/office/powerpoint/2010/main" xmlns="" val="188930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1"/>
                                        </p:tgtEl>
                                        <p:attrNameLst>
                                          <p:attrName>ppt_x</p:attrName>
                                        </p:attrNameLst>
                                      </p:cBhvr>
                                      <p:tavLst>
                                        <p:tav tm="0">
                                          <p:val>
                                            <p:strVal val="ppt_x"/>
                                          </p:val>
                                        </p:tav>
                                        <p:tav tm="100000">
                                          <p:val>
                                            <p:strVal val="ppt_x"/>
                                          </p:val>
                                        </p:tav>
                                      </p:tavLst>
                                    </p:anim>
                                    <p:anim calcmode="lin" valueType="num">
                                      <p:cBhvr additive="base">
                                        <p:cTn id="17" dur="500"/>
                                        <p:tgtEl>
                                          <p:spTgt spid="31"/>
                                        </p:tgtEl>
                                        <p:attrNameLst>
                                          <p:attrName>ppt_y</p:attrName>
                                        </p:attrNameLst>
                                      </p:cBhvr>
                                      <p:tavLst>
                                        <p:tav tm="0">
                                          <p:val>
                                            <p:strVal val="ppt_y"/>
                                          </p:val>
                                        </p:tav>
                                        <p:tav tm="100000">
                                          <p:val>
                                            <p:strVal val="1+ppt_h/2"/>
                                          </p:val>
                                        </p:tav>
                                      </p:tavLst>
                                    </p:anim>
                                    <p:set>
                                      <p:cBhvr>
                                        <p:cTn id="18"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smtClean="0">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smtClean="0">
                <a:solidFill>
                  <a:srgbClr val="FFFFFF"/>
                </a:solidFill>
                <a:latin typeface="+mj-lt"/>
              </a:rPr>
              <a:t>H</a:t>
            </a:r>
            <a:r>
              <a:rPr lang="en" sz="4400" smtClean="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smtClean="0">
                <a:solidFill>
                  <a:srgbClr val="FFFFFF"/>
                </a:solidFill>
                <a:latin typeface="+mj-lt"/>
              </a:rPr>
              <a:t>Xe</a:t>
            </a:r>
            <a:r>
              <a:rPr lang="en" sz="4400" smtClean="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smtClean="0">
                <a:solidFill>
                  <a:srgbClr val="FFFFFF"/>
                </a:solidFill>
                <a:latin typeface="+mj-lt"/>
              </a:rPr>
              <a:t>C</a:t>
            </a:r>
            <a:r>
              <a:rPr lang="en-US" sz="4000" smtClean="0">
                <a:solidFill>
                  <a:srgbClr val="FFFFFF"/>
                </a:solidFill>
                <a:latin typeface="+mj-lt"/>
              </a:rPr>
              <a:t>h</a:t>
            </a:r>
            <a:r>
              <a:rPr lang="en" sz="4000" smtClean="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xmlns="" val="376222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90" name="Google Shape;690;p41"/>
          <p:cNvSpPr/>
          <p:nvPr/>
        </p:nvSpPr>
        <p:spPr>
          <a:xfrm>
            <a:off x="8389113" y="2071385"/>
            <a:ext cx="437016" cy="464167"/>
          </a:xfrm>
          <a:custGeom>
            <a:avLst/>
            <a:gdLst/>
            <a:ahLst/>
            <a:cxnLst/>
            <a:rect l="l" t="t" r="r" b="b"/>
            <a:pathLst>
              <a:path w="13143" h="13925" extrusionOk="0">
                <a:moveTo>
                  <a:pt x="10038" y="1"/>
                </a:moveTo>
                <a:cubicBezTo>
                  <a:pt x="9444" y="1"/>
                  <a:pt x="8856" y="213"/>
                  <a:pt x="8374" y="581"/>
                </a:cubicBezTo>
                <a:cubicBezTo>
                  <a:pt x="7232" y="1428"/>
                  <a:pt x="6897" y="2729"/>
                  <a:pt x="6897" y="4049"/>
                </a:cubicBezTo>
                <a:cubicBezTo>
                  <a:pt x="6384" y="3458"/>
                  <a:pt x="5773" y="2926"/>
                  <a:pt x="5104" y="2551"/>
                </a:cubicBezTo>
                <a:cubicBezTo>
                  <a:pt x="4502" y="2198"/>
                  <a:pt x="3853" y="1971"/>
                  <a:pt x="3171" y="1971"/>
                </a:cubicBezTo>
                <a:cubicBezTo>
                  <a:pt x="3093" y="1971"/>
                  <a:pt x="3015" y="1974"/>
                  <a:pt x="2936" y="1980"/>
                </a:cubicBezTo>
                <a:cubicBezTo>
                  <a:pt x="2168" y="2039"/>
                  <a:pt x="1380" y="2413"/>
                  <a:pt x="927" y="3044"/>
                </a:cubicBezTo>
                <a:cubicBezTo>
                  <a:pt x="1" y="4384"/>
                  <a:pt x="631" y="6078"/>
                  <a:pt x="1557" y="7221"/>
                </a:cubicBezTo>
                <a:cubicBezTo>
                  <a:pt x="2089" y="7871"/>
                  <a:pt x="2700" y="8442"/>
                  <a:pt x="3311" y="9014"/>
                </a:cubicBezTo>
                <a:cubicBezTo>
                  <a:pt x="3902" y="9565"/>
                  <a:pt x="4513" y="10097"/>
                  <a:pt x="5143" y="10629"/>
                </a:cubicBezTo>
                <a:cubicBezTo>
                  <a:pt x="6581" y="11812"/>
                  <a:pt x="8098" y="12875"/>
                  <a:pt x="9694" y="13841"/>
                </a:cubicBezTo>
                <a:cubicBezTo>
                  <a:pt x="9788" y="13892"/>
                  <a:pt x="9904" y="13925"/>
                  <a:pt x="10018" y="13925"/>
                </a:cubicBezTo>
                <a:cubicBezTo>
                  <a:pt x="10167" y="13925"/>
                  <a:pt x="10314" y="13868"/>
                  <a:pt x="10404" y="13723"/>
                </a:cubicBezTo>
                <a:cubicBezTo>
                  <a:pt x="11468" y="12087"/>
                  <a:pt x="12236" y="10275"/>
                  <a:pt x="12689" y="8383"/>
                </a:cubicBezTo>
                <a:cubicBezTo>
                  <a:pt x="12906" y="7457"/>
                  <a:pt x="13044" y="6492"/>
                  <a:pt x="13103" y="5546"/>
                </a:cubicBezTo>
                <a:cubicBezTo>
                  <a:pt x="13142" y="4482"/>
                  <a:pt x="13142" y="3379"/>
                  <a:pt x="12827" y="2354"/>
                </a:cubicBezTo>
                <a:cubicBezTo>
                  <a:pt x="12532" y="1428"/>
                  <a:pt x="11901" y="601"/>
                  <a:pt x="11014" y="207"/>
                </a:cubicBezTo>
                <a:cubicBezTo>
                  <a:pt x="10698" y="66"/>
                  <a:pt x="10367" y="1"/>
                  <a:pt x="10038" y="1"/>
                </a:cubicBezTo>
                <a:close/>
              </a:path>
            </a:pathLst>
          </a:custGeom>
          <a:solidFill>
            <a:schemeClr val="accent2"/>
          </a:solidFill>
          <a:ln>
            <a:noFill/>
          </a:ln>
        </p:spPr>
        <p:txBody>
          <a:bodyPr spcFirstLastPara="1" wrap="square" lIns="121705" tIns="121705" rIns="121705" bIns="121705" anchor="ctr" anchorCtr="0">
            <a:noAutofit/>
          </a:bodyPr>
          <a:lstStyle/>
          <a:p>
            <a:endParaRPr/>
          </a:p>
        </p:txBody>
      </p:sp>
      <p:grpSp>
        <p:nvGrpSpPr>
          <p:cNvPr id="691" name="Google Shape;691;p41"/>
          <p:cNvGrpSpPr/>
          <p:nvPr/>
        </p:nvGrpSpPr>
        <p:grpSpPr>
          <a:xfrm>
            <a:off x="8742688" y="1022598"/>
            <a:ext cx="290900" cy="296964"/>
            <a:chOff x="8090375" y="1459050"/>
            <a:chExt cx="375350" cy="382225"/>
          </a:xfrm>
        </p:grpSpPr>
        <p:sp>
          <p:nvSpPr>
            <p:cNvPr id="692" name="Google Shape;692;p41"/>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 name="Google Shape;693;p41"/>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41"/>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41"/>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41"/>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41"/>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41"/>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41"/>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00" name="Google Shape;700;p41"/>
          <p:cNvGrpSpPr/>
          <p:nvPr/>
        </p:nvGrpSpPr>
        <p:grpSpPr>
          <a:xfrm>
            <a:off x="622889" y="3132933"/>
            <a:ext cx="5911248" cy="3106267"/>
            <a:chOff x="468325" y="2349700"/>
            <a:chExt cx="4444431" cy="2329700"/>
          </a:xfrm>
        </p:grpSpPr>
        <p:sp>
          <p:nvSpPr>
            <p:cNvPr id="701" name="Google Shape;701;p41"/>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2" name="Google Shape;702;p41"/>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endParaRPr/>
            </a:p>
          </p:txBody>
        </p:sp>
        <p:sp>
          <p:nvSpPr>
            <p:cNvPr id="703" name="Google Shape;703;p41"/>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endParaRPr/>
            </a:p>
          </p:txBody>
        </p:sp>
        <p:grpSp>
          <p:nvGrpSpPr>
            <p:cNvPr id="704" name="Google Shape;704;p41"/>
            <p:cNvGrpSpPr/>
            <p:nvPr/>
          </p:nvGrpSpPr>
          <p:grpSpPr>
            <a:xfrm>
              <a:off x="4633458" y="4369780"/>
              <a:ext cx="279298" cy="284452"/>
              <a:chOff x="8090375" y="1459050"/>
              <a:chExt cx="375350" cy="382225"/>
            </a:xfrm>
          </p:grpSpPr>
          <p:sp>
            <p:nvSpPr>
              <p:cNvPr id="705" name="Google Shape;705;p41"/>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 name="Google Shape;706;p41"/>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41"/>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41"/>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41"/>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41"/>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41"/>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41"/>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13" name="Google Shape;713;p41"/>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7" name="Title 6"/>
          <p:cNvSpPr>
            <a:spLocks noGrp="1"/>
          </p:cNvSpPr>
          <p:nvPr>
            <p:ph type="title"/>
          </p:nvPr>
        </p:nvSpPr>
        <p:spPr>
          <a:xfrm>
            <a:off x="2729375" y="2546629"/>
            <a:ext cx="6866571" cy="3570400"/>
          </a:xfrm>
        </p:spPr>
        <p:txBody>
          <a:bodyPr/>
          <a:lstStyle/>
          <a:p>
            <a:r>
              <a:rPr lang="en-US" sz="7200" b="1" smtClean="0">
                <a:solidFill>
                  <a:srgbClr val="FF0168"/>
                </a:solidFill>
                <a:latin typeface="Arial" pitchFamily="34" charset="0"/>
                <a:cs typeface="Arial" pitchFamily="34" charset="0"/>
              </a:rPr>
              <a:t>BÀI 37</a:t>
            </a:r>
            <a:br>
              <a:rPr lang="en-US" sz="7200" b="1" smtClean="0">
                <a:solidFill>
                  <a:srgbClr val="FF0168"/>
                </a:solidFill>
                <a:latin typeface="Arial" pitchFamily="34" charset="0"/>
                <a:cs typeface="Arial" pitchFamily="34" charset="0"/>
              </a:rPr>
            </a:br>
            <a:r>
              <a:rPr lang="en-US" sz="7200" b="1" smtClean="0">
                <a:solidFill>
                  <a:srgbClr val="FF0168"/>
                </a:solidFill>
                <a:latin typeface="Arial" pitchFamily="34" charset="0"/>
                <a:cs typeface="Arial" pitchFamily="34" charset="0"/>
              </a:rPr>
              <a:t>PHÉP NHÂN</a:t>
            </a:r>
            <a:endParaRPr lang="en-US" sz="7200"/>
          </a:p>
        </p:txBody>
      </p:sp>
      <p:sp>
        <p:nvSpPr>
          <p:cNvPr id="110" name="TextBox 109"/>
          <p:cNvSpPr txBox="1"/>
          <p:nvPr/>
        </p:nvSpPr>
        <p:spPr>
          <a:xfrm>
            <a:off x="2564498" y="1231477"/>
            <a:ext cx="8850421" cy="1446093"/>
          </a:xfrm>
          <a:prstGeom prst="rect">
            <a:avLst/>
          </a:prstGeom>
          <a:noFill/>
        </p:spPr>
        <p:txBody>
          <a:bodyPr wrap="square" lIns="90990" tIns="45494" rIns="90990" bIns="45494" rtlCol="0">
            <a:spAutoFit/>
          </a:bodyPr>
          <a:lstStyle/>
          <a:p>
            <a:pPr algn="just"/>
            <a:r>
              <a:rPr lang="en-US" sz="4400" b="1" smtClean="0">
                <a:solidFill>
                  <a:schemeClr val="tx1"/>
                </a:solidFill>
                <a:latin typeface="Arial" pitchFamily="34" charset="0"/>
                <a:cs typeface="Arial" pitchFamily="34" charset="0"/>
              </a:rPr>
              <a:t>CHỦ ĐỀ 8:</a:t>
            </a:r>
          </a:p>
          <a:p>
            <a:pPr algn="just"/>
            <a:r>
              <a:rPr lang="en-US" sz="4400" b="1" smtClean="0">
                <a:solidFill>
                  <a:schemeClr val="tx1"/>
                </a:solidFill>
                <a:latin typeface="Arial" pitchFamily="34" charset="0"/>
                <a:cs typeface="Arial" pitchFamily="34" charset="0"/>
              </a:rPr>
              <a:t>PHÉP NHÂN, PHÉP CHIA</a:t>
            </a:r>
            <a:endParaRPr lang="en-US" sz="4400" b="1">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319" y="685800"/>
            <a:ext cx="10591800" cy="5555367"/>
          </a:xfrm>
          <a:prstGeom prst="rect">
            <a:avLst/>
          </a:prstGeom>
          <a:noFill/>
        </p:spPr>
        <p:txBody>
          <a:bodyPr wrap="square" rtlCol="0">
            <a:spAutoFit/>
          </a:bodyPr>
          <a:lstStyle/>
          <a:p>
            <a:pPr algn="ctr"/>
            <a:r>
              <a:rPr lang="vi-VN" sz="2800" b="1" dirty="0" smtClean="0">
                <a:latin typeface="+mj-lt"/>
              </a:rPr>
              <a:t>Yêu cầu cần đạt: </a:t>
            </a:r>
            <a:endParaRPr lang="vi-VN" sz="2800" dirty="0" smtClean="0">
              <a:latin typeface="+mj-lt"/>
            </a:endParaRPr>
          </a:p>
          <a:p>
            <a:r>
              <a:rPr lang="vi-VN" sz="2800" dirty="0" smtClean="0">
                <a:latin typeface="+mj-lt"/>
              </a:rPr>
              <a:t>- HS nhận biết khái niệm ban đầu về phép nhân, đọc, viết phép nhân.</a:t>
            </a:r>
          </a:p>
          <a:p>
            <a:r>
              <a:rPr lang="vi-VN" sz="2800" dirty="0" smtClean="0">
                <a:latin typeface="+mj-lt"/>
              </a:rPr>
              <a:t>- Thực hiện được phép nhân đơn giản dựa vào tổng các số hạng bằng nhau.</a:t>
            </a:r>
          </a:p>
          <a:p>
            <a:r>
              <a:rPr lang="vi-VN" sz="2800" dirty="0" smtClean="0">
                <a:latin typeface="+mj-lt"/>
              </a:rPr>
              <a:t>- Giải được bài toán đơn có nội dung liên quan đến phép nhân.</a:t>
            </a:r>
          </a:p>
          <a:p>
            <a:r>
              <a:rPr lang="vi-VN" sz="2800" dirty="0" smtClean="0">
                <a:latin typeface="+mj-lt"/>
              </a:rPr>
              <a:t>-Thông qua giải các bài toán (phân tích tình huống, đề bài, diễn đạt nói, viết trình bày bài giải, ...), HS phát triển năng lực giải quyết vấn đề, năng lực giao tiếp toán học. </a:t>
            </a:r>
          </a:p>
          <a:p>
            <a:r>
              <a:rPr lang="vi-VN" sz="2800" dirty="0" smtClean="0">
                <a:latin typeface="+mj-lt"/>
              </a:rPr>
              <a:t>-</a:t>
            </a:r>
            <a:r>
              <a:rPr lang="vi-VN" sz="2800" b="1" dirty="0" smtClean="0">
                <a:latin typeface="+mj-lt"/>
              </a:rPr>
              <a:t> </a:t>
            </a:r>
            <a:r>
              <a:rPr lang="vi-VN" sz="2800" dirty="0" smtClean="0">
                <a:latin typeface="+mj-lt"/>
              </a:rPr>
              <a:t>Năng lực:</a:t>
            </a:r>
            <a:r>
              <a:rPr lang="vi-VN" sz="2800" b="1" dirty="0" smtClean="0">
                <a:latin typeface="+mj-lt"/>
              </a:rPr>
              <a:t> </a:t>
            </a:r>
            <a:r>
              <a:rPr lang="vi-VN" sz="2800" dirty="0" smtClean="0">
                <a:latin typeface="+mj-lt"/>
              </a:rPr>
              <a:t>HS phát triển năng lực tư duy, lập luận toán học, năng lực giao tiếp toán học, …</a:t>
            </a:r>
          </a:p>
          <a:p>
            <a:r>
              <a:rPr lang="vi-VN" sz="2800" dirty="0" smtClean="0">
                <a:latin typeface="+mj-lt"/>
              </a:rPr>
              <a:t>- Phẩm chất: Yêu thích môn học, có niềm hứng thú, say mê các con số để giải quyết bài toán. Rèn phẩm chất chăm chỉ, trách nhiệm.</a:t>
            </a:r>
          </a:p>
          <a:p>
            <a:endParaRPr lang="vi-V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98CA5C8B-5BEC-124D-B5CA-958822B59015}"/>
              </a:ext>
            </a:extLst>
          </p:cNvPr>
          <p:cNvPicPr>
            <a:picLocks noChangeAspect="1"/>
          </p:cNvPicPr>
          <p:nvPr/>
        </p:nvPicPr>
        <p:blipFill>
          <a:blip r:embed="rId3" cstate="print"/>
          <a:stretch>
            <a:fillRect/>
          </a:stretch>
        </p:blipFill>
        <p:spPr>
          <a:xfrm>
            <a:off x="2354952" y="1201643"/>
            <a:ext cx="7793112" cy="3896554"/>
          </a:xfrm>
          <a:prstGeom prst="rect">
            <a:avLst/>
          </a:prstGeom>
        </p:spPr>
      </p:pic>
    </p:spTree>
    <p:extLst>
      <p:ext uri="{BB962C8B-B14F-4D97-AF65-F5344CB8AC3E}">
        <p14:creationId xmlns:p14="http://schemas.microsoft.com/office/powerpoint/2010/main" xmlns="" val="1159620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 xmlns:a16="http://schemas.microsoft.com/office/drawing/2014/main" id="{CD6A548A-9AED-423C-949F-348FCC80E27A}"/>
              </a:ext>
            </a:extLst>
          </p:cNvPr>
          <p:cNvPicPr>
            <a:picLocks noChangeAspect="1"/>
          </p:cNvPicPr>
          <p:nvPr/>
        </p:nvPicPr>
        <p:blipFill>
          <a:blip r:embed="rId3"/>
          <a:stretch>
            <a:fillRect/>
          </a:stretch>
        </p:blipFill>
        <p:spPr>
          <a:xfrm>
            <a:off x="671317" y="1180081"/>
            <a:ext cx="7133371" cy="1308557"/>
          </a:xfrm>
          <a:prstGeom prst="rect">
            <a:avLst/>
          </a:prstGeom>
        </p:spPr>
      </p:pic>
      <p:sp>
        <p:nvSpPr>
          <p:cNvPr id="49" name="TextBox 48">
            <a:extLst>
              <a:ext uri="{FF2B5EF4-FFF2-40B4-BE49-F238E27FC236}">
                <a16:creationId xmlns="" xmlns:a16="http://schemas.microsoft.com/office/drawing/2014/main" id="{8FA2A57F-558E-418E-8ED1-3EF71C4010C2}"/>
              </a:ext>
            </a:extLst>
          </p:cNvPr>
          <p:cNvSpPr txBox="1"/>
          <p:nvPr/>
        </p:nvSpPr>
        <p:spPr>
          <a:xfrm>
            <a:off x="733881" y="259789"/>
            <a:ext cx="595035" cy="646331"/>
          </a:xfrm>
          <a:prstGeom prst="rect">
            <a:avLst/>
          </a:prstGeom>
          <a:noFill/>
        </p:spPr>
        <p:txBody>
          <a:bodyPr wrap="none" rtlCol="0">
            <a:spAutoFit/>
          </a:bodyPr>
          <a:lstStyle/>
          <a:p>
            <a:r>
              <a:rPr lang="vi-VN" sz="3600" dirty="0"/>
              <a:t>a)</a:t>
            </a:r>
          </a:p>
        </p:txBody>
      </p:sp>
      <p:grpSp>
        <p:nvGrpSpPr>
          <p:cNvPr id="50" name="Group 49">
            <a:extLst>
              <a:ext uri="{FF2B5EF4-FFF2-40B4-BE49-F238E27FC236}">
                <a16:creationId xmlns="" xmlns:a16="http://schemas.microsoft.com/office/drawing/2014/main" id="{7AEE4EB2-E3A9-4D11-94F0-C3561EC06C5C}"/>
              </a:ext>
            </a:extLst>
          </p:cNvPr>
          <p:cNvGrpSpPr/>
          <p:nvPr/>
        </p:nvGrpSpPr>
        <p:grpSpPr>
          <a:xfrm>
            <a:off x="6926747" y="259789"/>
            <a:ext cx="5048250" cy="4457700"/>
            <a:chOff x="6123333" y="259789"/>
            <a:chExt cx="5048250" cy="4457700"/>
          </a:xfrm>
        </p:grpSpPr>
        <p:pic>
          <p:nvPicPr>
            <p:cNvPr id="51" name="Picture 50">
              <a:extLst>
                <a:ext uri="{FF2B5EF4-FFF2-40B4-BE49-F238E27FC236}">
                  <a16:creationId xmlns="" xmlns:a16="http://schemas.microsoft.com/office/drawing/2014/main" id="{02DBA90D-81F6-46FE-AAC7-24E8AF4D245A}"/>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6123333" y="259789"/>
              <a:ext cx="5048250" cy="4457700"/>
            </a:xfrm>
            <a:prstGeom prst="rect">
              <a:avLst/>
            </a:prstGeom>
          </p:spPr>
        </p:pic>
        <p:sp>
          <p:nvSpPr>
            <p:cNvPr id="52" name="TextBox 51">
              <a:extLst>
                <a:ext uri="{FF2B5EF4-FFF2-40B4-BE49-F238E27FC236}">
                  <a16:creationId xmlns="" xmlns:a16="http://schemas.microsoft.com/office/drawing/2014/main" id="{560C2086-4180-4682-B260-9E7BC3E077F8}"/>
                </a:ext>
              </a:extLst>
            </p:cNvPr>
            <p:cNvSpPr txBox="1"/>
            <p:nvPr/>
          </p:nvSpPr>
          <p:spPr>
            <a:xfrm>
              <a:off x="6937729" y="769676"/>
              <a:ext cx="3684099" cy="1384995"/>
            </a:xfrm>
            <a:prstGeom prst="rect">
              <a:avLst/>
            </a:prstGeom>
            <a:noFill/>
          </p:spPr>
          <p:txBody>
            <a:bodyPr wrap="square" rtlCol="0">
              <a:spAutoFit/>
            </a:bodyPr>
            <a:lstStyle/>
            <a:p>
              <a:pPr algn="ctr"/>
              <a:r>
                <a:rPr lang="vi-VN" sz="2800" i="1" dirty="0"/>
                <a:t>Mỗi đĩa có 2 quả cam. 3 đĩa như vậy có tất cả mấy quả cam?</a:t>
              </a:r>
            </a:p>
          </p:txBody>
        </p:sp>
      </p:grpSp>
      <p:sp>
        <p:nvSpPr>
          <p:cNvPr id="53" name="TextBox 52">
            <a:extLst>
              <a:ext uri="{FF2B5EF4-FFF2-40B4-BE49-F238E27FC236}">
                <a16:creationId xmlns="" xmlns:a16="http://schemas.microsoft.com/office/drawing/2014/main" id="{160076B5-4EF7-457B-BC2B-47E890E9CD28}"/>
              </a:ext>
            </a:extLst>
          </p:cNvPr>
          <p:cNvSpPr txBox="1"/>
          <p:nvPr/>
        </p:nvSpPr>
        <p:spPr>
          <a:xfrm>
            <a:off x="1704722" y="2615625"/>
            <a:ext cx="7051930" cy="584775"/>
          </a:xfrm>
          <a:prstGeom prst="rect">
            <a:avLst/>
          </a:prstGeom>
          <a:noFill/>
        </p:spPr>
        <p:txBody>
          <a:bodyPr wrap="none" rtlCol="0">
            <a:spAutoFit/>
          </a:bodyPr>
          <a:lstStyle/>
          <a:p>
            <a:r>
              <a:rPr lang="vi-VN" sz="3200" dirty="0">
                <a:solidFill>
                  <a:srgbClr val="002060"/>
                </a:solidFill>
              </a:rPr>
              <a:t>2        +        2       </a:t>
            </a:r>
            <a:r>
              <a:rPr lang="vi-VN" sz="3200">
                <a:solidFill>
                  <a:srgbClr val="002060"/>
                </a:solidFill>
              </a:rPr>
              <a:t>+       </a:t>
            </a:r>
            <a:r>
              <a:rPr lang="en-US" sz="3200" smtClean="0">
                <a:solidFill>
                  <a:srgbClr val="002060"/>
                </a:solidFill>
              </a:rPr>
              <a:t>  </a:t>
            </a:r>
            <a:r>
              <a:rPr lang="vi-VN" sz="3200" smtClean="0">
                <a:solidFill>
                  <a:srgbClr val="002060"/>
                </a:solidFill>
              </a:rPr>
              <a:t>2        </a:t>
            </a:r>
            <a:r>
              <a:rPr lang="vi-VN" sz="3200" dirty="0">
                <a:solidFill>
                  <a:srgbClr val="002060"/>
                </a:solidFill>
              </a:rPr>
              <a:t>=      6</a:t>
            </a:r>
          </a:p>
        </p:txBody>
      </p:sp>
      <p:sp>
        <p:nvSpPr>
          <p:cNvPr id="54" name="TextBox 53">
            <a:extLst>
              <a:ext uri="{FF2B5EF4-FFF2-40B4-BE49-F238E27FC236}">
                <a16:creationId xmlns="" xmlns:a16="http://schemas.microsoft.com/office/drawing/2014/main" id="{12B67DAD-6FF0-4BC6-887D-078F52D82D47}"/>
              </a:ext>
            </a:extLst>
          </p:cNvPr>
          <p:cNvSpPr txBox="1"/>
          <p:nvPr/>
        </p:nvSpPr>
        <p:spPr>
          <a:xfrm>
            <a:off x="1020417" y="3453998"/>
            <a:ext cx="8036174" cy="461665"/>
          </a:xfrm>
          <a:prstGeom prst="rect">
            <a:avLst/>
          </a:prstGeom>
          <a:noFill/>
        </p:spPr>
        <p:txBody>
          <a:bodyPr wrap="none" rtlCol="0">
            <a:spAutoFit/>
          </a:bodyPr>
          <a:lstStyle/>
          <a:p>
            <a:r>
              <a:rPr lang="vi-VN" sz="2400" dirty="0"/>
              <a:t>Mỗi đĩa có 2 quả cam. 3 đĩa như vậy có tất cả 6 quả cam.</a:t>
            </a:r>
          </a:p>
        </p:txBody>
      </p:sp>
      <p:sp>
        <p:nvSpPr>
          <p:cNvPr id="55" name="TextBox 54">
            <a:extLst>
              <a:ext uri="{FF2B5EF4-FFF2-40B4-BE49-F238E27FC236}">
                <a16:creationId xmlns="" xmlns:a16="http://schemas.microsoft.com/office/drawing/2014/main" id="{6BA3E7F2-AF97-4D4D-BBB8-8625154BC7F7}"/>
              </a:ext>
            </a:extLst>
          </p:cNvPr>
          <p:cNvSpPr txBox="1"/>
          <p:nvPr/>
        </p:nvSpPr>
        <p:spPr>
          <a:xfrm>
            <a:off x="1031399" y="4071874"/>
            <a:ext cx="5890908" cy="461665"/>
          </a:xfrm>
          <a:prstGeom prst="rect">
            <a:avLst/>
          </a:prstGeom>
          <a:noFill/>
        </p:spPr>
        <p:txBody>
          <a:bodyPr wrap="none" rtlCol="0">
            <a:spAutoFit/>
          </a:bodyPr>
          <a:lstStyle/>
          <a:p>
            <a:r>
              <a:rPr lang="vi-VN" sz="2400" dirty="0"/>
              <a:t>Ta chuyển 2 + 2 + 2 = 6 thành phép nhân:</a:t>
            </a:r>
          </a:p>
        </p:txBody>
      </p:sp>
      <p:cxnSp>
        <p:nvCxnSpPr>
          <p:cNvPr id="56" name="Straight Connector 55">
            <a:extLst>
              <a:ext uri="{FF2B5EF4-FFF2-40B4-BE49-F238E27FC236}">
                <a16:creationId xmlns="" xmlns:a16="http://schemas.microsoft.com/office/drawing/2014/main" id="{039B1024-322A-4A89-90D3-9E68F681C56F}"/>
              </a:ext>
            </a:extLst>
          </p:cNvPr>
          <p:cNvCxnSpPr/>
          <p:nvPr/>
        </p:nvCxnSpPr>
        <p:spPr>
          <a:xfrm>
            <a:off x="2556284" y="3889159"/>
            <a:ext cx="148821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 xmlns:a16="http://schemas.microsoft.com/office/drawing/2014/main" id="{C4ABF628-DCBD-49B6-9E86-59B5C4F216CA}"/>
              </a:ext>
            </a:extLst>
          </p:cNvPr>
          <p:cNvSpPr/>
          <p:nvPr/>
        </p:nvSpPr>
        <p:spPr>
          <a:xfrm>
            <a:off x="3566106" y="4664769"/>
            <a:ext cx="2535636" cy="475903"/>
          </a:xfrm>
          <a:prstGeom prst="rect">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a:extLst>
              <a:ext uri="{FF2B5EF4-FFF2-40B4-BE49-F238E27FC236}">
                <a16:creationId xmlns="" xmlns:a16="http://schemas.microsoft.com/office/drawing/2014/main" id="{A6EEC1BD-21AA-4E88-991B-2AB5A20A7D9A}"/>
              </a:ext>
            </a:extLst>
          </p:cNvPr>
          <p:cNvSpPr/>
          <p:nvPr/>
        </p:nvSpPr>
        <p:spPr>
          <a:xfrm>
            <a:off x="3652823" y="4628581"/>
            <a:ext cx="412292" cy="584775"/>
          </a:xfrm>
          <a:prstGeom prst="rect">
            <a:avLst/>
          </a:prstGeom>
        </p:spPr>
        <p:txBody>
          <a:bodyPr wrap="none">
            <a:spAutoFit/>
          </a:bodyPr>
          <a:lstStyle/>
          <a:p>
            <a:r>
              <a:rPr lang="vi-VN" sz="3200" dirty="0">
                <a:solidFill>
                  <a:srgbClr val="FF0000"/>
                </a:solidFill>
              </a:rPr>
              <a:t>2</a:t>
            </a:r>
          </a:p>
        </p:txBody>
      </p:sp>
      <p:sp>
        <p:nvSpPr>
          <p:cNvPr id="59" name="Oval 58">
            <a:extLst>
              <a:ext uri="{FF2B5EF4-FFF2-40B4-BE49-F238E27FC236}">
                <a16:creationId xmlns="" xmlns:a16="http://schemas.microsoft.com/office/drawing/2014/main" id="{272ED7E0-884E-4064-BC03-A8B17075FA99}"/>
              </a:ext>
            </a:extLst>
          </p:cNvPr>
          <p:cNvSpPr/>
          <p:nvPr/>
        </p:nvSpPr>
        <p:spPr>
          <a:xfrm>
            <a:off x="4097507" y="3416769"/>
            <a:ext cx="898563" cy="58240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mc:Choice xmlns:a14="http://schemas.microsoft.com/office/drawing/2010/main" xmlns="" Requires="a14">
          <p:sp>
            <p:nvSpPr>
              <p:cNvPr id="60" name="TextBox 59">
                <a:extLst>
                  <a:ext uri="{FF2B5EF4-FFF2-40B4-BE49-F238E27FC236}">
                    <a16:creationId xmlns:a16="http://schemas.microsoft.com/office/drawing/2014/main" xmlns="" id="{0DB8CD78-F4A3-421E-AE3D-F6004BC6859D}"/>
                  </a:ext>
                </a:extLst>
              </p:cNvPr>
              <p:cNvSpPr txBox="1"/>
              <p:nvPr/>
            </p:nvSpPr>
            <p:spPr>
              <a:xfrm>
                <a:off x="4164417" y="4674746"/>
                <a:ext cx="40716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sz="3200" i="1" smtClean="0">
                          <a:solidFill>
                            <a:srgbClr val="FF0000"/>
                          </a:solidFill>
                          <a:latin typeface="Cambria Math" panose="02040503050406030204" pitchFamily="18" charset="0"/>
                          <a:ea typeface="Cambria Math" panose="02040503050406030204" pitchFamily="18" charset="0"/>
                        </a:rPr>
                        <m:t>×</m:t>
                      </m:r>
                    </m:oMath>
                  </m:oMathPara>
                </a14:m>
                <a:endParaRPr lang="vi-VN" sz="3200" dirty="0">
                  <a:solidFill>
                    <a:srgbClr val="FF0000"/>
                  </a:solidFill>
                </a:endParaRPr>
              </a:p>
            </p:txBody>
          </p:sp>
        </mc:Choice>
        <mc:Fallback>
          <p:sp>
            <p:nvSpPr>
              <p:cNvPr id="60" name="TextBox 59">
                <a:extLst>
                  <a:ext uri="{FF2B5EF4-FFF2-40B4-BE49-F238E27FC236}">
                    <a16:creationId xmlns="" xmlns:a14="http://schemas.microsoft.com/office/drawing/2010/main" xmlns:a16="http://schemas.microsoft.com/office/drawing/2014/main" id="{0DB8CD78-F4A3-421E-AE3D-F6004BC6859D}"/>
                  </a:ext>
                </a:extLst>
              </p:cNvPr>
              <p:cNvSpPr txBox="1">
                <a:spLocks noRot="1" noChangeAspect="1" noMove="1" noResize="1" noEditPoints="1" noAdjustHandles="1" noChangeArrowheads="1" noChangeShapeType="1" noTextEdit="1"/>
              </p:cNvSpPr>
              <p:nvPr/>
            </p:nvSpPr>
            <p:spPr>
              <a:xfrm>
                <a:off x="4164417" y="4674746"/>
                <a:ext cx="407163" cy="492443"/>
              </a:xfrm>
              <a:prstGeom prst="rect">
                <a:avLst/>
              </a:prstGeom>
              <a:blipFill rotWithShape="1">
                <a:blip r:embed="rId6"/>
                <a:stretch>
                  <a:fillRect/>
                </a:stretch>
              </a:blipFill>
            </p:spPr>
            <p:txBody>
              <a:bodyPr/>
              <a:lstStyle/>
              <a:p>
                <a:r>
                  <a:rPr lang="en-US">
                    <a:noFill/>
                  </a:rPr>
                  <a:t> </a:t>
                </a:r>
              </a:p>
            </p:txBody>
          </p:sp>
        </mc:Fallback>
      </mc:AlternateContent>
      <p:sp>
        <p:nvSpPr>
          <p:cNvPr id="61" name="Rectangle 60">
            <a:extLst>
              <a:ext uri="{FF2B5EF4-FFF2-40B4-BE49-F238E27FC236}">
                <a16:creationId xmlns="" xmlns:a16="http://schemas.microsoft.com/office/drawing/2014/main" id="{B3E5B366-ED25-4601-AD35-F1838BDF5F73}"/>
              </a:ext>
            </a:extLst>
          </p:cNvPr>
          <p:cNvSpPr/>
          <p:nvPr/>
        </p:nvSpPr>
        <p:spPr>
          <a:xfrm>
            <a:off x="4647996" y="4625695"/>
            <a:ext cx="412292" cy="584775"/>
          </a:xfrm>
          <a:prstGeom prst="rect">
            <a:avLst/>
          </a:prstGeom>
        </p:spPr>
        <p:txBody>
          <a:bodyPr wrap="none">
            <a:spAutoFit/>
          </a:bodyPr>
          <a:lstStyle/>
          <a:p>
            <a:r>
              <a:rPr lang="vi-VN" sz="3200" dirty="0">
                <a:solidFill>
                  <a:srgbClr val="FF0000"/>
                </a:solidFill>
              </a:rPr>
              <a:t>3</a:t>
            </a:r>
          </a:p>
        </p:txBody>
      </p:sp>
      <p:cxnSp>
        <p:nvCxnSpPr>
          <p:cNvPr id="62" name="Straight Connector 61">
            <a:extLst>
              <a:ext uri="{FF2B5EF4-FFF2-40B4-BE49-F238E27FC236}">
                <a16:creationId xmlns="" xmlns:a16="http://schemas.microsoft.com/office/drawing/2014/main" id="{BA823293-C6F1-4611-9ED4-FDF62ABF531D}"/>
              </a:ext>
            </a:extLst>
          </p:cNvPr>
          <p:cNvCxnSpPr/>
          <p:nvPr/>
        </p:nvCxnSpPr>
        <p:spPr>
          <a:xfrm>
            <a:off x="7338861" y="3889159"/>
            <a:ext cx="148821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 xmlns:a16="http://schemas.microsoft.com/office/drawing/2014/main" id="{F79EBC4A-9B9A-4B3B-993F-6EF0DDA8103E}"/>
              </a:ext>
            </a:extLst>
          </p:cNvPr>
          <p:cNvSpPr/>
          <p:nvPr/>
        </p:nvSpPr>
        <p:spPr>
          <a:xfrm>
            <a:off x="5136704" y="4625695"/>
            <a:ext cx="425116" cy="584775"/>
          </a:xfrm>
          <a:prstGeom prst="rect">
            <a:avLst/>
          </a:prstGeom>
        </p:spPr>
        <p:txBody>
          <a:bodyPr wrap="none">
            <a:spAutoFit/>
          </a:bodyPr>
          <a:lstStyle/>
          <a:p>
            <a:r>
              <a:rPr lang="vi-VN" sz="3200" dirty="0">
                <a:solidFill>
                  <a:srgbClr val="FF0000"/>
                </a:solidFill>
              </a:rPr>
              <a:t>=</a:t>
            </a:r>
          </a:p>
        </p:txBody>
      </p:sp>
      <p:sp>
        <p:nvSpPr>
          <p:cNvPr id="64" name="Rectangle 63">
            <a:extLst>
              <a:ext uri="{FF2B5EF4-FFF2-40B4-BE49-F238E27FC236}">
                <a16:creationId xmlns="" xmlns:a16="http://schemas.microsoft.com/office/drawing/2014/main" id="{020FCA31-A7D7-4D3F-8790-2B5CBAA5A09B}"/>
              </a:ext>
            </a:extLst>
          </p:cNvPr>
          <p:cNvSpPr/>
          <p:nvPr/>
        </p:nvSpPr>
        <p:spPr>
          <a:xfrm>
            <a:off x="5625412" y="4625695"/>
            <a:ext cx="412292" cy="584775"/>
          </a:xfrm>
          <a:prstGeom prst="rect">
            <a:avLst/>
          </a:prstGeom>
        </p:spPr>
        <p:txBody>
          <a:bodyPr wrap="none">
            <a:spAutoFit/>
          </a:bodyPr>
          <a:lstStyle/>
          <a:p>
            <a:r>
              <a:rPr lang="vi-VN" sz="3200" dirty="0">
                <a:solidFill>
                  <a:srgbClr val="FF0000"/>
                </a:solidFill>
              </a:rPr>
              <a:t>6</a:t>
            </a:r>
          </a:p>
        </p:txBody>
      </p:sp>
      <p:sp>
        <p:nvSpPr>
          <p:cNvPr id="65" name="TextBox 64">
            <a:extLst>
              <a:ext uri="{FF2B5EF4-FFF2-40B4-BE49-F238E27FC236}">
                <a16:creationId xmlns="" xmlns:a16="http://schemas.microsoft.com/office/drawing/2014/main" id="{BC3D6023-BF17-483A-8E2F-D5D93F35EB73}"/>
              </a:ext>
            </a:extLst>
          </p:cNvPr>
          <p:cNvSpPr txBox="1"/>
          <p:nvPr/>
        </p:nvSpPr>
        <p:spPr>
          <a:xfrm>
            <a:off x="1031398" y="5341700"/>
            <a:ext cx="7051569" cy="584775"/>
          </a:xfrm>
          <a:prstGeom prst="rect">
            <a:avLst/>
          </a:prstGeom>
          <a:noFill/>
        </p:spPr>
        <p:txBody>
          <a:bodyPr wrap="square" rtlCol="0">
            <a:spAutoFit/>
          </a:bodyPr>
          <a:lstStyle/>
          <a:p>
            <a:r>
              <a:rPr lang="vi-VN" sz="3200" dirty="0"/>
              <a:t>Đọc là: </a:t>
            </a:r>
            <a:r>
              <a:rPr lang="vi-VN" sz="3200" b="1" dirty="0">
                <a:solidFill>
                  <a:srgbClr val="0070C0"/>
                </a:solidFill>
              </a:rPr>
              <a:t>Hai nhân ba bằng sáu</a:t>
            </a:r>
            <a:r>
              <a:rPr lang="vi-VN" sz="3200" dirty="0">
                <a:solidFill>
                  <a:srgbClr val="0070C0"/>
                </a:solidFill>
              </a:rPr>
              <a:t>.</a:t>
            </a:r>
            <a:endParaRPr lang="vi-VN" sz="3200" dirty="0"/>
          </a:p>
        </p:txBody>
      </p:sp>
      <mc:AlternateContent xmlns:mc="http://schemas.openxmlformats.org/markup-compatibility/2006">
        <mc:Choice xmlns:a14="http://schemas.microsoft.com/office/drawing/2010/main" xmlns="" Requires="a14">
          <p:sp>
            <p:nvSpPr>
              <p:cNvPr id="66" name="TextBox 65">
                <a:extLst>
                  <a:ext uri="{FF2B5EF4-FFF2-40B4-BE49-F238E27FC236}">
                    <a16:creationId xmlns:a16="http://schemas.microsoft.com/office/drawing/2014/main" xmlns="" id="{DBFD8BD2-0D76-4008-B97C-A10A4B6B509E}"/>
                  </a:ext>
                </a:extLst>
              </p:cNvPr>
              <p:cNvSpPr txBox="1"/>
              <p:nvPr/>
            </p:nvSpPr>
            <p:spPr>
              <a:xfrm>
                <a:off x="1031399" y="6044992"/>
                <a:ext cx="4729946" cy="584775"/>
              </a:xfrm>
              <a:prstGeom prst="rect">
                <a:avLst/>
              </a:prstGeom>
              <a:noFill/>
            </p:spPr>
            <p:txBody>
              <a:bodyPr wrap="square" rtlCol="0">
                <a:spAutoFit/>
              </a:bodyPr>
              <a:lstStyle/>
              <a:p>
                <a:r>
                  <a:rPr lang="vi-VN" sz="3200" dirty="0"/>
                  <a:t>Dấu </a:t>
                </a:r>
                <a14:m>
                  <m:oMath xmlns:m="http://schemas.openxmlformats.org/officeDocument/2006/math">
                    <m:r>
                      <a:rPr lang="vi-VN" sz="3200" b="0" i="1">
                        <a:solidFill>
                          <a:srgbClr val="FF0000"/>
                        </a:solidFill>
                        <a:latin typeface="Cambria Math" panose="02040503050406030204" pitchFamily="18" charset="0"/>
                        <a:ea typeface="Cambria Math" panose="02040503050406030204" pitchFamily="18" charset="0"/>
                      </a:rPr>
                      <m:t>×</m:t>
                    </m:r>
                    <m:r>
                      <a:rPr lang="vi-VN" sz="3200" b="0" i="0" smtClean="0">
                        <a:solidFill>
                          <a:srgbClr val="FF0000"/>
                        </a:solidFill>
                        <a:latin typeface="Cambria Math" panose="02040503050406030204" pitchFamily="18" charset="0"/>
                        <a:ea typeface="Cambria Math" panose="02040503050406030204" pitchFamily="18" charset="0"/>
                      </a:rPr>
                      <m:t> </m:t>
                    </m:r>
                  </m:oMath>
                </a14:m>
                <a:r>
                  <a:rPr lang="vi-VN" sz="3200" dirty="0"/>
                  <a:t>là </a:t>
                </a:r>
                <a:r>
                  <a:rPr lang="vi-VN" sz="3200" b="1" dirty="0"/>
                  <a:t>dấu nhân</a:t>
                </a:r>
                <a:r>
                  <a:rPr lang="vi-VN" sz="3200" dirty="0"/>
                  <a:t>. </a:t>
                </a:r>
              </a:p>
            </p:txBody>
          </p:sp>
        </mc:Choice>
        <mc:Fallback>
          <p:sp>
            <p:nvSpPr>
              <p:cNvPr id="66" name="TextBox 65">
                <a:extLst>
                  <a:ext uri="{FF2B5EF4-FFF2-40B4-BE49-F238E27FC236}">
                    <a16:creationId xmlns="" xmlns:a14="http://schemas.microsoft.com/office/drawing/2010/main" xmlns:a16="http://schemas.microsoft.com/office/drawing/2014/main" id="{DBFD8BD2-0D76-4008-B97C-A10A4B6B509E}"/>
                  </a:ext>
                </a:extLst>
              </p:cNvPr>
              <p:cNvSpPr txBox="1">
                <a:spLocks noRot="1" noChangeAspect="1" noMove="1" noResize="1" noEditPoints="1" noAdjustHandles="1" noChangeArrowheads="1" noChangeShapeType="1" noTextEdit="1"/>
              </p:cNvSpPr>
              <p:nvPr/>
            </p:nvSpPr>
            <p:spPr>
              <a:xfrm>
                <a:off x="1031399" y="6044992"/>
                <a:ext cx="4729946" cy="584775"/>
              </a:xfrm>
              <a:prstGeom prst="rect">
                <a:avLst/>
              </a:prstGeom>
              <a:blipFill rotWithShape="1">
                <a:blip r:embed="rId7"/>
                <a:stretch>
                  <a:fillRect l="-3222" t="-13542" b="-33333"/>
                </a:stretch>
              </a:blipFill>
            </p:spPr>
            <p:txBody>
              <a:bodyPr/>
              <a:lstStyle/>
              <a:p>
                <a:r>
                  <a:rPr lang="en-US">
                    <a:noFill/>
                  </a:rPr>
                  <a:t> </a:t>
                </a:r>
              </a:p>
            </p:txBody>
          </p:sp>
        </mc:Fallback>
      </mc:AlternateContent>
    </p:spTree>
    <p:extLst>
      <p:ext uri="{BB962C8B-B14F-4D97-AF65-F5344CB8AC3E}">
        <p14:creationId xmlns:p14="http://schemas.microsoft.com/office/powerpoint/2010/main" xmlns="" val="70025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500" fill="hold"/>
                                        <p:tgtEl>
                                          <p:spTgt spid="53"/>
                                        </p:tgtEl>
                                        <p:attrNameLst>
                                          <p:attrName>ppt_x</p:attrName>
                                        </p:attrNameLst>
                                      </p:cBhvr>
                                      <p:tavLst>
                                        <p:tav tm="0">
                                          <p:val>
                                            <p:strVal val="#ppt_x"/>
                                          </p:val>
                                        </p:tav>
                                        <p:tav tm="100000">
                                          <p:val>
                                            <p:strVal val="#ppt_x"/>
                                          </p:val>
                                        </p:tav>
                                      </p:tavLst>
                                    </p:anim>
                                    <p:anim calcmode="lin" valueType="num">
                                      <p:cBhvr additive="base">
                                        <p:cTn id="2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barn(inVertical)">
                                      <p:cBhvr>
                                        <p:cTn id="40" dur="500"/>
                                        <p:tgtEl>
                                          <p:spTgt spid="5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Effect transition="in" filter="fade">
                                      <p:cBhvr>
                                        <p:cTn id="51" dur="50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wheel(1)">
                                      <p:cBhvr>
                                        <p:cTn id="56" dur="1000"/>
                                        <p:tgtEl>
                                          <p:spTgt spid="5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barn(inVertical)">
                                      <p:cBhvr>
                                        <p:cTn id="74" dur="500"/>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childTnLst>
                          </p:cTn>
                        </p:par>
                        <p:par>
                          <p:cTn id="82" fill="hold">
                            <p:stCondLst>
                              <p:cond delay="500"/>
                            </p:stCondLst>
                            <p:childTnLst>
                              <p:par>
                                <p:cTn id="83" presetID="53" presetClass="entr" presetSubtype="16"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p:cTn id="85" dur="500" fill="hold"/>
                                        <p:tgtEl>
                                          <p:spTgt spid="64"/>
                                        </p:tgtEl>
                                        <p:attrNameLst>
                                          <p:attrName>ppt_w</p:attrName>
                                        </p:attrNameLst>
                                      </p:cBhvr>
                                      <p:tavLst>
                                        <p:tav tm="0">
                                          <p:val>
                                            <p:fltVal val="0"/>
                                          </p:val>
                                        </p:tav>
                                        <p:tav tm="100000">
                                          <p:val>
                                            <p:strVal val="#ppt_w"/>
                                          </p:val>
                                        </p:tav>
                                      </p:tavLst>
                                    </p:anim>
                                    <p:anim calcmode="lin" valueType="num">
                                      <p:cBhvr>
                                        <p:cTn id="86" dur="500" fill="hold"/>
                                        <p:tgtEl>
                                          <p:spTgt spid="64"/>
                                        </p:tgtEl>
                                        <p:attrNameLst>
                                          <p:attrName>ppt_h</p:attrName>
                                        </p:attrNameLst>
                                      </p:cBhvr>
                                      <p:tavLst>
                                        <p:tav tm="0">
                                          <p:val>
                                            <p:fltVal val="0"/>
                                          </p:val>
                                        </p:tav>
                                        <p:tav tm="100000">
                                          <p:val>
                                            <p:strVal val="#ppt_h"/>
                                          </p:val>
                                        </p:tav>
                                      </p:tavLst>
                                    </p:anim>
                                    <p:animEffect transition="in" filter="fade">
                                      <p:cBhvr>
                                        <p:cTn id="87" dur="500"/>
                                        <p:tgtEl>
                                          <p:spTgt spid="6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wipe(left)">
                                      <p:cBhvr>
                                        <p:cTn id="92" dur="500"/>
                                        <p:tgtEl>
                                          <p:spTgt spid="6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wipe(left)">
                                      <p:cBhvr>
                                        <p:cTn id="9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4" grpId="0"/>
      <p:bldP spid="55" grpId="0"/>
      <p:bldP spid="57" grpId="0" animBg="1"/>
      <p:bldP spid="58" grpId="0"/>
      <p:bldP spid="59" grpId="0" animBg="1"/>
      <p:bldP spid="60" grpId="0" animBg="1"/>
      <p:bldP spid="61" grpId="0"/>
      <p:bldP spid="63" grpId="0"/>
      <p:bldP spid="64" grpId="0"/>
      <p:bldP spid="65" grpId="0"/>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FA2A57F-558E-418E-8ED1-3EF71C4010C2}"/>
              </a:ext>
            </a:extLst>
          </p:cNvPr>
          <p:cNvSpPr txBox="1"/>
          <p:nvPr/>
        </p:nvSpPr>
        <p:spPr>
          <a:xfrm>
            <a:off x="650425" y="365923"/>
            <a:ext cx="595035" cy="646331"/>
          </a:xfrm>
          <a:prstGeom prst="rect">
            <a:avLst/>
          </a:prstGeom>
          <a:noFill/>
        </p:spPr>
        <p:txBody>
          <a:bodyPr wrap="none" rtlCol="0">
            <a:spAutoFit/>
          </a:bodyPr>
          <a:lstStyle/>
          <a:p>
            <a:r>
              <a:rPr lang="vi-VN" sz="3600" dirty="0"/>
              <a:t>b)</a:t>
            </a:r>
          </a:p>
        </p:txBody>
      </p:sp>
      <p:sp>
        <p:nvSpPr>
          <p:cNvPr id="3" name="TextBox 2">
            <a:extLst>
              <a:ext uri="{FF2B5EF4-FFF2-40B4-BE49-F238E27FC236}">
                <a16:creationId xmlns="" xmlns:a16="http://schemas.microsoft.com/office/drawing/2014/main" id="{160076B5-4EF7-457B-BC2B-47E890E9CD28}"/>
              </a:ext>
            </a:extLst>
          </p:cNvPr>
          <p:cNvSpPr txBox="1"/>
          <p:nvPr/>
        </p:nvSpPr>
        <p:spPr>
          <a:xfrm>
            <a:off x="2157250" y="2518982"/>
            <a:ext cx="5104282" cy="584775"/>
          </a:xfrm>
          <a:prstGeom prst="rect">
            <a:avLst/>
          </a:prstGeom>
          <a:noFill/>
        </p:spPr>
        <p:txBody>
          <a:bodyPr wrap="none" rtlCol="0">
            <a:spAutoFit/>
          </a:bodyPr>
          <a:lstStyle/>
          <a:p>
            <a:r>
              <a:rPr lang="vi-VN" sz="3200">
                <a:solidFill>
                  <a:srgbClr val="002060"/>
                </a:solidFill>
              </a:rPr>
              <a:t>3        </a:t>
            </a:r>
            <a:r>
              <a:rPr lang="en-US" sz="3200" smtClean="0">
                <a:solidFill>
                  <a:srgbClr val="002060"/>
                </a:solidFill>
              </a:rPr>
              <a:t> </a:t>
            </a:r>
            <a:r>
              <a:rPr lang="vi-VN" sz="3200" smtClean="0">
                <a:solidFill>
                  <a:srgbClr val="002060"/>
                </a:solidFill>
              </a:rPr>
              <a:t>+       </a:t>
            </a:r>
            <a:r>
              <a:rPr lang="en-US" sz="3200" smtClean="0">
                <a:solidFill>
                  <a:srgbClr val="002060"/>
                </a:solidFill>
              </a:rPr>
              <a:t>  </a:t>
            </a:r>
            <a:r>
              <a:rPr lang="vi-VN" sz="3200" smtClean="0">
                <a:solidFill>
                  <a:srgbClr val="002060"/>
                </a:solidFill>
              </a:rPr>
              <a:t>3        </a:t>
            </a:r>
            <a:r>
              <a:rPr lang="vi-VN" sz="3200" dirty="0">
                <a:solidFill>
                  <a:srgbClr val="002060"/>
                </a:solidFill>
              </a:rPr>
              <a:t>=      6</a:t>
            </a:r>
          </a:p>
        </p:txBody>
      </p:sp>
      <p:sp>
        <p:nvSpPr>
          <p:cNvPr id="4" name="TextBox 3">
            <a:extLst>
              <a:ext uri="{FF2B5EF4-FFF2-40B4-BE49-F238E27FC236}">
                <a16:creationId xmlns="" xmlns:a16="http://schemas.microsoft.com/office/drawing/2014/main" id="{12B67DAD-6FF0-4BC6-887D-078F52D82D47}"/>
              </a:ext>
            </a:extLst>
          </p:cNvPr>
          <p:cNvSpPr txBox="1"/>
          <p:nvPr/>
        </p:nvSpPr>
        <p:spPr>
          <a:xfrm>
            <a:off x="903059" y="3214330"/>
            <a:ext cx="8036174" cy="461665"/>
          </a:xfrm>
          <a:prstGeom prst="rect">
            <a:avLst/>
          </a:prstGeom>
          <a:noFill/>
        </p:spPr>
        <p:txBody>
          <a:bodyPr wrap="none" rtlCol="0">
            <a:spAutoFit/>
          </a:bodyPr>
          <a:lstStyle/>
          <a:p>
            <a:r>
              <a:rPr lang="vi-VN" sz="2400" dirty="0"/>
              <a:t>Mỗi đĩa có 3 quả cam. 2 đĩa như vậy có tất cả 6 quả cam.</a:t>
            </a:r>
          </a:p>
        </p:txBody>
      </p:sp>
      <p:sp>
        <p:nvSpPr>
          <p:cNvPr id="5" name="TextBox 4">
            <a:extLst>
              <a:ext uri="{FF2B5EF4-FFF2-40B4-BE49-F238E27FC236}">
                <a16:creationId xmlns="" xmlns:a16="http://schemas.microsoft.com/office/drawing/2014/main" id="{6BA3E7F2-AF97-4D4D-BBB8-8625154BC7F7}"/>
              </a:ext>
            </a:extLst>
          </p:cNvPr>
          <p:cNvSpPr txBox="1"/>
          <p:nvPr/>
        </p:nvSpPr>
        <p:spPr>
          <a:xfrm>
            <a:off x="914041" y="3832206"/>
            <a:ext cx="5369932" cy="461665"/>
          </a:xfrm>
          <a:prstGeom prst="rect">
            <a:avLst/>
          </a:prstGeom>
          <a:noFill/>
        </p:spPr>
        <p:txBody>
          <a:bodyPr wrap="none" rtlCol="0">
            <a:spAutoFit/>
          </a:bodyPr>
          <a:lstStyle/>
          <a:p>
            <a:r>
              <a:rPr lang="vi-VN" sz="2400" dirty="0"/>
              <a:t>Ta chuyển 3 + 3 = 6 thành phép nhân:</a:t>
            </a:r>
          </a:p>
        </p:txBody>
      </p:sp>
      <p:cxnSp>
        <p:nvCxnSpPr>
          <p:cNvPr id="6" name="Straight Connector 5">
            <a:extLst>
              <a:ext uri="{FF2B5EF4-FFF2-40B4-BE49-F238E27FC236}">
                <a16:creationId xmlns="" xmlns:a16="http://schemas.microsoft.com/office/drawing/2014/main" id="{039B1024-322A-4A89-90D3-9E68F681C56F}"/>
              </a:ext>
            </a:extLst>
          </p:cNvPr>
          <p:cNvCxnSpPr/>
          <p:nvPr/>
        </p:nvCxnSpPr>
        <p:spPr>
          <a:xfrm>
            <a:off x="2438926" y="3649491"/>
            <a:ext cx="148821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C4ABF628-DCBD-49B6-9E86-59B5C4F216CA}"/>
              </a:ext>
            </a:extLst>
          </p:cNvPr>
          <p:cNvSpPr/>
          <p:nvPr/>
        </p:nvSpPr>
        <p:spPr>
          <a:xfrm>
            <a:off x="2880519" y="4501301"/>
            <a:ext cx="2535636" cy="475903"/>
          </a:xfrm>
          <a:prstGeom prst="rect">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a:extLst>
              <a:ext uri="{FF2B5EF4-FFF2-40B4-BE49-F238E27FC236}">
                <a16:creationId xmlns="" xmlns:a16="http://schemas.microsoft.com/office/drawing/2014/main" id="{A6EEC1BD-21AA-4E88-991B-2AB5A20A7D9A}"/>
              </a:ext>
            </a:extLst>
          </p:cNvPr>
          <p:cNvSpPr/>
          <p:nvPr/>
        </p:nvSpPr>
        <p:spPr>
          <a:xfrm>
            <a:off x="2967236" y="4465113"/>
            <a:ext cx="412292" cy="584775"/>
          </a:xfrm>
          <a:prstGeom prst="rect">
            <a:avLst/>
          </a:prstGeom>
        </p:spPr>
        <p:txBody>
          <a:bodyPr wrap="none">
            <a:spAutoFit/>
          </a:bodyPr>
          <a:lstStyle/>
          <a:p>
            <a:r>
              <a:rPr lang="vi-VN" sz="3200" dirty="0">
                <a:solidFill>
                  <a:srgbClr val="FF0000"/>
                </a:solidFill>
              </a:rPr>
              <a:t>3</a:t>
            </a:r>
          </a:p>
        </p:txBody>
      </p:sp>
      <p:sp>
        <p:nvSpPr>
          <p:cNvPr id="9" name="Oval 8">
            <a:extLst>
              <a:ext uri="{FF2B5EF4-FFF2-40B4-BE49-F238E27FC236}">
                <a16:creationId xmlns="" xmlns:a16="http://schemas.microsoft.com/office/drawing/2014/main" id="{272ED7E0-884E-4064-BC03-A8B17075FA99}"/>
              </a:ext>
            </a:extLst>
          </p:cNvPr>
          <p:cNvSpPr/>
          <p:nvPr/>
        </p:nvSpPr>
        <p:spPr>
          <a:xfrm>
            <a:off x="3980149" y="3177101"/>
            <a:ext cx="898563" cy="58240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mc:Choice xmlns:a14="http://schemas.microsoft.com/office/drawing/2010/main" xmlns="" Requires="a14">
          <p:sp>
            <p:nvSpPr>
              <p:cNvPr id="10" name="TextBox 9">
                <a:extLst>
                  <a:ext uri="{FF2B5EF4-FFF2-40B4-BE49-F238E27FC236}">
                    <a16:creationId xmlns:a16="http://schemas.microsoft.com/office/drawing/2014/main" xmlns="" id="{0DB8CD78-F4A3-421E-AE3D-F6004BC6859D}"/>
                  </a:ext>
                </a:extLst>
              </p:cNvPr>
              <p:cNvSpPr txBox="1"/>
              <p:nvPr/>
            </p:nvSpPr>
            <p:spPr>
              <a:xfrm>
                <a:off x="3478830" y="4511278"/>
                <a:ext cx="40716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sz="3200" i="1" smtClean="0">
                          <a:solidFill>
                            <a:srgbClr val="FF0000"/>
                          </a:solidFill>
                          <a:latin typeface="Cambria Math" panose="02040503050406030204" pitchFamily="18" charset="0"/>
                          <a:ea typeface="Cambria Math" panose="02040503050406030204" pitchFamily="18" charset="0"/>
                        </a:rPr>
                        <m:t>×</m:t>
                      </m:r>
                    </m:oMath>
                  </m:oMathPara>
                </a14:m>
                <a:endParaRPr lang="vi-VN" sz="3200" dirty="0">
                  <a:solidFill>
                    <a:srgbClr val="FF0000"/>
                  </a:solidFill>
                </a:endParaRPr>
              </a:p>
            </p:txBody>
          </p:sp>
        </mc:Choice>
        <mc:Fallback>
          <p:sp>
            <p:nvSpPr>
              <p:cNvPr id="10" name="TextBox 9">
                <a:extLst>
                  <a:ext uri="{FF2B5EF4-FFF2-40B4-BE49-F238E27FC236}">
                    <a16:creationId xmlns="" xmlns:a14="http://schemas.microsoft.com/office/drawing/2010/main" xmlns:a16="http://schemas.microsoft.com/office/drawing/2014/main" id="{0DB8CD78-F4A3-421E-AE3D-F6004BC6859D}"/>
                  </a:ext>
                </a:extLst>
              </p:cNvPr>
              <p:cNvSpPr txBox="1">
                <a:spLocks noRot="1" noChangeAspect="1" noMove="1" noResize="1" noEditPoints="1" noAdjustHandles="1" noChangeArrowheads="1" noChangeShapeType="1" noTextEdit="1"/>
              </p:cNvSpPr>
              <p:nvPr/>
            </p:nvSpPr>
            <p:spPr>
              <a:xfrm>
                <a:off x="3478830" y="4511278"/>
                <a:ext cx="407163" cy="492443"/>
              </a:xfrm>
              <a:prstGeom prst="rect">
                <a:avLst/>
              </a:prstGeom>
              <a:blipFill rotWithShape="1">
                <a:blip r:embed="rId3"/>
                <a:stretch>
                  <a:fillRect/>
                </a:stretch>
              </a:blipFill>
            </p:spPr>
            <p:txBody>
              <a:bodyPr/>
              <a:lstStyle/>
              <a:p>
                <a:r>
                  <a:rPr lang="en-US">
                    <a:noFill/>
                  </a:rPr>
                  <a:t> </a:t>
                </a:r>
              </a:p>
            </p:txBody>
          </p:sp>
        </mc:Fallback>
      </mc:AlternateContent>
      <p:sp>
        <p:nvSpPr>
          <p:cNvPr id="11" name="Rectangle 10">
            <a:extLst>
              <a:ext uri="{FF2B5EF4-FFF2-40B4-BE49-F238E27FC236}">
                <a16:creationId xmlns="" xmlns:a16="http://schemas.microsoft.com/office/drawing/2014/main" id="{B3E5B366-ED25-4601-AD35-F1838BDF5F73}"/>
              </a:ext>
            </a:extLst>
          </p:cNvPr>
          <p:cNvSpPr/>
          <p:nvPr/>
        </p:nvSpPr>
        <p:spPr>
          <a:xfrm>
            <a:off x="3962409" y="4462227"/>
            <a:ext cx="412292" cy="584775"/>
          </a:xfrm>
          <a:prstGeom prst="rect">
            <a:avLst/>
          </a:prstGeom>
        </p:spPr>
        <p:txBody>
          <a:bodyPr wrap="none">
            <a:spAutoFit/>
          </a:bodyPr>
          <a:lstStyle/>
          <a:p>
            <a:r>
              <a:rPr lang="vi-VN" sz="3200" dirty="0">
                <a:solidFill>
                  <a:srgbClr val="FF0000"/>
                </a:solidFill>
              </a:rPr>
              <a:t>2</a:t>
            </a:r>
          </a:p>
        </p:txBody>
      </p:sp>
      <p:cxnSp>
        <p:nvCxnSpPr>
          <p:cNvPr id="12" name="Straight Connector 11">
            <a:extLst>
              <a:ext uri="{FF2B5EF4-FFF2-40B4-BE49-F238E27FC236}">
                <a16:creationId xmlns="" xmlns:a16="http://schemas.microsoft.com/office/drawing/2014/main" id="{BA823293-C6F1-4611-9ED4-FDF62ABF531D}"/>
              </a:ext>
            </a:extLst>
          </p:cNvPr>
          <p:cNvCxnSpPr/>
          <p:nvPr/>
        </p:nvCxnSpPr>
        <p:spPr>
          <a:xfrm>
            <a:off x="7221503" y="3649491"/>
            <a:ext cx="148821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F79EBC4A-9B9A-4B3B-993F-6EF0DDA8103E}"/>
              </a:ext>
            </a:extLst>
          </p:cNvPr>
          <p:cNvSpPr/>
          <p:nvPr/>
        </p:nvSpPr>
        <p:spPr>
          <a:xfrm>
            <a:off x="4451117" y="4462227"/>
            <a:ext cx="425116" cy="584775"/>
          </a:xfrm>
          <a:prstGeom prst="rect">
            <a:avLst/>
          </a:prstGeom>
        </p:spPr>
        <p:txBody>
          <a:bodyPr wrap="none">
            <a:spAutoFit/>
          </a:bodyPr>
          <a:lstStyle/>
          <a:p>
            <a:r>
              <a:rPr lang="vi-VN" sz="3200" dirty="0">
                <a:solidFill>
                  <a:srgbClr val="FF0000"/>
                </a:solidFill>
              </a:rPr>
              <a:t>=</a:t>
            </a:r>
          </a:p>
        </p:txBody>
      </p:sp>
      <p:sp>
        <p:nvSpPr>
          <p:cNvPr id="14" name="Rectangle 13">
            <a:extLst>
              <a:ext uri="{FF2B5EF4-FFF2-40B4-BE49-F238E27FC236}">
                <a16:creationId xmlns="" xmlns:a16="http://schemas.microsoft.com/office/drawing/2014/main" id="{020FCA31-A7D7-4D3F-8790-2B5CBAA5A09B}"/>
              </a:ext>
            </a:extLst>
          </p:cNvPr>
          <p:cNvSpPr/>
          <p:nvPr/>
        </p:nvSpPr>
        <p:spPr>
          <a:xfrm>
            <a:off x="4939825" y="4462227"/>
            <a:ext cx="412292" cy="584775"/>
          </a:xfrm>
          <a:prstGeom prst="rect">
            <a:avLst/>
          </a:prstGeom>
        </p:spPr>
        <p:txBody>
          <a:bodyPr wrap="none">
            <a:spAutoFit/>
          </a:bodyPr>
          <a:lstStyle/>
          <a:p>
            <a:r>
              <a:rPr lang="vi-VN" sz="3200" dirty="0">
                <a:solidFill>
                  <a:srgbClr val="FF0000"/>
                </a:solidFill>
              </a:rPr>
              <a:t>6</a:t>
            </a:r>
          </a:p>
        </p:txBody>
      </p:sp>
      <p:sp>
        <p:nvSpPr>
          <p:cNvPr id="15" name="TextBox 14">
            <a:extLst>
              <a:ext uri="{FF2B5EF4-FFF2-40B4-BE49-F238E27FC236}">
                <a16:creationId xmlns="" xmlns:a16="http://schemas.microsoft.com/office/drawing/2014/main" id="{BC3D6023-BF17-483A-8E2F-D5D93F35EB73}"/>
              </a:ext>
            </a:extLst>
          </p:cNvPr>
          <p:cNvSpPr txBox="1"/>
          <p:nvPr/>
        </p:nvSpPr>
        <p:spPr>
          <a:xfrm>
            <a:off x="1109846" y="5334000"/>
            <a:ext cx="6418873" cy="584775"/>
          </a:xfrm>
          <a:prstGeom prst="rect">
            <a:avLst/>
          </a:prstGeom>
          <a:noFill/>
        </p:spPr>
        <p:txBody>
          <a:bodyPr wrap="square" rtlCol="0">
            <a:spAutoFit/>
          </a:bodyPr>
          <a:lstStyle/>
          <a:p>
            <a:pPr algn="ctr"/>
            <a:r>
              <a:rPr lang="vi-VN" sz="3200" dirty="0"/>
              <a:t>Đọc là: </a:t>
            </a:r>
            <a:r>
              <a:rPr lang="vi-VN" sz="3200" b="1" dirty="0">
                <a:solidFill>
                  <a:srgbClr val="0070C0"/>
                </a:solidFill>
              </a:rPr>
              <a:t>Ba nhân hai bằng sáu</a:t>
            </a:r>
            <a:r>
              <a:rPr lang="vi-VN" sz="3200" dirty="0">
                <a:solidFill>
                  <a:srgbClr val="0070C0"/>
                </a:solidFill>
              </a:rPr>
              <a:t>.</a:t>
            </a:r>
            <a:endParaRPr lang="vi-VN" sz="3200" dirty="0"/>
          </a:p>
        </p:txBody>
      </p:sp>
      <p:pic>
        <p:nvPicPr>
          <p:cNvPr id="16" name="Picture 15">
            <a:extLst>
              <a:ext uri="{FF2B5EF4-FFF2-40B4-BE49-F238E27FC236}">
                <a16:creationId xmlns="" xmlns:a16="http://schemas.microsoft.com/office/drawing/2014/main" id="{84849682-BBC1-425A-BF07-8431C47F2CAF}"/>
              </a:ext>
            </a:extLst>
          </p:cNvPr>
          <p:cNvPicPr>
            <a:picLocks noChangeAspect="1"/>
          </p:cNvPicPr>
          <p:nvPr/>
        </p:nvPicPr>
        <p:blipFill>
          <a:blip r:embed="rId4"/>
          <a:stretch>
            <a:fillRect/>
          </a:stretch>
        </p:blipFill>
        <p:spPr>
          <a:xfrm>
            <a:off x="1090629" y="1143000"/>
            <a:ext cx="5013484" cy="1452182"/>
          </a:xfrm>
          <a:prstGeom prst="rect">
            <a:avLst/>
          </a:prstGeom>
        </p:spPr>
      </p:pic>
      <p:grpSp>
        <p:nvGrpSpPr>
          <p:cNvPr id="17" name="Group 16">
            <a:extLst>
              <a:ext uri="{FF2B5EF4-FFF2-40B4-BE49-F238E27FC236}">
                <a16:creationId xmlns="" xmlns:a16="http://schemas.microsoft.com/office/drawing/2014/main" id="{0DD1DFD3-33C6-4CED-97CD-75F208D421D4}"/>
              </a:ext>
            </a:extLst>
          </p:cNvPr>
          <p:cNvGrpSpPr/>
          <p:nvPr/>
        </p:nvGrpSpPr>
        <p:grpSpPr>
          <a:xfrm>
            <a:off x="6283973" y="273709"/>
            <a:ext cx="6049821" cy="3038475"/>
            <a:chOff x="5625412" y="415523"/>
            <a:chExt cx="6049821" cy="3038475"/>
          </a:xfrm>
        </p:grpSpPr>
        <p:pic>
          <p:nvPicPr>
            <p:cNvPr id="18" name="Picture 17">
              <a:extLst>
                <a:ext uri="{FF2B5EF4-FFF2-40B4-BE49-F238E27FC236}">
                  <a16:creationId xmlns="" xmlns:a16="http://schemas.microsoft.com/office/drawing/2014/main" id="{9D0F78D3-2C6C-42F3-91B1-8C94207AB218}"/>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xmlns="">
                    <a14:imgLayer r:embed="rId6">
                      <a14:imgEffect>
                        <a14:sharpenSoften amount="25000"/>
                      </a14:imgEffect>
                      <a14:imgEffect>
                        <a14:saturation sat="200000"/>
                      </a14:imgEffect>
                    </a14:imgLayer>
                  </a14:imgProps>
                </a:ext>
              </a:extLst>
            </a:blip>
            <a:stretch>
              <a:fillRect/>
            </a:stretch>
          </p:blipFill>
          <p:spPr>
            <a:xfrm>
              <a:off x="5625412" y="415523"/>
              <a:ext cx="6049821" cy="3038475"/>
            </a:xfrm>
            <a:prstGeom prst="rect">
              <a:avLst/>
            </a:prstGeom>
          </p:spPr>
        </p:pic>
        <p:sp>
          <p:nvSpPr>
            <p:cNvPr id="19" name="TextBox 18">
              <a:extLst>
                <a:ext uri="{FF2B5EF4-FFF2-40B4-BE49-F238E27FC236}">
                  <a16:creationId xmlns="" xmlns:a16="http://schemas.microsoft.com/office/drawing/2014/main" id="{C3F3D3C7-E41E-4CC3-BA03-A82EC9A520D8}"/>
                </a:ext>
              </a:extLst>
            </p:cNvPr>
            <p:cNvSpPr txBox="1"/>
            <p:nvPr/>
          </p:nvSpPr>
          <p:spPr>
            <a:xfrm>
              <a:off x="5831558" y="955032"/>
              <a:ext cx="3684099" cy="1384995"/>
            </a:xfrm>
            <a:prstGeom prst="rect">
              <a:avLst/>
            </a:prstGeom>
            <a:noFill/>
          </p:spPr>
          <p:txBody>
            <a:bodyPr wrap="square" rtlCol="0">
              <a:spAutoFit/>
            </a:bodyPr>
            <a:lstStyle/>
            <a:p>
              <a:pPr algn="ctr"/>
              <a:r>
                <a:rPr lang="vi-VN" sz="2800" i="1" dirty="0"/>
                <a:t>Mỗi đĩa có 3 quả cam. 2 đĩa như vậy có tất cả mấy quả cam?</a:t>
              </a:r>
            </a:p>
          </p:txBody>
        </p:sp>
      </p:grpSp>
    </p:spTree>
    <p:extLst>
      <p:ext uri="{BB962C8B-B14F-4D97-AF65-F5344CB8AC3E}">
        <p14:creationId xmlns:p14="http://schemas.microsoft.com/office/powerpoint/2010/main" xmlns="" val="161898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heel(1)">
                                      <p:cBhvr>
                                        <p:cTn id="56" dur="1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barn(inVertical)">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500"/>
                            </p:stCondLst>
                            <p:childTnLst>
                              <p:par>
                                <p:cTn id="83" presetID="53" presetClass="entr" presetSubtype="1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lef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animBg="1"/>
      <p:bldP spid="8" grpId="0"/>
      <p:bldP spid="9" grpId="0" animBg="1"/>
      <p:bldP spid="10" grpId="0" animBg="1"/>
      <p:bldP spid="11"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D6A548A-9AED-423C-949F-348FCC80E27A}"/>
              </a:ext>
            </a:extLst>
          </p:cNvPr>
          <p:cNvPicPr>
            <a:picLocks noChangeAspect="1"/>
          </p:cNvPicPr>
          <p:nvPr/>
        </p:nvPicPr>
        <p:blipFill>
          <a:blip r:embed="rId2"/>
          <a:stretch>
            <a:fillRect/>
          </a:stretch>
        </p:blipFill>
        <p:spPr>
          <a:xfrm>
            <a:off x="474060" y="874536"/>
            <a:ext cx="7133371" cy="1308557"/>
          </a:xfrm>
          <a:prstGeom prst="rect">
            <a:avLst/>
          </a:prstGeom>
        </p:spPr>
      </p:pic>
      <p:pic>
        <p:nvPicPr>
          <p:cNvPr id="3" name="Picture 2">
            <a:extLst>
              <a:ext uri="{FF2B5EF4-FFF2-40B4-BE49-F238E27FC236}">
                <a16:creationId xmlns="" xmlns:a16="http://schemas.microsoft.com/office/drawing/2014/main" id="{84849682-BBC1-425A-BF07-8431C47F2CAF}"/>
              </a:ext>
            </a:extLst>
          </p:cNvPr>
          <p:cNvPicPr>
            <a:picLocks noChangeAspect="1"/>
          </p:cNvPicPr>
          <p:nvPr/>
        </p:nvPicPr>
        <p:blipFill>
          <a:blip r:embed="rId3"/>
          <a:stretch>
            <a:fillRect/>
          </a:stretch>
        </p:blipFill>
        <p:spPr>
          <a:xfrm>
            <a:off x="758753" y="3529177"/>
            <a:ext cx="5013484" cy="1452182"/>
          </a:xfrm>
          <a:prstGeom prst="rect">
            <a:avLst/>
          </a:prstGeom>
        </p:spPr>
      </p:pic>
      <p:sp>
        <p:nvSpPr>
          <p:cNvPr id="4" name="TextBox 3">
            <a:extLst>
              <a:ext uri="{FF2B5EF4-FFF2-40B4-BE49-F238E27FC236}">
                <a16:creationId xmlns="" xmlns:a16="http://schemas.microsoft.com/office/drawing/2014/main" id="{160076B5-4EF7-457B-BC2B-47E890E9CD28}"/>
              </a:ext>
            </a:extLst>
          </p:cNvPr>
          <p:cNvSpPr txBox="1"/>
          <p:nvPr/>
        </p:nvSpPr>
        <p:spPr>
          <a:xfrm>
            <a:off x="7666038" y="609600"/>
            <a:ext cx="2787943" cy="646331"/>
          </a:xfrm>
          <a:prstGeom prst="rect">
            <a:avLst/>
          </a:prstGeom>
          <a:noFill/>
        </p:spPr>
        <p:txBody>
          <a:bodyPr wrap="none" rtlCol="0">
            <a:spAutoFit/>
          </a:bodyPr>
          <a:lstStyle/>
          <a:p>
            <a:r>
              <a:rPr lang="vi-VN" sz="3600">
                <a:solidFill>
                  <a:srgbClr val="002060"/>
                </a:solidFill>
              </a:rPr>
              <a:t>2 </a:t>
            </a:r>
            <a:r>
              <a:rPr lang="vi-VN" sz="3600" smtClean="0">
                <a:solidFill>
                  <a:srgbClr val="002060"/>
                </a:solidFill>
              </a:rPr>
              <a:t>+ 2 + 2 =</a:t>
            </a:r>
            <a:r>
              <a:rPr lang="en-US" sz="3600" smtClean="0">
                <a:solidFill>
                  <a:srgbClr val="002060"/>
                </a:solidFill>
              </a:rPr>
              <a:t> </a:t>
            </a:r>
            <a:r>
              <a:rPr lang="vi-VN" sz="3600" smtClean="0">
                <a:solidFill>
                  <a:srgbClr val="002060"/>
                </a:solidFill>
              </a:rPr>
              <a:t>6</a:t>
            </a:r>
            <a:endParaRPr lang="vi-VN" sz="3600" dirty="0">
              <a:solidFill>
                <a:srgbClr val="002060"/>
              </a:solidFill>
            </a:endParaRPr>
          </a:p>
        </p:txBody>
      </p:sp>
      <p:sp>
        <p:nvSpPr>
          <p:cNvPr id="5" name="TextBox 4">
            <a:extLst>
              <a:ext uri="{FF2B5EF4-FFF2-40B4-BE49-F238E27FC236}">
                <a16:creationId xmlns="" xmlns:a16="http://schemas.microsoft.com/office/drawing/2014/main" id="{160076B5-4EF7-457B-BC2B-47E890E9CD28}"/>
              </a:ext>
            </a:extLst>
          </p:cNvPr>
          <p:cNvSpPr txBox="1"/>
          <p:nvPr/>
        </p:nvSpPr>
        <p:spPr>
          <a:xfrm>
            <a:off x="7704138" y="1379041"/>
            <a:ext cx="1967205" cy="646331"/>
          </a:xfrm>
          <a:prstGeom prst="rect">
            <a:avLst/>
          </a:prstGeom>
          <a:noFill/>
        </p:spPr>
        <p:txBody>
          <a:bodyPr wrap="none" rtlCol="0">
            <a:spAutoFit/>
          </a:bodyPr>
          <a:lstStyle/>
          <a:p>
            <a:r>
              <a:rPr lang="en-US" sz="3600" smtClean="0">
                <a:solidFill>
                  <a:srgbClr val="002060"/>
                </a:solidFill>
              </a:rPr>
              <a:t>2 x 3 = 6</a:t>
            </a:r>
            <a:endParaRPr lang="vi-VN" sz="3600" dirty="0">
              <a:solidFill>
                <a:srgbClr val="002060"/>
              </a:solidFill>
            </a:endParaRPr>
          </a:p>
        </p:txBody>
      </p:sp>
      <p:sp>
        <p:nvSpPr>
          <p:cNvPr id="6" name="TextBox 5">
            <a:extLst>
              <a:ext uri="{FF2B5EF4-FFF2-40B4-BE49-F238E27FC236}">
                <a16:creationId xmlns="" xmlns:a16="http://schemas.microsoft.com/office/drawing/2014/main" id="{160076B5-4EF7-457B-BC2B-47E890E9CD28}"/>
              </a:ext>
            </a:extLst>
          </p:cNvPr>
          <p:cNvSpPr txBox="1"/>
          <p:nvPr/>
        </p:nvSpPr>
        <p:spPr>
          <a:xfrm>
            <a:off x="7818438" y="3470248"/>
            <a:ext cx="2005677" cy="646331"/>
          </a:xfrm>
          <a:prstGeom prst="rect">
            <a:avLst/>
          </a:prstGeom>
          <a:noFill/>
        </p:spPr>
        <p:txBody>
          <a:bodyPr wrap="none" rtlCol="0">
            <a:spAutoFit/>
          </a:bodyPr>
          <a:lstStyle/>
          <a:p>
            <a:r>
              <a:rPr lang="en-US" sz="3600" smtClean="0">
                <a:solidFill>
                  <a:srgbClr val="002060"/>
                </a:solidFill>
              </a:rPr>
              <a:t>3 + 3 </a:t>
            </a:r>
            <a:r>
              <a:rPr lang="vi-VN" sz="3600" smtClean="0">
                <a:solidFill>
                  <a:srgbClr val="002060"/>
                </a:solidFill>
              </a:rPr>
              <a:t>=</a:t>
            </a:r>
            <a:r>
              <a:rPr lang="en-US" sz="3600" smtClean="0">
                <a:solidFill>
                  <a:srgbClr val="002060"/>
                </a:solidFill>
              </a:rPr>
              <a:t> </a:t>
            </a:r>
            <a:r>
              <a:rPr lang="vi-VN" sz="3600" smtClean="0">
                <a:solidFill>
                  <a:srgbClr val="002060"/>
                </a:solidFill>
              </a:rPr>
              <a:t>6</a:t>
            </a:r>
            <a:endParaRPr lang="vi-VN" sz="3600" dirty="0">
              <a:solidFill>
                <a:srgbClr val="002060"/>
              </a:solidFill>
            </a:endParaRPr>
          </a:p>
        </p:txBody>
      </p:sp>
      <p:sp>
        <p:nvSpPr>
          <p:cNvPr id="7" name="TextBox 6">
            <a:extLst>
              <a:ext uri="{FF2B5EF4-FFF2-40B4-BE49-F238E27FC236}">
                <a16:creationId xmlns="" xmlns:a16="http://schemas.microsoft.com/office/drawing/2014/main" id="{160076B5-4EF7-457B-BC2B-47E890E9CD28}"/>
              </a:ext>
            </a:extLst>
          </p:cNvPr>
          <p:cNvSpPr txBox="1"/>
          <p:nvPr/>
        </p:nvSpPr>
        <p:spPr>
          <a:xfrm>
            <a:off x="7856538" y="4239689"/>
            <a:ext cx="1967205" cy="646331"/>
          </a:xfrm>
          <a:prstGeom prst="rect">
            <a:avLst/>
          </a:prstGeom>
          <a:noFill/>
        </p:spPr>
        <p:txBody>
          <a:bodyPr wrap="none" rtlCol="0">
            <a:spAutoFit/>
          </a:bodyPr>
          <a:lstStyle/>
          <a:p>
            <a:r>
              <a:rPr lang="en-US" sz="3600" smtClean="0">
                <a:solidFill>
                  <a:srgbClr val="002060"/>
                </a:solidFill>
              </a:rPr>
              <a:t>3 x 2 = 6</a:t>
            </a:r>
            <a:endParaRPr lang="vi-VN" sz="3600" dirty="0">
              <a:solidFill>
                <a:srgbClr val="002060"/>
              </a:solidFill>
            </a:endParaRPr>
          </a:p>
        </p:txBody>
      </p:sp>
      <p:sp>
        <p:nvSpPr>
          <p:cNvPr id="8" name="TextBox 7">
            <a:extLst>
              <a:ext uri="{FF2B5EF4-FFF2-40B4-BE49-F238E27FC236}">
                <a16:creationId xmlns="" xmlns:a16="http://schemas.microsoft.com/office/drawing/2014/main" id="{2F695CBB-6F5A-48E2-B63F-ACAE6032AF0F}"/>
              </a:ext>
            </a:extLst>
          </p:cNvPr>
          <p:cNvSpPr txBox="1"/>
          <p:nvPr/>
        </p:nvSpPr>
        <p:spPr>
          <a:xfrm>
            <a:off x="474060" y="199760"/>
            <a:ext cx="569387" cy="646331"/>
          </a:xfrm>
          <a:prstGeom prst="rect">
            <a:avLst/>
          </a:prstGeom>
          <a:noFill/>
        </p:spPr>
        <p:txBody>
          <a:bodyPr wrap="none" rtlCol="0">
            <a:spAutoFit/>
          </a:bodyPr>
          <a:lstStyle/>
          <a:p>
            <a:r>
              <a:rPr lang="vi-VN" sz="3600" dirty="0"/>
              <a:t>c)</a:t>
            </a:r>
          </a:p>
        </p:txBody>
      </p:sp>
      <p:sp>
        <p:nvSpPr>
          <p:cNvPr id="9" name="TextBox 8">
            <a:extLst>
              <a:ext uri="{FF2B5EF4-FFF2-40B4-BE49-F238E27FC236}">
                <a16:creationId xmlns="" xmlns:a16="http://schemas.microsoft.com/office/drawing/2014/main" id="{82D1ECC6-D17E-49E4-871E-DAA31C5BF6C7}"/>
              </a:ext>
            </a:extLst>
          </p:cNvPr>
          <p:cNvSpPr txBox="1"/>
          <p:nvPr/>
        </p:nvSpPr>
        <p:spPr>
          <a:xfrm>
            <a:off x="980300" y="233414"/>
            <a:ext cx="1824538" cy="584775"/>
          </a:xfrm>
          <a:prstGeom prst="rect">
            <a:avLst/>
          </a:prstGeom>
          <a:noFill/>
        </p:spPr>
        <p:txBody>
          <a:bodyPr wrap="none" rtlCol="0">
            <a:spAutoFit/>
          </a:bodyPr>
          <a:lstStyle/>
          <a:p>
            <a:r>
              <a:rPr lang="vi-VN" sz="3200" dirty="0"/>
              <a:t>Nhận xét</a:t>
            </a:r>
          </a:p>
        </p:txBody>
      </p:sp>
      <mc:AlternateContent xmlns:mc="http://schemas.openxmlformats.org/markup-compatibility/2006">
        <mc:Choice xmlns:a14="http://schemas.microsoft.com/office/drawing/2010/main" xmlns="" Requires="a14">
          <p:sp>
            <p:nvSpPr>
              <p:cNvPr id="10" name="TextBox 9">
                <a:extLst>
                  <a:ext uri="{FF2B5EF4-FFF2-40B4-BE49-F238E27FC236}">
                    <a16:creationId xmlns:a16="http://schemas.microsoft.com/office/drawing/2014/main" xmlns="" id="{9E6367C6-296B-4549-A482-8A4A929E56BE}"/>
                  </a:ext>
                </a:extLst>
              </p:cNvPr>
              <p:cNvSpPr txBox="1"/>
              <p:nvPr/>
            </p:nvSpPr>
            <p:spPr>
              <a:xfrm>
                <a:off x="3878233" y="2420257"/>
                <a:ext cx="4405373" cy="769441"/>
              </a:xfrm>
              <a:prstGeom prst="rect">
                <a:avLst/>
              </a:prstGeom>
              <a:solidFill>
                <a:srgbClr val="FFFF99"/>
              </a:solid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vi-VN" sz="4400" dirty="0" smtClean="0">
                    <a:solidFill>
                      <a:srgbClr val="000000"/>
                    </a:solidFill>
                  </a:rPr>
                  <a:t>2 </a:t>
                </a:r>
                <a14:m>
                  <m:oMath xmlns:m="http://schemas.openxmlformats.org/officeDocument/2006/math">
                    <m:r>
                      <a:rPr lang="vi-VN" sz="4400" i="1">
                        <a:solidFill>
                          <a:srgbClr val="000000"/>
                        </a:solidFill>
                        <a:latin typeface="Cambria Math" panose="02040503050406030204" pitchFamily="18" charset="0"/>
                        <a:ea typeface="Cambria Math" panose="02040503050406030204" pitchFamily="18" charset="0"/>
                      </a:rPr>
                      <m:t>×</m:t>
                    </m:r>
                  </m:oMath>
                </a14:m>
                <a:r>
                  <a:rPr lang="vi-VN" sz="4400" dirty="0">
                    <a:solidFill>
                      <a:srgbClr val="000000"/>
                    </a:solidFill>
                  </a:rPr>
                  <a:t> 3 = 2 + 2 </a:t>
                </a:r>
                <a:r>
                  <a:rPr lang="vi-VN" sz="4400">
                    <a:solidFill>
                      <a:srgbClr val="000000"/>
                    </a:solidFill>
                  </a:rPr>
                  <a:t>+ </a:t>
                </a:r>
                <a:r>
                  <a:rPr lang="vi-VN" sz="4400" smtClean="0">
                    <a:solidFill>
                      <a:srgbClr val="000000"/>
                    </a:solidFill>
                  </a:rPr>
                  <a:t>2</a:t>
                </a:r>
                <a:endParaRPr lang="vi-VN" sz="4400" dirty="0">
                  <a:solidFill>
                    <a:srgbClr val="000000"/>
                  </a:solidFill>
                </a:endParaRPr>
              </a:p>
            </p:txBody>
          </p:sp>
        </mc:Choice>
        <mc:Fallback>
          <p:sp>
            <p:nvSpPr>
              <p:cNvPr id="10" name="TextBox 9">
                <a:extLst>
                  <a:ext uri="{FF2B5EF4-FFF2-40B4-BE49-F238E27FC236}">
                    <a16:creationId xmlns="" xmlns:a14="http://schemas.microsoft.com/office/drawing/2010/main" xmlns:a16="http://schemas.microsoft.com/office/drawing/2014/main" id="{9E6367C6-296B-4549-A482-8A4A929E56BE}"/>
                  </a:ext>
                </a:extLst>
              </p:cNvPr>
              <p:cNvSpPr txBox="1">
                <a:spLocks noRot="1" noChangeAspect="1" noMove="1" noResize="1" noEditPoints="1" noAdjustHandles="1" noChangeArrowheads="1" noChangeShapeType="1" noTextEdit="1"/>
              </p:cNvSpPr>
              <p:nvPr/>
            </p:nvSpPr>
            <p:spPr>
              <a:xfrm>
                <a:off x="3878233" y="2420257"/>
                <a:ext cx="4405373" cy="769441"/>
              </a:xfrm>
              <a:prstGeom prst="rect">
                <a:avLst/>
              </a:prstGeom>
              <a:blipFill rotWithShape="1">
                <a:blip r:embed="rId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1" name="TextBox 10">
                <a:extLst>
                  <a:ext uri="{FF2B5EF4-FFF2-40B4-BE49-F238E27FC236}">
                    <a16:creationId xmlns:a16="http://schemas.microsoft.com/office/drawing/2014/main" xmlns="" id="{9E6367C6-296B-4549-A482-8A4A929E56BE}"/>
                  </a:ext>
                </a:extLst>
              </p:cNvPr>
              <p:cNvSpPr txBox="1"/>
              <p:nvPr/>
            </p:nvSpPr>
            <p:spPr>
              <a:xfrm>
                <a:off x="4304514" y="5391461"/>
                <a:ext cx="3603872" cy="769441"/>
              </a:xfrm>
              <a:prstGeom prst="rect">
                <a:avLst/>
              </a:prstGeom>
              <a:solidFill>
                <a:srgbClr val="FFFF99"/>
              </a:solid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vi-VN" sz="4400" smtClean="0">
                    <a:solidFill>
                      <a:srgbClr val="000000"/>
                    </a:solidFill>
                  </a:rPr>
                  <a:t>3 </a:t>
                </a:r>
                <a14:m>
                  <m:oMath xmlns:m="http://schemas.openxmlformats.org/officeDocument/2006/math">
                    <m:r>
                      <a:rPr lang="vi-VN" sz="4400" i="1">
                        <a:solidFill>
                          <a:srgbClr val="000000"/>
                        </a:solidFill>
                        <a:latin typeface="Cambria Math" panose="02040503050406030204" pitchFamily="18" charset="0"/>
                        <a:ea typeface="Cambria Math" panose="02040503050406030204" pitchFamily="18" charset="0"/>
                      </a:rPr>
                      <m:t>×</m:t>
                    </m:r>
                  </m:oMath>
                </a14:m>
                <a:r>
                  <a:rPr lang="vi-VN" sz="4400" dirty="0">
                    <a:solidFill>
                      <a:srgbClr val="000000"/>
                    </a:solidFill>
                  </a:rPr>
                  <a:t> 2 = 3 + 3 </a:t>
                </a:r>
              </a:p>
            </p:txBody>
          </p:sp>
        </mc:Choice>
        <mc:Fallback>
          <p:sp>
            <p:nvSpPr>
              <p:cNvPr id="11" name="TextBox 10">
                <a:extLst>
                  <a:ext uri="{FF2B5EF4-FFF2-40B4-BE49-F238E27FC236}">
                    <a16:creationId xmlns="" xmlns:a14="http://schemas.microsoft.com/office/drawing/2010/main" xmlns:a16="http://schemas.microsoft.com/office/drawing/2014/main" id="{9E6367C6-296B-4549-A482-8A4A929E56BE}"/>
                  </a:ext>
                </a:extLst>
              </p:cNvPr>
              <p:cNvSpPr txBox="1">
                <a:spLocks noRot="1" noChangeAspect="1" noMove="1" noResize="1" noEditPoints="1" noAdjustHandles="1" noChangeArrowheads="1" noChangeShapeType="1" noTextEdit="1"/>
              </p:cNvSpPr>
              <p:nvPr/>
            </p:nvSpPr>
            <p:spPr>
              <a:xfrm>
                <a:off x="4304514" y="5391461"/>
                <a:ext cx="3603872" cy="769441"/>
              </a:xfrm>
              <a:prstGeom prst="rect">
                <a:avLst/>
              </a:prstGeom>
              <a:blipFill rotWithShape="1">
                <a:blip r:embed="rId5"/>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xmlns="" val="210145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FEEBAEF-A82C-5443-AC12-129C9A6D352F}"/>
              </a:ext>
            </a:extLst>
          </p:cNvPr>
          <p:cNvPicPr>
            <a:picLocks noChangeAspect="1"/>
          </p:cNvPicPr>
          <p:nvPr/>
        </p:nvPicPr>
        <p:blipFill>
          <a:blip r:embed="rId3" cstate="print"/>
          <a:stretch>
            <a:fillRect/>
          </a:stretch>
        </p:blipFill>
        <p:spPr>
          <a:xfrm>
            <a:off x="1689570" y="738023"/>
            <a:ext cx="9084932" cy="4542472"/>
          </a:xfrm>
          <a:prstGeom prst="rect">
            <a:avLst/>
          </a:prstGeom>
        </p:spPr>
      </p:pic>
    </p:spTree>
    <p:extLst>
      <p:ext uri="{BB962C8B-B14F-4D97-AF65-F5344CB8AC3E}">
        <p14:creationId xmlns:p14="http://schemas.microsoft.com/office/powerpoint/2010/main" xmlns="" val="3197783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99392C6-494A-4B59-A6A2-4DDD7D22A582}"/>
              </a:ext>
            </a:extLst>
          </p:cNvPr>
          <p:cNvSpPr txBox="1"/>
          <p:nvPr/>
        </p:nvSpPr>
        <p:spPr>
          <a:xfrm>
            <a:off x="1352868" y="530364"/>
            <a:ext cx="3796052" cy="707886"/>
          </a:xfrm>
          <a:prstGeom prst="rect">
            <a:avLst/>
          </a:prstGeom>
          <a:noFill/>
        </p:spPr>
        <p:txBody>
          <a:bodyPr wrap="square" rtlCol="0">
            <a:spAutoFit/>
          </a:bodyPr>
          <a:lstStyle/>
          <a:p>
            <a:r>
              <a:rPr lang="en-US" sz="4000" smtClean="0">
                <a:solidFill>
                  <a:srgbClr val="002060"/>
                </a:solidFill>
              </a:rPr>
              <a:t>Số?</a:t>
            </a:r>
            <a:endParaRPr lang="vi-VN" sz="4000" dirty="0">
              <a:solidFill>
                <a:srgbClr val="002060"/>
              </a:solidFill>
            </a:endParaRPr>
          </a:p>
        </p:txBody>
      </p:sp>
      <p:sp>
        <p:nvSpPr>
          <p:cNvPr id="3" name="Oval 2"/>
          <p:cNvSpPr/>
          <p:nvPr/>
        </p:nvSpPr>
        <p:spPr>
          <a:xfrm>
            <a:off x="583248" y="436294"/>
            <a:ext cx="731520" cy="73152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p>
        </p:txBody>
      </p:sp>
      <p:sp>
        <p:nvSpPr>
          <p:cNvPr id="36" name="TextBox 35">
            <a:extLst>
              <a:ext uri="{FF2B5EF4-FFF2-40B4-BE49-F238E27FC236}">
                <a16:creationId xmlns="" xmlns:a16="http://schemas.microsoft.com/office/drawing/2014/main" id="{60421201-7BFC-4143-8AAE-44DA7972312B}"/>
              </a:ext>
            </a:extLst>
          </p:cNvPr>
          <p:cNvSpPr txBox="1"/>
          <p:nvPr/>
        </p:nvSpPr>
        <p:spPr>
          <a:xfrm>
            <a:off x="1314744" y="1447800"/>
            <a:ext cx="641522" cy="707886"/>
          </a:xfrm>
          <a:prstGeom prst="rect">
            <a:avLst/>
          </a:prstGeom>
          <a:noFill/>
        </p:spPr>
        <p:txBody>
          <a:bodyPr wrap="none" rtlCol="0">
            <a:spAutoFit/>
          </a:bodyPr>
          <a:lstStyle/>
          <a:p>
            <a:r>
              <a:rPr lang="vi-VN" sz="4000" dirty="0"/>
              <a:t>a)</a:t>
            </a:r>
          </a:p>
        </p:txBody>
      </p:sp>
      <p:pic>
        <p:nvPicPr>
          <p:cNvPr id="37" name="Picture 36">
            <a:extLst>
              <a:ext uri="{FF2B5EF4-FFF2-40B4-BE49-F238E27FC236}">
                <a16:creationId xmlns="" xmlns:a16="http://schemas.microsoft.com/office/drawing/2014/main" id="{A1F7AB4F-4F3F-45BC-8FE9-3C12F1DA46EE}"/>
              </a:ext>
            </a:extLst>
          </p:cNvPr>
          <p:cNvPicPr>
            <a:picLocks noChangeAspect="1"/>
          </p:cNvPicPr>
          <p:nvPr/>
        </p:nvPicPr>
        <p:blipFill>
          <a:blip r:embed="rId3">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Lst>
          </a:blip>
          <a:stretch>
            <a:fillRect/>
          </a:stretch>
        </p:blipFill>
        <p:spPr>
          <a:xfrm>
            <a:off x="1163415" y="2323035"/>
            <a:ext cx="10556591" cy="2133043"/>
          </a:xfrm>
          <a:prstGeom prst="rect">
            <a:avLst/>
          </a:prstGeom>
        </p:spPr>
      </p:pic>
      <p:grpSp>
        <p:nvGrpSpPr>
          <p:cNvPr id="38" name="Group 37">
            <a:extLst>
              <a:ext uri="{FF2B5EF4-FFF2-40B4-BE49-F238E27FC236}">
                <a16:creationId xmlns="" xmlns:a16="http://schemas.microsoft.com/office/drawing/2014/main" id="{00F1900A-B7B2-4C2F-8132-DF0A592C7B8E}"/>
              </a:ext>
            </a:extLst>
          </p:cNvPr>
          <p:cNvGrpSpPr/>
          <p:nvPr/>
        </p:nvGrpSpPr>
        <p:grpSpPr>
          <a:xfrm>
            <a:off x="2168595" y="4757709"/>
            <a:ext cx="3714936" cy="545510"/>
            <a:chOff x="1950093" y="3286749"/>
            <a:chExt cx="3714936" cy="545510"/>
          </a:xfrm>
        </p:grpSpPr>
        <p:sp>
          <p:nvSpPr>
            <p:cNvPr id="39" name="TextBox 38">
              <a:extLst>
                <a:ext uri="{FF2B5EF4-FFF2-40B4-BE49-F238E27FC236}">
                  <a16:creationId xmlns="" xmlns:a16="http://schemas.microsoft.com/office/drawing/2014/main" id="{6A774A23-E323-4665-8C47-9D0BB476E769}"/>
                </a:ext>
              </a:extLst>
            </p:cNvPr>
            <p:cNvSpPr txBox="1"/>
            <p:nvPr/>
          </p:nvSpPr>
          <p:spPr>
            <a:xfrm>
              <a:off x="1950093" y="3297894"/>
              <a:ext cx="3230372" cy="523220"/>
            </a:xfrm>
            <a:prstGeom prst="rect">
              <a:avLst/>
            </a:prstGeom>
            <a:noFill/>
          </p:spPr>
          <p:txBody>
            <a:bodyPr wrap="none" rtlCol="0">
              <a:spAutoFit/>
            </a:bodyPr>
            <a:lstStyle/>
            <a:p>
              <a:r>
                <a:rPr lang="vi-VN" sz="2800" dirty="0"/>
                <a:t>2 + 2 + 2 + 2 + 2 = </a:t>
              </a:r>
            </a:p>
          </p:txBody>
        </p:sp>
        <p:sp>
          <p:nvSpPr>
            <p:cNvPr id="40" name="Rectangle: Rounded Corners 15">
              <a:extLst>
                <a:ext uri="{FF2B5EF4-FFF2-40B4-BE49-F238E27FC236}">
                  <a16:creationId xmlns="" xmlns:a16="http://schemas.microsoft.com/office/drawing/2014/main" id="{3562A086-C513-49E1-B61E-1CE6DF7424B7}"/>
                </a:ext>
              </a:extLst>
            </p:cNvPr>
            <p:cNvSpPr/>
            <p:nvPr/>
          </p:nvSpPr>
          <p:spPr>
            <a:xfrm>
              <a:off x="5081934" y="3286749"/>
              <a:ext cx="58309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grpSp>
      <p:grpSp>
        <p:nvGrpSpPr>
          <p:cNvPr id="41" name="Group 40">
            <a:extLst>
              <a:ext uri="{FF2B5EF4-FFF2-40B4-BE49-F238E27FC236}">
                <a16:creationId xmlns="" xmlns:a16="http://schemas.microsoft.com/office/drawing/2014/main" id="{53B8224C-8612-4EE4-9571-F35373391355}"/>
              </a:ext>
            </a:extLst>
          </p:cNvPr>
          <p:cNvGrpSpPr/>
          <p:nvPr/>
        </p:nvGrpSpPr>
        <p:grpSpPr>
          <a:xfrm>
            <a:off x="2191320" y="5386945"/>
            <a:ext cx="2554851" cy="545510"/>
            <a:chOff x="1972818" y="3809969"/>
            <a:chExt cx="2554851" cy="545510"/>
          </a:xfrm>
        </p:grpSpPr>
        <p:grpSp>
          <p:nvGrpSpPr>
            <p:cNvPr id="42" name="Group 41">
              <a:extLst>
                <a:ext uri="{FF2B5EF4-FFF2-40B4-BE49-F238E27FC236}">
                  <a16:creationId xmlns="" xmlns:a16="http://schemas.microsoft.com/office/drawing/2014/main" id="{B93B0B95-3C8D-4B32-B5CF-EDBA60000553}"/>
                </a:ext>
              </a:extLst>
            </p:cNvPr>
            <p:cNvGrpSpPr/>
            <p:nvPr/>
          </p:nvGrpSpPr>
          <p:grpSpPr>
            <a:xfrm>
              <a:off x="1972818" y="3809969"/>
              <a:ext cx="2023311" cy="545510"/>
              <a:chOff x="1950093" y="3275604"/>
              <a:chExt cx="2023311" cy="545510"/>
            </a:xfrm>
          </p:grpSpPr>
          <mc:AlternateContent xmlns:mc="http://schemas.openxmlformats.org/markup-compatibility/2006">
            <mc:Choice xmlns:a14="http://schemas.microsoft.com/office/drawing/2010/main" xmlns="" Requires="a14">
              <p:sp>
                <p:nvSpPr>
                  <p:cNvPr id="44" name="TextBox 43">
                    <a:extLst>
                      <a:ext uri="{FF2B5EF4-FFF2-40B4-BE49-F238E27FC236}">
                        <a16:creationId xmlns:a16="http://schemas.microsoft.com/office/drawing/2014/main" xmlns="" id="{3CDAA2B6-995F-4474-A7A5-97ACEC015288}"/>
                      </a:ext>
                    </a:extLst>
                  </p:cNvPr>
                  <p:cNvSpPr txBox="1"/>
                  <p:nvPr/>
                </p:nvSpPr>
                <p:spPr>
                  <a:xfrm>
                    <a:off x="1950093" y="3297894"/>
                    <a:ext cx="2023311" cy="523220"/>
                  </a:xfrm>
                  <a:prstGeom prst="rect">
                    <a:avLst/>
                  </a:prstGeom>
                  <a:noFill/>
                </p:spPr>
                <p:txBody>
                  <a:bodyPr wrap="none" rtlCol="0">
                    <a:spAutoFit/>
                  </a:bodyPr>
                  <a:lstStyle/>
                  <a:p>
                    <a:r>
                      <a:rPr lang="vi-VN" sz="2800" dirty="0"/>
                      <a:t>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r>
                          <a:rPr lang="vi-VN" sz="2800" b="0" i="1" smtClean="0">
                            <a:latin typeface="Cambria Math" panose="02040503050406030204" pitchFamily="18" charset="0"/>
                            <a:ea typeface="Cambria Math" panose="02040503050406030204" pitchFamily="18" charset="0"/>
                          </a:rPr>
                          <m:t> </m:t>
                        </m:r>
                      </m:oMath>
                    </a14:m>
                    <a:r>
                      <a:rPr lang="vi-VN" sz="2800" dirty="0"/>
                      <a:t>         = </a:t>
                    </a:r>
                  </a:p>
                </p:txBody>
              </p:sp>
            </mc:Choice>
            <mc:Fallback>
              <p:sp>
                <p:nvSpPr>
                  <p:cNvPr id="19" name="TextBox 18">
                    <a:extLst>
                      <a:ext uri="{FF2B5EF4-FFF2-40B4-BE49-F238E27FC236}">
                        <a16:creationId xmlns:a16="http://schemas.microsoft.com/office/drawing/2014/main" xmlns="" xmlns:a14="http://schemas.microsoft.com/office/drawing/2010/main" id="{3CDAA2B6-995F-4474-A7A5-97ACEC015288}"/>
                      </a:ext>
                    </a:extLst>
                  </p:cNvPr>
                  <p:cNvSpPr txBox="1">
                    <a:spLocks noRot="1" noChangeAspect="1" noMove="1" noResize="1" noEditPoints="1" noAdjustHandles="1" noChangeArrowheads="1" noChangeShapeType="1" noTextEdit="1"/>
                  </p:cNvSpPr>
                  <p:nvPr/>
                </p:nvSpPr>
                <p:spPr>
                  <a:xfrm>
                    <a:off x="1950093" y="3297894"/>
                    <a:ext cx="2023311" cy="523220"/>
                  </a:xfrm>
                  <a:prstGeom prst="rect">
                    <a:avLst/>
                  </a:prstGeom>
                  <a:blipFill>
                    <a:blip r:embed="rId5"/>
                    <a:stretch>
                      <a:fillRect l="-6325" t="-11628" r="-4819" b="-31395"/>
                    </a:stretch>
                  </a:blipFill>
                </p:spPr>
                <p:txBody>
                  <a:bodyPr/>
                  <a:lstStyle/>
                  <a:p>
                    <a:r>
                      <a:rPr lang="vi-VN">
                        <a:noFill/>
                      </a:rPr>
                      <a:t> </a:t>
                    </a:r>
                  </a:p>
                </p:txBody>
              </p:sp>
            </mc:Fallback>
          </mc:AlternateContent>
          <p:sp>
            <p:nvSpPr>
              <p:cNvPr id="45" name="Rectangle: Rounded Corners 19">
                <a:extLst>
                  <a:ext uri="{FF2B5EF4-FFF2-40B4-BE49-F238E27FC236}">
                    <a16:creationId xmlns="" xmlns:a16="http://schemas.microsoft.com/office/drawing/2014/main" id="{8D984609-C781-42DD-9421-5C72100A45EC}"/>
                  </a:ext>
                </a:extLst>
              </p:cNvPr>
              <p:cNvSpPr/>
              <p:nvPr/>
            </p:nvSpPr>
            <p:spPr>
              <a:xfrm>
                <a:off x="2745616" y="3275604"/>
                <a:ext cx="58309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grpSp>
        <p:sp>
          <p:nvSpPr>
            <p:cNvPr id="43" name="Rectangle: Rounded Corners 20">
              <a:extLst>
                <a:ext uri="{FF2B5EF4-FFF2-40B4-BE49-F238E27FC236}">
                  <a16:creationId xmlns="" xmlns:a16="http://schemas.microsoft.com/office/drawing/2014/main" id="{5855DEF6-97F7-4C9D-86E7-DE0C2D48FA13}"/>
                </a:ext>
              </a:extLst>
            </p:cNvPr>
            <p:cNvSpPr/>
            <p:nvPr/>
          </p:nvSpPr>
          <p:spPr>
            <a:xfrm>
              <a:off x="3944574" y="3809969"/>
              <a:ext cx="58309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grpSp>
      <p:grpSp>
        <p:nvGrpSpPr>
          <p:cNvPr id="46" name="Group 45">
            <a:extLst>
              <a:ext uri="{FF2B5EF4-FFF2-40B4-BE49-F238E27FC236}">
                <a16:creationId xmlns="" xmlns:a16="http://schemas.microsoft.com/office/drawing/2014/main" id="{024B5D42-A3D8-43FB-AAA9-CF10D4F2B121}"/>
              </a:ext>
            </a:extLst>
          </p:cNvPr>
          <p:cNvGrpSpPr/>
          <p:nvPr/>
        </p:nvGrpSpPr>
        <p:grpSpPr>
          <a:xfrm>
            <a:off x="8090543" y="4768854"/>
            <a:ext cx="1990307" cy="545510"/>
            <a:chOff x="1950093" y="3286749"/>
            <a:chExt cx="1990307" cy="545510"/>
          </a:xfrm>
        </p:grpSpPr>
        <p:sp>
          <p:nvSpPr>
            <p:cNvPr id="47" name="TextBox 46">
              <a:extLst>
                <a:ext uri="{FF2B5EF4-FFF2-40B4-BE49-F238E27FC236}">
                  <a16:creationId xmlns="" xmlns:a16="http://schemas.microsoft.com/office/drawing/2014/main" id="{480928F9-17B5-4D43-B275-F90F373AE074}"/>
                </a:ext>
              </a:extLst>
            </p:cNvPr>
            <p:cNvSpPr txBox="1"/>
            <p:nvPr/>
          </p:nvSpPr>
          <p:spPr>
            <a:xfrm>
              <a:off x="1950093" y="3297894"/>
              <a:ext cx="1303562" cy="523220"/>
            </a:xfrm>
            <a:prstGeom prst="rect">
              <a:avLst/>
            </a:prstGeom>
            <a:noFill/>
          </p:spPr>
          <p:txBody>
            <a:bodyPr wrap="none" rtlCol="0">
              <a:spAutoFit/>
            </a:bodyPr>
            <a:lstStyle/>
            <a:p>
              <a:r>
                <a:rPr lang="vi-VN" sz="2800" dirty="0"/>
                <a:t>5 + 5 =</a:t>
              </a:r>
            </a:p>
          </p:txBody>
        </p:sp>
        <p:sp>
          <p:nvSpPr>
            <p:cNvPr id="48" name="Rectangle: Rounded Corners 24">
              <a:extLst>
                <a:ext uri="{FF2B5EF4-FFF2-40B4-BE49-F238E27FC236}">
                  <a16:creationId xmlns="" xmlns:a16="http://schemas.microsoft.com/office/drawing/2014/main" id="{AD7599D8-4397-4378-8691-975B5598F09D}"/>
                </a:ext>
              </a:extLst>
            </p:cNvPr>
            <p:cNvSpPr/>
            <p:nvPr/>
          </p:nvSpPr>
          <p:spPr>
            <a:xfrm>
              <a:off x="3357305" y="3286749"/>
              <a:ext cx="58309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grpSp>
      <p:grpSp>
        <p:nvGrpSpPr>
          <p:cNvPr id="49" name="Group 48">
            <a:extLst>
              <a:ext uri="{FF2B5EF4-FFF2-40B4-BE49-F238E27FC236}">
                <a16:creationId xmlns="" xmlns:a16="http://schemas.microsoft.com/office/drawing/2014/main" id="{E717CD8C-C2A8-4AE3-9A43-DE889F15C129}"/>
              </a:ext>
            </a:extLst>
          </p:cNvPr>
          <p:cNvGrpSpPr/>
          <p:nvPr/>
        </p:nvGrpSpPr>
        <p:grpSpPr>
          <a:xfrm>
            <a:off x="8113268" y="5398090"/>
            <a:ext cx="2554851" cy="545510"/>
            <a:chOff x="1972818" y="3809969"/>
            <a:chExt cx="2554851" cy="545510"/>
          </a:xfrm>
        </p:grpSpPr>
        <p:grpSp>
          <p:nvGrpSpPr>
            <p:cNvPr id="50" name="Group 49">
              <a:extLst>
                <a:ext uri="{FF2B5EF4-FFF2-40B4-BE49-F238E27FC236}">
                  <a16:creationId xmlns="" xmlns:a16="http://schemas.microsoft.com/office/drawing/2014/main" id="{F3044835-2FC5-49D6-8ACC-5B811E5402E3}"/>
                </a:ext>
              </a:extLst>
            </p:cNvPr>
            <p:cNvGrpSpPr/>
            <p:nvPr/>
          </p:nvGrpSpPr>
          <p:grpSpPr>
            <a:xfrm>
              <a:off x="1972818" y="3809969"/>
              <a:ext cx="2023311" cy="545510"/>
              <a:chOff x="1950093" y="3275604"/>
              <a:chExt cx="2023311" cy="545510"/>
            </a:xfrm>
          </p:grpSpPr>
          <mc:AlternateContent xmlns:mc="http://schemas.openxmlformats.org/markup-compatibility/2006">
            <mc:Choice xmlns:a14="http://schemas.microsoft.com/office/drawing/2010/main" xmlns="" Requires="a14">
              <p:sp>
                <p:nvSpPr>
                  <p:cNvPr id="52" name="TextBox 51">
                    <a:extLst>
                      <a:ext uri="{FF2B5EF4-FFF2-40B4-BE49-F238E27FC236}">
                        <a16:creationId xmlns:a16="http://schemas.microsoft.com/office/drawing/2014/main" xmlns="" id="{19007EA3-6F15-402E-B57E-3B0804105C1F}"/>
                      </a:ext>
                    </a:extLst>
                  </p:cNvPr>
                  <p:cNvSpPr txBox="1"/>
                  <p:nvPr/>
                </p:nvSpPr>
                <p:spPr>
                  <a:xfrm>
                    <a:off x="1950093" y="3297894"/>
                    <a:ext cx="2023311" cy="523220"/>
                  </a:xfrm>
                  <a:prstGeom prst="rect">
                    <a:avLst/>
                  </a:prstGeom>
                  <a:noFill/>
                </p:spPr>
                <p:txBody>
                  <a:bodyPr wrap="none" rtlCol="0">
                    <a:spAutoFit/>
                  </a:bodyPr>
                  <a:lstStyle/>
                  <a:p>
                    <a:r>
                      <a:rPr lang="vi-VN" sz="2800" dirty="0"/>
                      <a:t>5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r>
                          <a:rPr lang="vi-VN" sz="2800" b="0" i="1" smtClean="0">
                            <a:latin typeface="Cambria Math" panose="02040503050406030204" pitchFamily="18" charset="0"/>
                            <a:ea typeface="Cambria Math" panose="02040503050406030204" pitchFamily="18" charset="0"/>
                          </a:rPr>
                          <m:t> </m:t>
                        </m:r>
                      </m:oMath>
                    </a14:m>
                    <a:r>
                      <a:rPr lang="vi-VN" sz="2800" dirty="0"/>
                      <a:t>         = </a:t>
                    </a:r>
                  </a:p>
                </p:txBody>
              </p:sp>
            </mc:Choice>
            <mc:Fallback>
              <p:sp>
                <p:nvSpPr>
                  <p:cNvPr id="29" name="TextBox 28">
                    <a:extLst>
                      <a:ext uri="{FF2B5EF4-FFF2-40B4-BE49-F238E27FC236}">
                        <a16:creationId xmlns:a16="http://schemas.microsoft.com/office/drawing/2014/main" xmlns="" xmlns:a14="http://schemas.microsoft.com/office/drawing/2010/main" id="{19007EA3-6F15-402E-B57E-3B0804105C1F}"/>
                      </a:ext>
                    </a:extLst>
                  </p:cNvPr>
                  <p:cNvSpPr txBox="1">
                    <a:spLocks noRot="1" noChangeAspect="1" noMove="1" noResize="1" noEditPoints="1" noAdjustHandles="1" noChangeArrowheads="1" noChangeShapeType="1" noTextEdit="1"/>
                  </p:cNvSpPr>
                  <p:nvPr/>
                </p:nvSpPr>
                <p:spPr>
                  <a:xfrm>
                    <a:off x="1950093" y="3297894"/>
                    <a:ext cx="2023311" cy="523220"/>
                  </a:xfrm>
                  <a:prstGeom prst="rect">
                    <a:avLst/>
                  </a:prstGeom>
                  <a:blipFill>
                    <a:blip r:embed="rId6"/>
                    <a:stretch>
                      <a:fillRect l="-6325" t="-12791" r="-4819" b="-31395"/>
                    </a:stretch>
                  </a:blipFill>
                </p:spPr>
                <p:txBody>
                  <a:bodyPr/>
                  <a:lstStyle/>
                  <a:p>
                    <a:r>
                      <a:rPr lang="vi-VN">
                        <a:noFill/>
                      </a:rPr>
                      <a:t> </a:t>
                    </a:r>
                  </a:p>
                </p:txBody>
              </p:sp>
            </mc:Fallback>
          </mc:AlternateContent>
          <p:sp>
            <p:nvSpPr>
              <p:cNvPr id="53" name="Rectangle: Rounded Corners 29">
                <a:extLst>
                  <a:ext uri="{FF2B5EF4-FFF2-40B4-BE49-F238E27FC236}">
                    <a16:creationId xmlns="" xmlns:a16="http://schemas.microsoft.com/office/drawing/2014/main" id="{2849972F-96C9-417A-8FE1-55F37B12406C}"/>
                  </a:ext>
                </a:extLst>
              </p:cNvPr>
              <p:cNvSpPr/>
              <p:nvPr/>
            </p:nvSpPr>
            <p:spPr>
              <a:xfrm>
                <a:off x="2745616" y="3275604"/>
                <a:ext cx="58309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grpSp>
        <p:sp>
          <p:nvSpPr>
            <p:cNvPr id="51" name="Rectangle: Rounded Corners 27">
              <a:extLst>
                <a:ext uri="{FF2B5EF4-FFF2-40B4-BE49-F238E27FC236}">
                  <a16:creationId xmlns="" xmlns:a16="http://schemas.microsoft.com/office/drawing/2014/main" id="{7687798A-BD55-4659-8960-442F766898F2}"/>
                </a:ext>
              </a:extLst>
            </p:cNvPr>
            <p:cNvSpPr/>
            <p:nvPr/>
          </p:nvSpPr>
          <p:spPr>
            <a:xfrm>
              <a:off x="3944574" y="3809969"/>
              <a:ext cx="583095" cy="545510"/>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grpSp>
      <p:sp>
        <p:nvSpPr>
          <p:cNvPr id="54" name="Rectangle: Rounded Corners 30">
            <a:extLst>
              <a:ext uri="{FF2B5EF4-FFF2-40B4-BE49-F238E27FC236}">
                <a16:creationId xmlns="" xmlns:a16="http://schemas.microsoft.com/office/drawing/2014/main" id="{EC82B897-0EF5-4B3D-991A-8C533F148E2F}"/>
              </a:ext>
            </a:extLst>
          </p:cNvPr>
          <p:cNvSpPr/>
          <p:nvPr/>
        </p:nvSpPr>
        <p:spPr>
          <a:xfrm>
            <a:off x="5300436" y="4774960"/>
            <a:ext cx="64409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a:t>
            </a:r>
            <a:r>
              <a:rPr lang="vi-VN" sz="2800" b="1">
                <a:solidFill>
                  <a:srgbClr val="FF0000"/>
                </a:solidFill>
              </a:rPr>
              <a:t>0</a:t>
            </a:r>
            <a:endParaRPr lang="vi-VN" sz="2800" b="1" dirty="0">
              <a:solidFill>
                <a:srgbClr val="FF0000"/>
              </a:solidFill>
            </a:endParaRPr>
          </a:p>
        </p:txBody>
      </p:sp>
      <p:sp>
        <p:nvSpPr>
          <p:cNvPr id="55" name="Rectangle: Rounded Corners 31">
            <a:extLst>
              <a:ext uri="{FF2B5EF4-FFF2-40B4-BE49-F238E27FC236}">
                <a16:creationId xmlns="" xmlns:a16="http://schemas.microsoft.com/office/drawing/2014/main" id="{17EEC751-8E9D-4264-8FCA-D7505E490B95}"/>
              </a:ext>
            </a:extLst>
          </p:cNvPr>
          <p:cNvSpPr/>
          <p:nvPr/>
        </p:nvSpPr>
        <p:spPr>
          <a:xfrm>
            <a:off x="2986843" y="5391496"/>
            <a:ext cx="58309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5</a:t>
            </a:r>
            <a:endParaRPr lang="vi-VN" sz="2800" b="1" dirty="0">
              <a:solidFill>
                <a:srgbClr val="FF0000"/>
              </a:solidFill>
            </a:endParaRPr>
          </a:p>
        </p:txBody>
      </p:sp>
      <p:sp>
        <p:nvSpPr>
          <p:cNvPr id="56" name="Rectangle: Rounded Corners 32">
            <a:extLst>
              <a:ext uri="{FF2B5EF4-FFF2-40B4-BE49-F238E27FC236}">
                <a16:creationId xmlns="" xmlns:a16="http://schemas.microsoft.com/office/drawing/2014/main" id="{126FFFB7-2D09-402B-8E28-0886ABED9B6D}"/>
              </a:ext>
            </a:extLst>
          </p:cNvPr>
          <p:cNvSpPr/>
          <p:nvPr/>
        </p:nvSpPr>
        <p:spPr>
          <a:xfrm>
            <a:off x="4163075" y="5391496"/>
            <a:ext cx="64409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10</a:t>
            </a:r>
          </a:p>
        </p:txBody>
      </p:sp>
      <p:sp>
        <p:nvSpPr>
          <p:cNvPr id="57" name="Rectangle: Rounded Corners 33">
            <a:extLst>
              <a:ext uri="{FF2B5EF4-FFF2-40B4-BE49-F238E27FC236}">
                <a16:creationId xmlns="" xmlns:a16="http://schemas.microsoft.com/office/drawing/2014/main" id="{579DC0B2-BE05-4AA4-8DF2-A9DAEDB6FAAD}"/>
              </a:ext>
            </a:extLst>
          </p:cNvPr>
          <p:cNvSpPr/>
          <p:nvPr/>
        </p:nvSpPr>
        <p:spPr>
          <a:xfrm>
            <a:off x="9497755" y="4762260"/>
            <a:ext cx="64409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a:t>
            </a:r>
            <a:r>
              <a:rPr lang="vi-VN" sz="2800" b="1">
                <a:solidFill>
                  <a:srgbClr val="FF0000"/>
                </a:solidFill>
              </a:rPr>
              <a:t>0</a:t>
            </a:r>
            <a:endParaRPr lang="vi-VN" sz="2800" b="1" dirty="0">
              <a:solidFill>
                <a:srgbClr val="FF0000"/>
              </a:solidFill>
            </a:endParaRPr>
          </a:p>
        </p:txBody>
      </p:sp>
      <p:sp>
        <p:nvSpPr>
          <p:cNvPr id="58" name="Rectangle: Rounded Corners 34">
            <a:extLst>
              <a:ext uri="{FF2B5EF4-FFF2-40B4-BE49-F238E27FC236}">
                <a16:creationId xmlns="" xmlns:a16="http://schemas.microsoft.com/office/drawing/2014/main" id="{3C611DC6-EF44-434B-B7EF-8326D83258FE}"/>
              </a:ext>
            </a:extLst>
          </p:cNvPr>
          <p:cNvSpPr/>
          <p:nvPr/>
        </p:nvSpPr>
        <p:spPr>
          <a:xfrm>
            <a:off x="8908792" y="5404748"/>
            <a:ext cx="58309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2</a:t>
            </a:r>
          </a:p>
        </p:txBody>
      </p:sp>
      <p:sp>
        <p:nvSpPr>
          <p:cNvPr id="59" name="Rectangle: Rounded Corners 35">
            <a:extLst>
              <a:ext uri="{FF2B5EF4-FFF2-40B4-BE49-F238E27FC236}">
                <a16:creationId xmlns="" xmlns:a16="http://schemas.microsoft.com/office/drawing/2014/main" id="{4392996B-4EDA-43EC-AFA3-6C664E3DEF64}"/>
              </a:ext>
            </a:extLst>
          </p:cNvPr>
          <p:cNvSpPr/>
          <p:nvPr/>
        </p:nvSpPr>
        <p:spPr>
          <a:xfrm>
            <a:off x="10085024" y="5404748"/>
            <a:ext cx="644095" cy="53219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10</a:t>
            </a:r>
          </a:p>
        </p:txBody>
      </p:sp>
    </p:spTree>
    <p:extLst>
      <p:ext uri="{BB962C8B-B14F-4D97-AF65-F5344CB8AC3E}">
        <p14:creationId xmlns:p14="http://schemas.microsoft.com/office/powerpoint/2010/main" xmlns="" val="41674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par>
                                <p:cTn id="18" presetID="16" presetClass="entr" presetSubtype="21"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arn(inVertical)">
                                      <p:cBhvr>
                                        <p:cTn id="20" dur="500"/>
                                        <p:tgtEl>
                                          <p:spTgt spid="41"/>
                                        </p:tgtEl>
                                      </p:cBhvr>
                                    </p:animEffect>
                                  </p:childTnLst>
                                </p:cTn>
                              </p:par>
                              <p:par>
                                <p:cTn id="21" presetID="16" presetClass="entr" presetSubtype="21"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arn(inVertical)">
                                      <p:cBhvr>
                                        <p:cTn id="23" dur="500"/>
                                        <p:tgtEl>
                                          <p:spTgt spid="46"/>
                                        </p:tgtEl>
                                      </p:cBhvr>
                                    </p:animEffect>
                                  </p:childTnLst>
                                </p:cTn>
                              </p:par>
                              <p:par>
                                <p:cTn id="24" presetID="16" presetClass="entr" presetSubtype="21"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Effect transition="in" filter="fade">
                                      <p:cBhvr>
                                        <p:cTn id="33" dur="5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p:cTn id="38" dur="500" fill="hold"/>
                                        <p:tgtEl>
                                          <p:spTgt spid="55"/>
                                        </p:tgtEl>
                                        <p:attrNameLst>
                                          <p:attrName>ppt_w</p:attrName>
                                        </p:attrNameLst>
                                      </p:cBhvr>
                                      <p:tavLst>
                                        <p:tav tm="0">
                                          <p:val>
                                            <p:fltVal val="0"/>
                                          </p:val>
                                        </p:tav>
                                        <p:tav tm="100000">
                                          <p:val>
                                            <p:strVal val="#ppt_w"/>
                                          </p:val>
                                        </p:tav>
                                      </p:tavLst>
                                    </p:anim>
                                    <p:anim calcmode="lin" valueType="num">
                                      <p:cBhvr>
                                        <p:cTn id="39" dur="500" fill="hold"/>
                                        <p:tgtEl>
                                          <p:spTgt spid="55"/>
                                        </p:tgtEl>
                                        <p:attrNameLst>
                                          <p:attrName>ppt_h</p:attrName>
                                        </p:attrNameLst>
                                      </p:cBhvr>
                                      <p:tavLst>
                                        <p:tav tm="0">
                                          <p:val>
                                            <p:fltVal val="0"/>
                                          </p:val>
                                        </p:tav>
                                        <p:tav tm="100000">
                                          <p:val>
                                            <p:strVal val="#ppt_h"/>
                                          </p:val>
                                        </p:tav>
                                      </p:tavLst>
                                    </p:anim>
                                    <p:animEffect transition="in" filter="fade">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500" fill="hold"/>
                                        <p:tgtEl>
                                          <p:spTgt spid="56"/>
                                        </p:tgtEl>
                                        <p:attrNameLst>
                                          <p:attrName>ppt_w</p:attrName>
                                        </p:attrNameLst>
                                      </p:cBhvr>
                                      <p:tavLst>
                                        <p:tav tm="0">
                                          <p:val>
                                            <p:fltVal val="0"/>
                                          </p:val>
                                        </p:tav>
                                        <p:tav tm="100000">
                                          <p:val>
                                            <p:strVal val="#ppt_w"/>
                                          </p:val>
                                        </p:tav>
                                      </p:tavLst>
                                    </p:anim>
                                    <p:anim calcmode="lin" valueType="num">
                                      <p:cBhvr>
                                        <p:cTn id="46" dur="500" fill="hold"/>
                                        <p:tgtEl>
                                          <p:spTgt spid="56"/>
                                        </p:tgtEl>
                                        <p:attrNameLst>
                                          <p:attrName>ppt_h</p:attrName>
                                        </p:attrNameLst>
                                      </p:cBhvr>
                                      <p:tavLst>
                                        <p:tav tm="0">
                                          <p:val>
                                            <p:fltVal val="0"/>
                                          </p:val>
                                        </p:tav>
                                        <p:tav tm="100000">
                                          <p:val>
                                            <p:strVal val="#ppt_h"/>
                                          </p:val>
                                        </p:tav>
                                      </p:tavLst>
                                    </p:anim>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Effect transition="in" filter="fade">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p:cTn id="66" dur="500" fill="hold"/>
                                        <p:tgtEl>
                                          <p:spTgt spid="59"/>
                                        </p:tgtEl>
                                        <p:attrNameLst>
                                          <p:attrName>ppt_w</p:attrName>
                                        </p:attrNameLst>
                                      </p:cBhvr>
                                      <p:tavLst>
                                        <p:tav tm="0">
                                          <p:val>
                                            <p:fltVal val="0"/>
                                          </p:val>
                                        </p:tav>
                                        <p:tav tm="100000">
                                          <p:val>
                                            <p:strVal val="#ppt_w"/>
                                          </p:val>
                                        </p:tav>
                                      </p:tavLst>
                                    </p:anim>
                                    <p:anim calcmode="lin" valueType="num">
                                      <p:cBhvr>
                                        <p:cTn id="67" dur="500" fill="hold"/>
                                        <p:tgtEl>
                                          <p:spTgt spid="59"/>
                                        </p:tgtEl>
                                        <p:attrNameLst>
                                          <p:attrName>ppt_h</p:attrName>
                                        </p:attrNameLst>
                                      </p:cBhvr>
                                      <p:tavLst>
                                        <p:tav tm="0">
                                          <p:val>
                                            <p:fltVal val="0"/>
                                          </p:val>
                                        </p:tav>
                                        <p:tav tm="100000">
                                          <p:val>
                                            <p:strVal val="#ppt_h"/>
                                          </p:val>
                                        </p:tav>
                                      </p:tavLst>
                                    </p:anim>
                                    <p:animEffect transition="in" filter="fade">
                                      <p:cBhvr>
                                        <p:cTn id="6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4" grpId="0" animBg="1"/>
      <p:bldP spid="55" grpId="0" animBg="1"/>
      <p:bldP spid="56" grpId="0" animBg="1"/>
      <p:bldP spid="57" grpId="0" animBg="1"/>
      <p:bldP spid="58" grpId="0" animBg="1"/>
      <p:bldP spid="59" grpId="0" animBg="1"/>
    </p:bld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493</Words>
  <Application>Microsoft Office PowerPoint</Application>
  <PresentationFormat>Custom</PresentationFormat>
  <Paragraphs>109</Paragraphs>
  <Slides>13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Titan One</vt:lpstr>
      <vt:lpstr>Times New Roman</vt:lpstr>
      <vt:lpstr>Source Sans Pro</vt:lpstr>
      <vt:lpstr>Bebas Neue</vt:lpstr>
      <vt:lpstr>Dosis</vt:lpstr>
      <vt:lpstr>Roboto Condensed Light</vt:lpstr>
      <vt:lpstr>Quicksand</vt:lpstr>
      <vt:lpstr>Fira Sans Extra Condensed Medium</vt:lpstr>
      <vt:lpstr>Pre-K for Christian Schools: God Created Families to Love One Another by Slidesgo</vt:lpstr>
      <vt:lpstr>Slide 1</vt:lpstr>
      <vt:lpstr>BÀI 37 PHÉP NHÂN</vt:lpstr>
      <vt:lpstr>Slide 3</vt:lpstr>
      <vt:lpstr>Slide 4</vt:lpstr>
      <vt:lpstr>Slide 5</vt:lpstr>
      <vt:lpstr>Slide 6</vt:lpstr>
      <vt:lpstr>Slide 7</vt:lpstr>
      <vt:lpstr>Slide 8</vt:lpstr>
      <vt:lpstr>Slide 9</vt:lpstr>
      <vt:lpstr>Slide 10</vt:lpstr>
      <vt:lpstr>Slide 11</vt:lpstr>
      <vt:lpstr>Slide 12</vt:lpstr>
      <vt:lpstr>DẶN DÒ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Windows 7</cp:lastModifiedBy>
  <cp:revision>17</cp:revision>
  <dcterms:modified xsi:type="dcterms:W3CDTF">2023-01-10T23:49:03Z</dcterms:modified>
</cp:coreProperties>
</file>