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64" r:id="rId7"/>
    <p:sldId id="267" r:id="rId8"/>
    <p:sldId id="293" r:id="rId9"/>
    <p:sldId id="273" r:id="rId10"/>
    <p:sldId id="294" r:id="rId11"/>
    <p:sldId id="266" r:id="rId12"/>
    <p:sldId id="274" r:id="rId13"/>
    <p:sldId id="278" r:id="rId14"/>
    <p:sldId id="283" r:id="rId15"/>
    <p:sldId id="297" r:id="rId16"/>
  </p:sldIdLst>
  <p:sldSz cx="9144000" cy="5143500" type="screen16x9"/>
  <p:notesSz cx="6858000" cy="9144000"/>
  <p:embeddedFontLst>
    <p:embeddedFont>
      <p:font typeface="Fjalla One" panose="020B0604020202020204" charset="0"/>
      <p:regular r:id="rId18"/>
    </p:embeddedFont>
    <p:embeddedFont>
      <p:font typeface="Oxygen" panose="020B0604020202020204" pitchFamily="2" charset="0"/>
      <p:regular r:id="rId19"/>
      <p:bold r:id="rId20"/>
    </p:embeddedFont>
    <p:embeddedFont>
      <p:font typeface="PT Sans" panose="020B0604020202020204" pitchFamily="34" charset="0"/>
      <p:regular r:id="rId21"/>
      <p:bold r:id="rId22"/>
      <p:italic r:id="rId23"/>
      <p:boldItalic r:id="rId24"/>
    </p:embeddedFont>
    <p:embeddedFont>
      <p:font typeface="Ubuntu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BA"/>
    <a:srgbClr val="FFEFD3"/>
    <a:srgbClr val="F9DC64"/>
    <a:srgbClr val="AFB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D47922-C3DF-43BD-B7A7-D96310E71D7B}">
  <a:tblStyle styleId="{F8D47922-C3DF-43BD-B7A7-D96310E71D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AE636A-E5AF-440B-8063-7E72BCCE9D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0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26456387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26456387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264563871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264563871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26600" y="1170975"/>
            <a:ext cx="7090800" cy="17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07775" y="3282525"/>
            <a:ext cx="45288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8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713225" y="1544250"/>
            <a:ext cx="39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713402" y="2116950"/>
            <a:ext cx="39183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00" y="4124825"/>
            <a:ext cx="1292074" cy="1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2"/>
          </p:nvPr>
        </p:nvSpPr>
        <p:spPr>
          <a:xfrm>
            <a:off x="1596700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 idx="3"/>
          </p:nvPr>
        </p:nvSpPr>
        <p:spPr>
          <a:xfrm>
            <a:off x="4804749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4804750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4"/>
          </p:nvPr>
        </p:nvSpPr>
        <p:spPr>
          <a:xfrm>
            <a:off x="1596875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53404">
            <a:off x="7129773" y="-535413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0">
            <a:off x="7757872" y="-169525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88147" y="-535411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6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2"/>
          </p:nvPr>
        </p:nvSpPr>
        <p:spPr>
          <a:xfrm>
            <a:off x="937625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937625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3"/>
          </p:nvPr>
        </p:nvSpPr>
        <p:spPr>
          <a:xfrm>
            <a:off x="3484346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4"/>
          </p:nvPr>
        </p:nvSpPr>
        <p:spPr>
          <a:xfrm>
            <a:off x="3484346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5"/>
          </p:nvPr>
        </p:nvSpPr>
        <p:spPr>
          <a:xfrm>
            <a:off x="6031074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6"/>
          </p:nvPr>
        </p:nvSpPr>
        <p:spPr>
          <a:xfrm>
            <a:off x="6031074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title" idx="2"/>
          </p:nvPr>
        </p:nvSpPr>
        <p:spPr>
          <a:xfrm>
            <a:off x="1101175" y="1604725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1101175" y="19654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3"/>
          </p:nvPr>
        </p:nvSpPr>
        <p:spPr>
          <a:xfrm>
            <a:off x="3578947" y="1604725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4"/>
          </p:nvPr>
        </p:nvSpPr>
        <p:spPr>
          <a:xfrm>
            <a:off x="3578948" y="19654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 idx="5"/>
          </p:nvPr>
        </p:nvSpPr>
        <p:spPr>
          <a:xfrm>
            <a:off x="1101175" y="3190500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6"/>
          </p:nvPr>
        </p:nvSpPr>
        <p:spPr>
          <a:xfrm>
            <a:off x="1101175" y="35697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title" idx="7"/>
          </p:nvPr>
        </p:nvSpPr>
        <p:spPr>
          <a:xfrm>
            <a:off x="3578947" y="3190500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8"/>
          </p:nvPr>
        </p:nvSpPr>
        <p:spPr>
          <a:xfrm>
            <a:off x="3578948" y="35697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 idx="9"/>
          </p:nvPr>
        </p:nvSpPr>
        <p:spPr>
          <a:xfrm>
            <a:off x="6056725" y="1604725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13"/>
          </p:nvPr>
        </p:nvSpPr>
        <p:spPr>
          <a:xfrm>
            <a:off x="6056727" y="19654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title" idx="14"/>
          </p:nvPr>
        </p:nvSpPr>
        <p:spPr>
          <a:xfrm>
            <a:off x="6056725" y="3190500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5"/>
          </p:nvPr>
        </p:nvSpPr>
        <p:spPr>
          <a:xfrm>
            <a:off x="6056727" y="35697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100" y="4124825"/>
            <a:ext cx="1292074" cy="1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06192">
            <a:off x="7860048" y="-284835"/>
            <a:ext cx="2233928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1465">
            <a:off x="7761023" y="3393965"/>
            <a:ext cx="2233928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6" name="Google Shape;226;p32"/>
          <p:cNvSpPr txBox="1">
            <a:spLocks noGrp="1"/>
          </p:cNvSpPr>
          <p:nvPr>
            <p:ph type="subTitle" idx="1"/>
          </p:nvPr>
        </p:nvSpPr>
        <p:spPr>
          <a:xfrm>
            <a:off x="2223600" y="1439125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3"/>
          </p:nvPr>
        </p:nvSpPr>
        <p:spPr>
          <a:xfrm>
            <a:off x="2223600" y="2740048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5"/>
          </p:nvPr>
        </p:nvSpPr>
        <p:spPr>
          <a:xfrm>
            <a:off x="2223600" y="4059871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 rotWithShape="1">
          <a:blip r:embed="rId4">
            <a:alphaModFix/>
          </a:blip>
          <a:srcRect t="52579" r="76073"/>
          <a:stretch/>
        </p:blipFill>
        <p:spPr>
          <a:xfrm rot="10800000" flipH="1">
            <a:off x="75" y="0"/>
            <a:ext cx="2187874" cy="24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5">
            <a:alphaModFix/>
          </a:blip>
          <a:srcRect l="74958" t="47837"/>
          <a:stretch/>
        </p:blipFill>
        <p:spPr>
          <a:xfrm rot="10800000" flipH="1">
            <a:off x="6854200" y="1"/>
            <a:ext cx="2289802" cy="26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4">
            <a:alphaModFix/>
          </a:blip>
          <a:srcRect r="76073" b="77685"/>
          <a:stretch/>
        </p:blipFill>
        <p:spPr>
          <a:xfrm rot="10800000">
            <a:off x="6956150" y="3995725"/>
            <a:ext cx="2187850" cy="11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54142">
            <a:off x="-221136" y="2941099"/>
            <a:ext cx="2141071" cy="24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2639900"/>
            <a:ext cx="2166374" cy="25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997025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828225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838825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317950" y="1598463"/>
            <a:ext cx="4508100" cy="21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53403">
            <a:off x="-1203104" y="-327353"/>
            <a:ext cx="2233929" cy="223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00000">
            <a:off x="-476211" y="-324534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00002">
            <a:off x="-806139" y="-556540"/>
            <a:ext cx="2233928" cy="223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1991600" y="1503150"/>
            <a:ext cx="5160600" cy="14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2406750" y="3266863"/>
            <a:ext cx="43305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/>
          </p:nvPr>
        </p:nvSpPr>
        <p:spPr>
          <a:xfrm>
            <a:off x="1757250" y="174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757250" y="206334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3" hasCustomPrompt="1"/>
          </p:nvPr>
        </p:nvSpPr>
        <p:spPr>
          <a:xfrm>
            <a:off x="105045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4"/>
          </p:nvPr>
        </p:nvSpPr>
        <p:spPr>
          <a:xfrm>
            <a:off x="1757250" y="345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5"/>
          </p:nvPr>
        </p:nvSpPr>
        <p:spPr>
          <a:xfrm>
            <a:off x="1757250" y="377334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6" hasCustomPrompt="1"/>
          </p:nvPr>
        </p:nvSpPr>
        <p:spPr>
          <a:xfrm>
            <a:off x="105045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7"/>
          </p:nvPr>
        </p:nvSpPr>
        <p:spPr>
          <a:xfrm>
            <a:off x="4519500" y="172445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8"/>
          </p:nvPr>
        </p:nvSpPr>
        <p:spPr>
          <a:xfrm>
            <a:off x="4519500" y="204019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9" hasCustomPrompt="1"/>
          </p:nvPr>
        </p:nvSpPr>
        <p:spPr>
          <a:xfrm>
            <a:off x="381270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3"/>
          </p:nvPr>
        </p:nvSpPr>
        <p:spPr>
          <a:xfrm>
            <a:off x="4519500" y="3405725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4"/>
          </p:nvPr>
        </p:nvSpPr>
        <p:spPr>
          <a:xfrm>
            <a:off x="4519500" y="3721466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81270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311800" y="1391375"/>
            <a:ext cx="4520400" cy="14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434350" y="3272425"/>
            <a:ext cx="43212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2928" y="0"/>
            <a:ext cx="30289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74958"/>
          <a:stretch/>
        </p:blipFill>
        <p:spPr>
          <a:xfrm>
            <a:off x="6854198" y="0"/>
            <a:ext cx="22898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170425" y="1756800"/>
            <a:ext cx="27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1170425" y="2329500"/>
            <a:ext cx="27768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2">
            <a:alphaModFix/>
          </a:blip>
          <a:srcRect t="43933" r="69350"/>
          <a:stretch/>
        </p:blipFill>
        <p:spPr>
          <a:xfrm rot="10800000" flipH="1">
            <a:off x="-279751" y="-365850"/>
            <a:ext cx="2802576" cy="2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06192">
            <a:off x="7860048" y="-284835"/>
            <a:ext cx="2233928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1465">
            <a:off x="7761023" y="3393965"/>
            <a:ext cx="2233928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808025" y="1470138"/>
            <a:ext cx="3528000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2807975" y="2965938"/>
            <a:ext cx="3528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29725" y="300900"/>
            <a:ext cx="8284500" cy="4541700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7" r:id="rId8"/>
    <p:sldLayoutId id="2147483669" r:id="rId9"/>
    <p:sldLayoutId id="2147483671" r:id="rId10"/>
    <p:sldLayoutId id="2147483674" r:id="rId11"/>
    <p:sldLayoutId id="2147483675" r:id="rId12"/>
    <p:sldLayoutId id="2147483677" r:id="rId13"/>
    <p:sldLayoutId id="2147483678" r:id="rId14"/>
    <p:sldLayoutId id="2147483681" r:id="rId15"/>
    <p:sldLayoutId id="2147483682" r:id="rId16"/>
    <p:sldLayoutId id="2147483683" r:id="rId17"/>
    <p:sldLayoutId id="214748368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ctrTitle"/>
          </p:nvPr>
        </p:nvSpPr>
        <p:spPr>
          <a:xfrm>
            <a:off x="394635" y="1008252"/>
            <a:ext cx="8056346" cy="19764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VÀ CÁC BẠN HỌC SINH</a:t>
            </a:r>
            <a:endParaRPr sz="4400" b="1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Google Shape;283;p41"/>
          <p:cNvSpPr txBox="1">
            <a:spLocks noGrp="1"/>
          </p:cNvSpPr>
          <p:nvPr>
            <p:ph type="subTitle" idx="1"/>
          </p:nvPr>
        </p:nvSpPr>
        <p:spPr>
          <a:xfrm>
            <a:off x="1644775" y="2984738"/>
            <a:ext cx="5556065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GIỜ HỌC MĨ THUẬT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4" name="Google Shape;284;p41"/>
          <p:cNvCxnSpPr/>
          <p:nvPr/>
        </p:nvCxnSpPr>
        <p:spPr>
          <a:xfrm>
            <a:off x="3203458" y="4258282"/>
            <a:ext cx="24387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8F61-B386-4D23-AFA1-6C3B9BE5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83" y="1400665"/>
            <a:ext cx="7632834" cy="2074055"/>
          </a:xfrm>
        </p:spPr>
        <p:txBody>
          <a:bodyPr/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57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1"/>
          <p:cNvSpPr txBox="1">
            <a:spLocks noGrp="1"/>
          </p:cNvSpPr>
          <p:nvPr>
            <p:ph type="title"/>
          </p:nvPr>
        </p:nvSpPr>
        <p:spPr>
          <a:xfrm>
            <a:off x="528571" y="331468"/>
            <a:ext cx="39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ACDA620-D40F-4F47-8FC0-9DC1A6A8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27" y="1124752"/>
            <a:ext cx="22098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46C1EE-45D5-468C-8265-B75981450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08"/>
          <a:stretch/>
        </p:blipFill>
        <p:spPr>
          <a:xfrm>
            <a:off x="3259629" y="1124752"/>
            <a:ext cx="2397083" cy="3057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ainting of a child&#10;&#10;Description automatically generated with low confidence">
            <a:extLst>
              <a:ext uri="{FF2B5EF4-FFF2-40B4-BE49-F238E27FC236}">
                <a16:creationId xmlns:a16="http://schemas.microsoft.com/office/drawing/2014/main" id="{A0D1570D-FAAD-4A5E-951D-B5A9F1598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515" y="1101389"/>
            <a:ext cx="2396422" cy="3071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50731">
            <a:off x="6882624" y="2773803"/>
            <a:ext cx="938375" cy="9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50731">
            <a:off x="1482499" y="1743428"/>
            <a:ext cx="938375" cy="9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420;p51">
            <a:extLst>
              <a:ext uri="{FF2B5EF4-FFF2-40B4-BE49-F238E27FC236}">
                <a16:creationId xmlns:a16="http://schemas.microsoft.com/office/drawing/2014/main" id="{BEBFD8B9-94B6-4994-AE01-BE63F1C2FB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5288" y="1714384"/>
            <a:ext cx="6964016" cy="1714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TÍCH- ĐÁNH GIÁ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 txBox="1">
            <a:spLocks noGrp="1"/>
          </p:cNvSpPr>
          <p:nvPr>
            <p:ph type="title"/>
          </p:nvPr>
        </p:nvSpPr>
        <p:spPr>
          <a:xfrm>
            <a:off x="651918" y="1564294"/>
            <a:ext cx="3727985" cy="1629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EA62C1-6AC3-4C55-9209-EA565C776A8C}"/>
              </a:ext>
            </a:extLst>
          </p:cNvPr>
          <p:cNvSpPr/>
          <p:nvPr/>
        </p:nvSpPr>
        <p:spPr>
          <a:xfrm>
            <a:off x="4548194" y="1099654"/>
            <a:ext cx="3503596" cy="22870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Google Shape;557;p63"/>
          <p:cNvSpPr/>
          <p:nvPr/>
        </p:nvSpPr>
        <p:spPr>
          <a:xfrm>
            <a:off x="4436000" y="1099663"/>
            <a:ext cx="3727985" cy="2944182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8"/>
          <p:cNvSpPr txBox="1">
            <a:spLocks noGrp="1"/>
          </p:cNvSpPr>
          <p:nvPr>
            <p:ph type="title"/>
          </p:nvPr>
        </p:nvSpPr>
        <p:spPr>
          <a:xfrm>
            <a:off x="1857676" y="1470163"/>
            <a:ext cx="5775158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2" name="Google Shape;602;p68"/>
          <p:cNvCxnSpPr/>
          <p:nvPr/>
        </p:nvCxnSpPr>
        <p:spPr>
          <a:xfrm>
            <a:off x="3850075" y="2868900"/>
            <a:ext cx="14439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30A3-5432-4D59-8394-0501CEF1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66" y="348773"/>
            <a:ext cx="7704000" cy="572700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DUNG BIỂU CẢM ĐƯỢC TẠO TỪ CHẤT LIỆU KHÁC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B3A656-705E-4CAD-A4FB-6CE5F6EBF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74" y="1049455"/>
            <a:ext cx="2247900" cy="337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AFD7CE61-E658-4D68-B4E5-50654F88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11" y="1049455"/>
            <a:ext cx="2247900" cy="337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1FC5FCB4-A972-4F92-A357-9D8110444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365" y="1047749"/>
            <a:ext cx="2528887" cy="337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3323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-142642" y="871613"/>
            <a:ext cx="6264310" cy="822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9DC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6:NHỮNG NGƯỜI BẠN</a:t>
            </a:r>
            <a:endParaRPr sz="2400" b="1" dirty="0">
              <a:solidFill>
                <a:srgbClr val="F9DC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95;p43">
            <a:extLst>
              <a:ext uri="{FF2B5EF4-FFF2-40B4-BE49-F238E27FC236}">
                <a16:creationId xmlns:a16="http://schemas.microsoft.com/office/drawing/2014/main" id="{7276B12F-35B9-4926-B81D-9C8525E31C1A}"/>
              </a:ext>
            </a:extLst>
          </p:cNvPr>
          <p:cNvSpPr txBox="1">
            <a:spLocks/>
          </p:cNvSpPr>
          <p:nvPr/>
        </p:nvSpPr>
        <p:spPr>
          <a:xfrm>
            <a:off x="1203158" y="2198295"/>
            <a:ext cx="6862812" cy="37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104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DUNG BIỂU CẢM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44"/>
          <p:cNvSpPr txBox="1">
            <a:spLocks noGrp="1"/>
          </p:cNvSpPr>
          <p:nvPr>
            <p:ph type="title" idx="2"/>
          </p:nvPr>
        </p:nvSpPr>
        <p:spPr>
          <a:xfrm>
            <a:off x="1341163" y="1041991"/>
            <a:ext cx="2620105" cy="1269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chân dung và biểu cảm riêng của nhân vât.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44"/>
          <p:cNvSpPr txBox="1">
            <a:spLocks noGrp="1"/>
          </p:cNvSpPr>
          <p:nvPr>
            <p:ph type="title" idx="3"/>
          </p:nvPr>
        </p:nvSpPr>
        <p:spPr>
          <a:xfrm>
            <a:off x="571957" y="1390633"/>
            <a:ext cx="6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01</a:t>
            </a:r>
            <a:endParaRPr sz="2400" dirty="0"/>
          </a:p>
        </p:txBody>
      </p:sp>
      <p:sp>
        <p:nvSpPr>
          <p:cNvPr id="306" name="Google Shape;306;p44"/>
          <p:cNvSpPr txBox="1">
            <a:spLocks noGrp="1"/>
          </p:cNvSpPr>
          <p:nvPr>
            <p:ph type="title" idx="4"/>
          </p:nvPr>
        </p:nvSpPr>
        <p:spPr>
          <a:xfrm>
            <a:off x="1413217" y="2675314"/>
            <a:ext cx="2803743" cy="1906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hình khối cơ bản, một số yếu tố tạo hình tạo được tranh  chân dung biểu cảm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Google Shape;308;p44"/>
          <p:cNvSpPr txBox="1">
            <a:spLocks noGrp="1"/>
          </p:cNvSpPr>
          <p:nvPr>
            <p:ph type="title" idx="6"/>
          </p:nvPr>
        </p:nvSpPr>
        <p:spPr>
          <a:xfrm>
            <a:off x="496051" y="3345683"/>
            <a:ext cx="630600" cy="529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02</a:t>
            </a:r>
            <a:endParaRPr sz="2400" dirty="0"/>
          </a:p>
        </p:txBody>
      </p:sp>
      <p:sp>
        <p:nvSpPr>
          <p:cNvPr id="309" name="Google Shape;309;p44"/>
          <p:cNvSpPr txBox="1">
            <a:spLocks noGrp="1"/>
          </p:cNvSpPr>
          <p:nvPr>
            <p:ph type="title" idx="7"/>
          </p:nvPr>
        </p:nvSpPr>
        <p:spPr>
          <a:xfrm>
            <a:off x="5008386" y="1222958"/>
            <a:ext cx="2460815" cy="91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thể hiện đặc trưng biểu cảm chân dung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" name="Google Shape;311;p44"/>
          <p:cNvSpPr txBox="1">
            <a:spLocks noGrp="1"/>
          </p:cNvSpPr>
          <p:nvPr>
            <p:ph type="title" idx="9"/>
          </p:nvPr>
        </p:nvSpPr>
        <p:spPr>
          <a:xfrm>
            <a:off x="4256699" y="1285175"/>
            <a:ext cx="63060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03</a:t>
            </a:r>
            <a:endParaRPr sz="2400" dirty="0"/>
          </a:p>
        </p:txBody>
      </p:sp>
      <p:cxnSp>
        <p:nvCxnSpPr>
          <p:cNvPr id="312" name="Google Shape;312;p44"/>
          <p:cNvCxnSpPr/>
          <p:nvPr/>
        </p:nvCxnSpPr>
        <p:spPr>
          <a:xfrm rot="10800000">
            <a:off x="1221312" y="1048025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44"/>
          <p:cNvSpPr txBox="1">
            <a:spLocks noGrp="1"/>
          </p:cNvSpPr>
          <p:nvPr>
            <p:ph type="title" idx="15"/>
          </p:nvPr>
        </p:nvSpPr>
        <p:spPr>
          <a:xfrm>
            <a:off x="4256699" y="3252636"/>
            <a:ext cx="630600" cy="7003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04</a:t>
            </a:r>
            <a:endParaRPr sz="2400" dirty="0"/>
          </a:p>
        </p:txBody>
      </p:sp>
      <p:cxnSp>
        <p:nvCxnSpPr>
          <p:cNvPr id="316" name="Google Shape;316;p44"/>
          <p:cNvCxnSpPr/>
          <p:nvPr/>
        </p:nvCxnSpPr>
        <p:spPr>
          <a:xfrm rot="10800000">
            <a:off x="1202557" y="2999366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44"/>
          <p:cNvCxnSpPr/>
          <p:nvPr/>
        </p:nvCxnSpPr>
        <p:spPr>
          <a:xfrm rot="10800000">
            <a:off x="4847561" y="1091225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44"/>
          <p:cNvCxnSpPr/>
          <p:nvPr/>
        </p:nvCxnSpPr>
        <p:spPr>
          <a:xfrm rot="10800000">
            <a:off x="4847561" y="3056819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44"/>
          <p:cNvSpPr txBox="1">
            <a:spLocks noGrp="1"/>
          </p:cNvSpPr>
          <p:nvPr>
            <p:ph type="title" idx="13"/>
          </p:nvPr>
        </p:nvSpPr>
        <p:spPr>
          <a:xfrm>
            <a:off x="5008386" y="2791073"/>
            <a:ext cx="2653321" cy="1665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chia sẻ cảm nhận  về hình, màu, đặc trưng biểu cảm chân dung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05" grpId="0"/>
      <p:bldP spid="306" grpId="0"/>
      <p:bldP spid="308" grpId="0"/>
      <p:bldP spid="309" grpId="0"/>
      <p:bldP spid="311" grpId="0"/>
      <p:bldP spid="315" grpId="0"/>
      <p:bldP spid="3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3B6D3F6F-62DB-4E78-8B3A-95DCC1EF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02" y="596084"/>
            <a:ext cx="2542224" cy="3575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505368" y="2028333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" name="Google Shape;3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5012">
            <a:off x="6603405" y="3252003"/>
            <a:ext cx="2486401" cy="2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6683">
            <a:off x="7299408" y="2056523"/>
            <a:ext cx="3080806" cy="308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5814">
            <a:off x="7380684" y="3100922"/>
            <a:ext cx="1860194" cy="18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317634" y="377648"/>
            <a:ext cx="71149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BIỂU HIỆN CẢM XÚC TRÊN KHUÔN MẶT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hild wearing a flower crown&#10;&#10;Description automatically generated with low confidence">
            <a:extLst>
              <a:ext uri="{FF2B5EF4-FFF2-40B4-BE49-F238E27FC236}">
                <a16:creationId xmlns:a16="http://schemas.microsoft.com/office/drawing/2014/main" id="{946339F3-090C-4F86-BD64-9CED81506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39" y="1027350"/>
            <a:ext cx="2470760" cy="3555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erson holding a flower&#10;&#10;Description automatically generated with medium confidence">
            <a:extLst>
              <a:ext uri="{FF2B5EF4-FFF2-40B4-BE49-F238E27FC236}">
                <a16:creationId xmlns:a16="http://schemas.microsoft.com/office/drawing/2014/main" id="{550FC8C7-CA49-40B8-85FC-DAA57838C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911" y="1027350"/>
            <a:ext cx="2301163" cy="1391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collage of a child&#10;&#10;Description automatically generated with medium confidence">
            <a:extLst>
              <a:ext uri="{FF2B5EF4-FFF2-40B4-BE49-F238E27FC236}">
                <a16:creationId xmlns:a16="http://schemas.microsoft.com/office/drawing/2014/main" id="{E7C8D923-EF89-43E0-A982-832C7FE49B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165" b="50192"/>
          <a:stretch/>
        </p:blipFill>
        <p:spPr>
          <a:xfrm>
            <a:off x="4332449" y="2571750"/>
            <a:ext cx="1266925" cy="2040024"/>
          </a:xfrm>
          <a:prstGeom prst="rect">
            <a:avLst/>
          </a:prstGeom>
        </p:spPr>
      </p:pic>
      <p:pic>
        <p:nvPicPr>
          <p:cNvPr id="19" name="Picture 18" descr="A collage of a child&#10;&#10;Description automatically generated with medium confidence">
            <a:extLst>
              <a:ext uri="{FF2B5EF4-FFF2-40B4-BE49-F238E27FC236}">
                <a16:creationId xmlns:a16="http://schemas.microsoft.com/office/drawing/2014/main" id="{C1D2741D-CFB7-42C7-9510-146898F4D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486" r="84165"/>
          <a:stretch/>
        </p:blipFill>
        <p:spPr>
          <a:xfrm>
            <a:off x="6568039" y="2583787"/>
            <a:ext cx="1266925" cy="202798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097CBE5-DA9E-44B5-977D-C21ADE8B39CB}"/>
              </a:ext>
            </a:extLst>
          </p:cNvPr>
          <p:cNvGrpSpPr/>
          <p:nvPr/>
        </p:nvGrpSpPr>
        <p:grpSpPr>
          <a:xfrm>
            <a:off x="1468918" y="950348"/>
            <a:ext cx="484968" cy="442762"/>
            <a:chOff x="864421" y="1020278"/>
            <a:chExt cx="484968" cy="44276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746286-9EE9-4E34-B2CD-41F1E7B67BEF}"/>
                </a:ext>
              </a:extLst>
            </p:cNvPr>
            <p:cNvSpPr/>
            <p:nvPr/>
          </p:nvSpPr>
          <p:spPr>
            <a:xfrm>
              <a:off x="864421" y="1020278"/>
              <a:ext cx="484968" cy="442762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5F41AB-2EE7-415A-8B29-B08B55D66159}"/>
                </a:ext>
              </a:extLst>
            </p:cNvPr>
            <p:cNvSpPr txBox="1"/>
            <p:nvPr/>
          </p:nvSpPr>
          <p:spPr>
            <a:xfrm>
              <a:off x="956750" y="1027350"/>
              <a:ext cx="25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9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E56C7B7-FF16-4262-B477-E90E2FF74820}"/>
              </a:ext>
            </a:extLst>
          </p:cNvPr>
          <p:cNvGrpSpPr/>
          <p:nvPr/>
        </p:nvGrpSpPr>
        <p:grpSpPr>
          <a:xfrm>
            <a:off x="6959017" y="2028172"/>
            <a:ext cx="484968" cy="442762"/>
            <a:chOff x="864421" y="1020278"/>
            <a:chExt cx="484968" cy="4427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1E41758-71B5-440F-B345-100CE25965C1}"/>
                </a:ext>
              </a:extLst>
            </p:cNvPr>
            <p:cNvSpPr/>
            <p:nvPr/>
          </p:nvSpPr>
          <p:spPr>
            <a:xfrm>
              <a:off x="864421" y="1020278"/>
              <a:ext cx="484968" cy="442762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9383EB-4697-4092-84A3-5DE0C3FC77B6}"/>
                </a:ext>
              </a:extLst>
            </p:cNvPr>
            <p:cNvSpPr txBox="1"/>
            <p:nvPr/>
          </p:nvSpPr>
          <p:spPr>
            <a:xfrm>
              <a:off x="956750" y="1027350"/>
              <a:ext cx="25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9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93FC16-E366-49BC-A079-9793844165BD}"/>
              </a:ext>
            </a:extLst>
          </p:cNvPr>
          <p:cNvGrpSpPr/>
          <p:nvPr/>
        </p:nvGrpSpPr>
        <p:grpSpPr>
          <a:xfrm>
            <a:off x="7538461" y="4274109"/>
            <a:ext cx="484968" cy="442762"/>
            <a:chOff x="864421" y="1020278"/>
            <a:chExt cx="484968" cy="44276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219C226-E949-47BE-9336-17C65FE7141E}"/>
                </a:ext>
              </a:extLst>
            </p:cNvPr>
            <p:cNvSpPr/>
            <p:nvPr/>
          </p:nvSpPr>
          <p:spPr>
            <a:xfrm>
              <a:off x="864421" y="1020278"/>
              <a:ext cx="484968" cy="442762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E0B9DC-17E3-4DC3-B096-3A27992443B3}"/>
                </a:ext>
              </a:extLst>
            </p:cNvPr>
            <p:cNvSpPr txBox="1"/>
            <p:nvPr/>
          </p:nvSpPr>
          <p:spPr>
            <a:xfrm>
              <a:off x="956750" y="1027350"/>
              <a:ext cx="25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9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F4BBA9-363F-4B86-AF58-F6FC97BA68CC}"/>
              </a:ext>
            </a:extLst>
          </p:cNvPr>
          <p:cNvGrpSpPr/>
          <p:nvPr/>
        </p:nvGrpSpPr>
        <p:grpSpPr>
          <a:xfrm>
            <a:off x="5186718" y="4241533"/>
            <a:ext cx="484968" cy="442762"/>
            <a:chOff x="864421" y="1020278"/>
            <a:chExt cx="484968" cy="44276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E7921CB-4944-47F0-9461-BC81810562B7}"/>
                </a:ext>
              </a:extLst>
            </p:cNvPr>
            <p:cNvSpPr/>
            <p:nvPr/>
          </p:nvSpPr>
          <p:spPr>
            <a:xfrm>
              <a:off x="864421" y="1020278"/>
              <a:ext cx="484968" cy="442762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DFE3770-965B-4FDD-AF22-EBD3DC32FE63}"/>
                </a:ext>
              </a:extLst>
            </p:cNvPr>
            <p:cNvSpPr txBox="1"/>
            <p:nvPr/>
          </p:nvSpPr>
          <p:spPr>
            <a:xfrm>
              <a:off x="956750" y="1027350"/>
              <a:ext cx="25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95000"/>
                    </a:schemeClr>
                  </a:solidFill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"/>
          <p:cNvSpPr txBox="1">
            <a:spLocks noGrp="1"/>
          </p:cNvSpPr>
          <p:nvPr>
            <p:ph type="title"/>
          </p:nvPr>
        </p:nvSpPr>
        <p:spPr>
          <a:xfrm>
            <a:off x="827772" y="319896"/>
            <a:ext cx="69096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BIỂU HIỆN CẢM XÚC TRÊN KHUÔN MẶT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57C06D2-921F-42FE-A928-FB1366DE0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" t="17354" b="11485"/>
          <a:stretch/>
        </p:blipFill>
        <p:spPr>
          <a:xfrm>
            <a:off x="981777" y="892596"/>
            <a:ext cx="2914870" cy="2861257"/>
          </a:xfrm>
          <a:prstGeom prst="rect">
            <a:avLst/>
          </a:prstGeom>
        </p:spPr>
      </p:pic>
      <p:pic>
        <p:nvPicPr>
          <p:cNvPr id="17" name="Picture 16" descr="A child's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D80BD18A-1DFB-4A22-9C77-5FF6EF0E8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1" t="8795" r="2093" b="17353"/>
          <a:stretch/>
        </p:blipFill>
        <p:spPr>
          <a:xfrm>
            <a:off x="4951030" y="892596"/>
            <a:ext cx="3137836" cy="28612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055BB2-C00C-4732-BB9A-5CBADEC20BF8}"/>
              </a:ext>
            </a:extLst>
          </p:cNvPr>
          <p:cNvSpPr txBox="1"/>
          <p:nvPr/>
        </p:nvSpPr>
        <p:spPr>
          <a:xfrm>
            <a:off x="1491915" y="3811719"/>
            <a:ext cx="291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EFD3"/>
                </a:solidFill>
              </a:rPr>
              <a:t>Em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tôi</a:t>
            </a:r>
            <a:r>
              <a:rPr lang="en-US" dirty="0">
                <a:solidFill>
                  <a:srgbClr val="FFEFD3"/>
                </a:solidFill>
              </a:rPr>
              <a:t>- </a:t>
            </a:r>
            <a:r>
              <a:rPr lang="en-US" dirty="0" err="1">
                <a:solidFill>
                  <a:srgbClr val="FFEFD3"/>
                </a:solidFill>
              </a:rPr>
              <a:t>Tân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Thành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Lợi</a:t>
            </a:r>
            <a:endParaRPr lang="en-US" dirty="0">
              <a:solidFill>
                <a:srgbClr val="FFEFD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963B00-29F6-4F77-B2B3-C826281004C0}"/>
              </a:ext>
            </a:extLst>
          </p:cNvPr>
          <p:cNvSpPr txBox="1"/>
          <p:nvPr/>
        </p:nvSpPr>
        <p:spPr>
          <a:xfrm>
            <a:off x="5173996" y="3811719"/>
            <a:ext cx="291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EFD3"/>
                </a:solidFill>
              </a:rPr>
              <a:t>Bà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em</a:t>
            </a:r>
            <a:r>
              <a:rPr lang="en-US" dirty="0">
                <a:solidFill>
                  <a:srgbClr val="FFEFD3"/>
                </a:solidFill>
              </a:rPr>
              <a:t>- </a:t>
            </a:r>
            <a:r>
              <a:rPr lang="en-US" dirty="0" err="1">
                <a:solidFill>
                  <a:srgbClr val="FFEFD3"/>
                </a:solidFill>
              </a:rPr>
              <a:t>Võ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Thị</a:t>
            </a:r>
            <a:r>
              <a:rPr lang="en-US" dirty="0">
                <a:solidFill>
                  <a:srgbClr val="FFEFD3"/>
                </a:solidFill>
              </a:rPr>
              <a:t> Minh Anh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 txBox="1">
            <a:spLocks noGrp="1"/>
          </p:cNvSpPr>
          <p:nvPr>
            <p:ph type="title"/>
          </p:nvPr>
        </p:nvSpPr>
        <p:spPr>
          <a:xfrm>
            <a:off x="168442" y="1271205"/>
            <a:ext cx="8807116" cy="21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b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</a:t>
            </a:r>
            <a:b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KĨ NĂNG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CF31-419E-482F-AAED-8729E38B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71" y="398844"/>
            <a:ext cx="5841579" cy="572700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 BƯỚC THỰC HIỆN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2BC418-9C60-484D-972B-B79EDDD139A1}"/>
              </a:ext>
            </a:extLst>
          </p:cNvPr>
          <p:cNvGrpSpPr/>
          <p:nvPr/>
        </p:nvGrpSpPr>
        <p:grpSpPr>
          <a:xfrm>
            <a:off x="804724" y="1140593"/>
            <a:ext cx="2059807" cy="3540554"/>
            <a:chOff x="804724" y="1140593"/>
            <a:chExt cx="2059807" cy="3540554"/>
          </a:xfrm>
        </p:grpSpPr>
        <p:pic>
          <p:nvPicPr>
            <p:cNvPr id="5" name="Picture 4" descr="A drawing of a child&#10;&#10;Description automatically generated with low confidence">
              <a:extLst>
                <a:ext uri="{FF2B5EF4-FFF2-40B4-BE49-F238E27FC236}">
                  <a16:creationId xmlns:a16="http://schemas.microsoft.com/office/drawing/2014/main" id="{58D242D8-F7F5-4FDF-8D99-3C1CD7F5D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771" y="1140593"/>
              <a:ext cx="1953760" cy="28623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CB9981-566A-4BB2-8315-1093AFC822F9}"/>
                </a:ext>
              </a:extLst>
            </p:cNvPr>
            <p:cNvSpPr txBox="1"/>
            <p:nvPr/>
          </p:nvSpPr>
          <p:spPr>
            <a:xfrm>
              <a:off x="804724" y="4157927"/>
              <a:ext cx="2059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7EEBA"/>
                  </a:solidFill>
                </a:rPr>
                <a:t>Bước</a:t>
              </a:r>
              <a:r>
                <a:rPr lang="en-US" dirty="0">
                  <a:solidFill>
                    <a:srgbClr val="F7EEBA"/>
                  </a:solidFill>
                </a:rPr>
                <a:t> 1: </a:t>
              </a:r>
              <a:r>
                <a:rPr lang="en-US" dirty="0" err="1">
                  <a:solidFill>
                    <a:srgbClr val="F7EEBA"/>
                  </a:solidFill>
                </a:rPr>
                <a:t>Vẽ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Chân</a:t>
              </a:r>
              <a:r>
                <a:rPr lang="en-US" dirty="0">
                  <a:solidFill>
                    <a:srgbClr val="F7EEBA"/>
                  </a:solidFill>
                </a:rPr>
                <a:t> dung </a:t>
              </a:r>
              <a:r>
                <a:rPr lang="en-US" dirty="0" err="1">
                  <a:solidFill>
                    <a:srgbClr val="F7EEBA"/>
                  </a:solidFill>
                </a:rPr>
                <a:t>và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biểu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cảm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khuôn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mặt</a:t>
              </a:r>
              <a:endParaRPr lang="en-US" dirty="0">
                <a:solidFill>
                  <a:srgbClr val="F7EEBA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7F0784-95C1-4ABB-82C6-B16A6F9FF18D}"/>
              </a:ext>
            </a:extLst>
          </p:cNvPr>
          <p:cNvGrpSpPr/>
          <p:nvPr/>
        </p:nvGrpSpPr>
        <p:grpSpPr>
          <a:xfrm>
            <a:off x="3285172" y="1140592"/>
            <a:ext cx="2056752" cy="3432833"/>
            <a:chOff x="3285172" y="1140592"/>
            <a:chExt cx="2056752" cy="3432833"/>
          </a:xfrm>
        </p:grpSpPr>
        <p:pic>
          <p:nvPicPr>
            <p:cNvPr id="7" name="Picture 6" descr="A drawing of a cat&#10;&#10;Description automatically generated with medium confidence">
              <a:extLst>
                <a:ext uri="{FF2B5EF4-FFF2-40B4-BE49-F238E27FC236}">
                  <a16:creationId xmlns:a16="http://schemas.microsoft.com/office/drawing/2014/main" id="{E1B1BA08-EB9E-456F-B36E-D23396BA9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5172" y="1140592"/>
              <a:ext cx="2056752" cy="28623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873A42-6015-4EA4-9AAD-8F706DBE3DEF}"/>
                </a:ext>
              </a:extLst>
            </p:cNvPr>
            <p:cNvSpPr txBox="1"/>
            <p:nvPr/>
          </p:nvSpPr>
          <p:spPr>
            <a:xfrm>
              <a:off x="3391001" y="4265648"/>
              <a:ext cx="1845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7EEBA"/>
                  </a:solidFill>
                </a:rPr>
                <a:t>Bước</a:t>
              </a:r>
              <a:r>
                <a:rPr lang="en-US" dirty="0">
                  <a:solidFill>
                    <a:srgbClr val="F7EEBA"/>
                  </a:solidFill>
                </a:rPr>
                <a:t> 2: </a:t>
              </a:r>
              <a:r>
                <a:rPr lang="en-US" dirty="0" err="1">
                  <a:solidFill>
                    <a:srgbClr val="F7EEBA"/>
                  </a:solidFill>
                </a:rPr>
                <a:t>Vẽ</a:t>
              </a:r>
              <a:r>
                <a:rPr lang="en-US" dirty="0">
                  <a:solidFill>
                    <a:srgbClr val="F7EEBA"/>
                  </a:solidFill>
                </a:rPr>
                <a:t> chi </a:t>
              </a:r>
              <a:r>
                <a:rPr lang="en-US" dirty="0" err="1">
                  <a:solidFill>
                    <a:srgbClr val="F7EEBA"/>
                  </a:solidFill>
                </a:rPr>
                <a:t>tiết</a:t>
              </a:r>
              <a:endParaRPr lang="en-US" dirty="0">
                <a:solidFill>
                  <a:srgbClr val="F7EEBA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7437C3-5F22-4FB9-B426-E68E9D5E0FB2}"/>
              </a:ext>
            </a:extLst>
          </p:cNvPr>
          <p:cNvGrpSpPr/>
          <p:nvPr/>
        </p:nvGrpSpPr>
        <p:grpSpPr>
          <a:xfrm>
            <a:off x="5762566" y="1140592"/>
            <a:ext cx="2544280" cy="3540554"/>
            <a:chOff x="5762566" y="1140592"/>
            <a:chExt cx="2544280" cy="3540554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FB88591-E667-49B2-8981-536344663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2566" y="1140592"/>
              <a:ext cx="2544280" cy="28623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0328F6-5862-48F5-BBF4-6ADCD59D6998}"/>
                </a:ext>
              </a:extLst>
            </p:cNvPr>
            <p:cNvSpPr txBox="1"/>
            <p:nvPr/>
          </p:nvSpPr>
          <p:spPr>
            <a:xfrm>
              <a:off x="6060699" y="4157926"/>
              <a:ext cx="1948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7EEBA"/>
                  </a:solidFill>
                </a:rPr>
                <a:t>Bước</a:t>
              </a:r>
              <a:r>
                <a:rPr lang="en-US" dirty="0">
                  <a:solidFill>
                    <a:srgbClr val="F7EEBA"/>
                  </a:solidFill>
                </a:rPr>
                <a:t> 3: </a:t>
              </a:r>
              <a:r>
                <a:rPr lang="en-US" dirty="0" err="1">
                  <a:solidFill>
                    <a:srgbClr val="F7EEBA"/>
                  </a:solidFill>
                </a:rPr>
                <a:t>Vẽ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màu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và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hoàn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thiện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sản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phẩm</a:t>
              </a:r>
              <a:endParaRPr lang="en-US" dirty="0">
                <a:solidFill>
                  <a:srgbClr val="F7EE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5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8"/>
          <p:cNvSpPr txBox="1">
            <a:spLocks noGrp="1"/>
          </p:cNvSpPr>
          <p:nvPr>
            <p:ph type="title"/>
          </p:nvPr>
        </p:nvSpPr>
        <p:spPr>
          <a:xfrm>
            <a:off x="644893" y="1695655"/>
            <a:ext cx="7632834" cy="14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SÁNG TẠO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azon Rainforest Deforestation Awareness by Slidesgo">
  <a:themeElements>
    <a:clrScheme name="Simple Light">
      <a:dk1>
        <a:srgbClr val="7AB6AC"/>
      </a:dk1>
      <a:lt1>
        <a:srgbClr val="004840"/>
      </a:lt1>
      <a:dk2>
        <a:srgbClr val="AFB672"/>
      </a:dk2>
      <a:lt2>
        <a:srgbClr val="FFEFD3"/>
      </a:lt2>
      <a:accent1>
        <a:srgbClr val="F65E75"/>
      </a:accent1>
      <a:accent2>
        <a:srgbClr val="FFDB4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AB6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249</Words>
  <Application>Microsoft Office PowerPoint</Application>
  <PresentationFormat>On-screen Show (16:9)</PresentationFormat>
  <Paragraphs>35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Fjalla One</vt:lpstr>
      <vt:lpstr>Times New Roman</vt:lpstr>
      <vt:lpstr>Ubuntu</vt:lpstr>
      <vt:lpstr>PT Sans</vt:lpstr>
      <vt:lpstr>Oxygen</vt:lpstr>
      <vt:lpstr>Arial</vt:lpstr>
      <vt:lpstr>mazon Rainforest Deforestation Awareness by Slidesgo</vt:lpstr>
      <vt:lpstr>CHÀO MỪNG CÁC THẦY CÔ VÀ CÁC BẠN HỌC SINH</vt:lpstr>
      <vt:lpstr>CHỦ ĐỀ 6:NHỮNG NGƯỜI BẠN</vt:lpstr>
      <vt:lpstr>YÊU CẦU CẦN ĐẠT</vt:lpstr>
      <vt:lpstr>HOẠT ĐỘNG 1: KHÁM PHÁ</vt:lpstr>
      <vt:lpstr>HÌNH ẢNH BIỂU HIỆN CẢM XÚC TRÊN KHUÔN MẶT</vt:lpstr>
      <vt:lpstr>TRANH VẼ BIỂU HIỆN CẢM XÚC TRÊN KHUÔN MẶT</vt:lpstr>
      <vt:lpstr>HOẠT ĐỘNG 2:  KIẾN TẠO KIẾN THỨC - KĨ NĂNG</vt:lpstr>
      <vt:lpstr>CÁC  BƯỚC THỰC HIỆN</vt:lpstr>
      <vt:lpstr>HOẠT ĐỘNG 3:  LUYỆN TẬP- SÁNG TẠO</vt:lpstr>
      <vt:lpstr>Hãy vẽ lại chân dung bạn em hoặc người thân trong gia đình và thể hiện cảm xúc của người đó. </vt:lpstr>
      <vt:lpstr>BÀI THAM KHẢO</vt:lpstr>
      <vt:lpstr>HOẠT ĐỘNG 4:  PHÂN TÍCH- ĐÁNH GIÁ</vt:lpstr>
      <vt:lpstr>Hãy chia sẻ bài tập của mình với người thân trong gia đình</vt:lpstr>
      <vt:lpstr>VẬN DỤNG SÁNG TẠO</vt:lpstr>
      <vt:lpstr>CHÂN DUNG BIỂU CẢM ĐƯỢC TẠO TỪ CHẤT LIỆU KHÁC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VÀ CÁC BẠN HỌC SINH</dc:title>
  <cp:lastModifiedBy>nximlqd@gmail.com</cp:lastModifiedBy>
  <cp:revision>6</cp:revision>
  <dcterms:modified xsi:type="dcterms:W3CDTF">2025-03-23T08:50:41Z</dcterms:modified>
</cp:coreProperties>
</file>