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706" r:id="rId5"/>
    <p:sldMasterId id="2147483718" r:id="rId6"/>
    <p:sldMasterId id="2147483729" r:id="rId7"/>
    <p:sldMasterId id="2147483740" r:id="rId8"/>
    <p:sldMasterId id="2147483763" r:id="rId9"/>
    <p:sldMasterId id="2147483775" r:id="rId10"/>
  </p:sldMasterIdLst>
  <p:notesMasterIdLst>
    <p:notesMasterId r:id="rId27"/>
  </p:notesMasterIdLst>
  <p:sldIdLst>
    <p:sldId id="309" r:id="rId11"/>
    <p:sldId id="310" r:id="rId12"/>
    <p:sldId id="301" r:id="rId13"/>
    <p:sldId id="312" r:id="rId14"/>
    <p:sldId id="285" r:id="rId15"/>
    <p:sldId id="313" r:id="rId16"/>
    <p:sldId id="314" r:id="rId17"/>
    <p:sldId id="315" r:id="rId18"/>
    <p:sldId id="316" r:id="rId19"/>
    <p:sldId id="320" r:id="rId20"/>
    <p:sldId id="321" r:id="rId21"/>
    <p:sldId id="298" r:id="rId22"/>
    <p:sldId id="299" r:id="rId23"/>
    <p:sldId id="323" r:id="rId24"/>
    <p:sldId id="325" r:id="rId25"/>
    <p:sldId id="327" r:id="rId2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09"/>
            <p14:sldId id="310"/>
            <p14:sldId id="301"/>
            <p14:sldId id="312"/>
            <p14:sldId id="285"/>
            <p14:sldId id="313"/>
            <p14:sldId id="314"/>
            <p14:sldId id="315"/>
            <p14:sldId id="316"/>
            <p14:sldId id="320"/>
            <p14:sldId id="321"/>
            <p14:sldId id="298"/>
            <p14:sldId id="299"/>
            <p14:sldId id="323"/>
            <p14:sldId id="325"/>
            <p14:sldId id="327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5560" autoAdjust="0"/>
  </p:normalViewPr>
  <p:slideViewPr>
    <p:cSldViewPr>
      <p:cViewPr varScale="1">
        <p:scale>
          <a:sx n="71" d="100"/>
          <a:sy n="71" d="100"/>
        </p:scale>
        <p:origin x="13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02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403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69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4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9277"/>
      </p:ext>
    </p:extLst>
  </p:cSld>
  <p:clrMapOvr>
    <a:masterClrMapping/>
  </p:clrMapOvr>
  <p:transition spd="slow" advTm="4000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05165"/>
      </p:ext>
    </p:extLst>
  </p:cSld>
  <p:clrMapOvr>
    <a:masterClrMapping/>
  </p:clrMapOvr>
  <p:transition spd="slow" advTm="4000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05029"/>
      </p:ext>
    </p:extLst>
  </p:cSld>
  <p:clrMapOvr>
    <a:masterClrMapping/>
  </p:clrMapOvr>
  <p:transition spd="slow" advTm="4000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2"/>
      </p:ext>
    </p:extLst>
  </p:cSld>
  <p:clrMapOvr>
    <a:masterClrMapping/>
  </p:clrMapOvr>
  <p:transition spd="slow" advTm="4000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0524"/>
      </p:ext>
    </p:extLst>
  </p:cSld>
  <p:clrMapOvr>
    <a:masterClrMapping/>
  </p:clrMapOvr>
  <p:transition spd="slow" advTm="4000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323114"/>
      </p:ext>
    </p:extLst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98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9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3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1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3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69624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92469"/>
      </p:ext>
    </p:extLst>
  </p:cSld>
  <p:clrMapOvr>
    <a:masterClrMapping/>
  </p:clrMapOvr>
  <p:transition spd="slow" advTm="4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80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99780"/>
      </p:ext>
    </p:extLst>
  </p:cSld>
  <p:clrMapOvr>
    <a:masterClrMapping/>
  </p:clrMapOvr>
  <p:transition spd="slow" advTm="4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46356"/>
      </p:ext>
    </p:extLst>
  </p:cSld>
  <p:clrMapOvr>
    <a:masterClrMapping/>
  </p:clrMapOvr>
  <p:transition spd="slow" advTm="4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4322"/>
      </p:ext>
    </p:extLst>
  </p:cSld>
  <p:clrMapOvr>
    <a:masterClrMapping/>
  </p:clrMapOvr>
  <p:transition spd="slow" advTm="4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67358"/>
      </p:ext>
    </p:extLst>
  </p:cSld>
  <p:clrMapOvr>
    <a:masterClrMapping/>
  </p:clrMapOvr>
  <p:transition spd="slow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63960"/>
      </p:ext>
    </p:extLst>
  </p:cSld>
  <p:clrMapOvr>
    <a:masterClrMapping/>
  </p:clrMapOvr>
  <p:transition spd="slow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0081"/>
      </p:ext>
    </p:extLst>
  </p:cSld>
  <p:clrMapOvr>
    <a:masterClrMapping/>
  </p:clrMapOvr>
  <p:transition spd="slow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9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9838"/>
      </p:ext>
    </p:extLst>
  </p:cSld>
  <p:clrMapOvr>
    <a:masterClrMapping/>
  </p:clrMapOvr>
  <p:transition spd="slow" advTm="4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07563"/>
      </p:ext>
    </p:extLst>
  </p:cSld>
  <p:clrMapOvr>
    <a:masterClrMapping/>
  </p:clrMapOvr>
  <p:transition spd="slow" advTm="4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39382"/>
      </p:ext>
    </p:extLst>
  </p:cSld>
  <p:clrMapOvr>
    <a:masterClrMapping/>
  </p:clrMapOvr>
  <p:transition spd="slow" advTm="4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60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0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4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5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7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1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7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4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4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6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7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0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4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49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6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7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15583"/>
      </p:ext>
    </p:extLst>
  </p:cSld>
  <p:clrMapOvr>
    <a:masterClrMapping/>
  </p:clrMapOvr>
  <p:transition spd="slow" advTm="4000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32137"/>
      </p:ext>
    </p:extLst>
  </p:cSld>
  <p:clrMapOvr>
    <a:masterClrMapping/>
  </p:clrMapOvr>
  <p:transition spd="slow" advTm="400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0532"/>
      </p:ext>
    </p:extLst>
  </p:cSld>
  <p:clrMapOvr>
    <a:masterClrMapping/>
  </p:clrMapOvr>
  <p:transition spd="slow" advTm="4000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56818"/>
      </p:ext>
    </p:extLst>
  </p:cSld>
  <p:clrMapOvr>
    <a:masterClrMapping/>
  </p:clrMapOvr>
  <p:transition spd="slow" advTm="4000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9728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23/03/2025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6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B2B2-A2C9-428B-B5AD-F768193E9A6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3B095-98A4-4D29-8A1C-3D9B5F9959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1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1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8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02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3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10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5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2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5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" y="2312897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894" y="3118179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60000">
            <a:off x="2507563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1803">
            <a:off x="159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386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7" y="2111388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143000"/>
            <a:ext cx="6078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iCiel Cadena" pitchFamily="2" charset="-93"/>
              </a:rPr>
              <a:t>CHỦ ĐỀ 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iCiel Cadena" pitchFamily="2" charset="-93"/>
              </a:rPr>
              <a:t>KHU RỪNG NHIỆT ĐỚI </a:t>
            </a:r>
            <a:endParaRPr lang="vi-VN" sz="4800" dirty="0">
              <a:solidFill>
                <a:schemeClr val="bg1"/>
              </a:solidFill>
              <a:latin typeface="iCiel Cadena" pitchFamily="2" charset="-93"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0686">
            <a:off x="364558" y="2286762"/>
            <a:ext cx="375728" cy="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60FD21DD-4315-4686-B143-92D9059A83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24" y="-643808"/>
            <a:ext cx="570881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305745"/>
            <a:ext cx="4014670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DE6F9D9B-5679-4CA5-BAFC-EE3896824C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32" y="164832"/>
            <a:ext cx="3171803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4DA5AF76-6DDF-4146-8347-8D8DFFC777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3" y="3591498"/>
            <a:ext cx="1919672" cy="369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1909" y="2952452"/>
            <a:ext cx="350769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nhớ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</a:rPr>
              <a:t>nhé</a:t>
            </a:r>
            <a:r>
              <a:rPr lang="en-US" sz="4000" dirty="0">
                <a:solidFill>
                  <a:srgbClr val="FF0000"/>
                </a:solidFill>
                <a:latin typeface="iCiel Cadena" pitchFamily="2" charset="-93"/>
              </a:rPr>
              <a:t> !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cắt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từ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giấy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dùng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trang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trí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chú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hổ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4472C4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7681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1170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410200" y="22866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3075" name="Picture 3" descr="E:\GIAO AN\SGV lop 2\sgv chân trời sáng tạo lớp 2\hình minh họa giáo án\13\mat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56" y="3688299"/>
            <a:ext cx="3355844" cy="2516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13\y-nghia-hinh-tuong-con-ho-trong-phong-thuy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" y="3486990"/>
            <a:ext cx="4727421" cy="3142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sgv chân trời sáng tạo lớp 2\hình minh họa giáo án\13\nam-mo-thay-ho-00-1200x6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0" y="304800"/>
            <a:ext cx="4782420" cy="2899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GIAO AN\SGV lop 2\sgv chân trời sáng tạo lớp 2\hình minh họa giáo án\13\1499169280-1499074195858-thumbn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45" y="845284"/>
            <a:ext cx="3355844" cy="241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648201" y="2743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05801" y="1569205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1" y="3741697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3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38801" y="61722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4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766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GIAO AN\ảnh tài liệu\x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252963"/>
            <a:ext cx="2297469" cy="24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290719" y="-71156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E:\GIAO AN\SGV lop 2\sgv chân trời sáng tạo lớp 2\hình minh họa giáo án\13\chmxg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0851">
            <a:off x="-60164" y="2582692"/>
            <a:ext cx="5779005" cy="3181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3\hgc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2" y="183356"/>
            <a:ext cx="5106949" cy="347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3\,h , ,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32" y="3269776"/>
            <a:ext cx="5150126" cy="374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814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3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9535" y="1143008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40200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4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1143008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40421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08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5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0430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:\素材\卡通\f44dd0501d58dcf729670f9e8ca90289.pngf44dd0501d58dcf729670f9e8ca9028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32324" y="2397125"/>
            <a:ext cx="1841183" cy="4037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4258" y="533404"/>
            <a:ext cx="6798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-93"/>
              </a:rPr>
              <a:t>BÀI 4 : </a:t>
            </a:r>
          </a:p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-93"/>
              </a:rPr>
              <a:t>CHÚ HỔ TRONG RỪNG </a:t>
            </a:r>
          </a:p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-93"/>
              </a:rPr>
              <a:t>(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-93"/>
              </a:rPr>
              <a:t>Tiết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-93"/>
              </a:rPr>
              <a:t>  1 )</a:t>
            </a:r>
            <a:endParaRPr lang="vi-VN" sz="540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iCiel Cadena" pitchFamily="2" charset="-9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2765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15" y="228656"/>
            <a:ext cx="963613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云形 24"/>
          <p:cNvSpPr/>
          <p:nvPr/>
        </p:nvSpPr>
        <p:spPr>
          <a:xfrm>
            <a:off x="1049756" y="228600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18" name="云形 25"/>
          <p:cNvSpPr/>
          <p:nvPr/>
        </p:nvSpPr>
        <p:spPr>
          <a:xfrm rot="1108618">
            <a:off x="5581765" y="315717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0" name="云形 26"/>
          <p:cNvSpPr/>
          <p:nvPr/>
        </p:nvSpPr>
        <p:spPr>
          <a:xfrm rot="429982">
            <a:off x="2305150" y="21133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1" name="任意多边形 28"/>
          <p:cNvSpPr/>
          <p:nvPr/>
        </p:nvSpPr>
        <p:spPr>
          <a:xfrm rot="2600086">
            <a:off x="1383488" y="3458737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rgbClr val="FF94AE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  <p:sp>
        <p:nvSpPr>
          <p:cNvPr id="22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rgbClr val="BED85D"/>
          </a:solidFill>
          <a:ln w="9525" cap="flat" cmpd="sng" algn="ctr">
            <a:solidFill>
              <a:srgbClr val="58222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g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6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20" grpId="0" animBg="1"/>
      <p:bldP spid="21" grpId="0" animBg="1"/>
      <p:bldP spid="21" grpId="1" animBg="1"/>
      <p:bldP spid="21" grpId="2" animBg="1"/>
      <p:bldP spid="21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" y="39631"/>
            <a:ext cx="9140727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554295" y="1471965"/>
            <a:ext cx="803020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1721435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6983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8028157" y="2109438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2612324" y="5519488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704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2556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3065194" y="5107178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554293" y="4355243"/>
            <a:ext cx="824511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Làm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theo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hướng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  <a:r>
              <a:rPr lang="en-US" altLang="zh-CN" spc="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dẫn</a:t>
            </a:r>
            <a:r>
              <a:rPr lang="en-US" altLang="zh-CN" spc="600" dirty="0">
                <a:solidFill>
                  <a:prstClr val="black">
                    <a:lumMod val="75000"/>
                    <a:lumOff val="25000"/>
                  </a:prstClr>
                </a:solidFill>
                <a:latin typeface="iCiel Pony" pitchFamily="2" charset="-93"/>
                <a:ea typeface="+mj-ea"/>
              </a:rPr>
              <a:t>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2552060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6195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294066" y="2483234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0811" y="18727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8382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1</a:t>
            </a:r>
          </a:p>
          <a:p>
            <a:pPr algn="ctr"/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Khám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/>
                </a:solidFill>
                <a:latin typeface="iCiel Pony" pitchFamily="2" charset="-93"/>
              </a:rPr>
              <a:t>phá</a:t>
            </a:r>
            <a:r>
              <a:rPr lang="en-US" altLang="zh-CN" sz="6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zh-CN" altLang="en-US" sz="6000" dirty="0">
              <a:solidFill>
                <a:srgbClr val="FFC000"/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7783332" y="9144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06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152408"/>
            <a:ext cx="769620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28" y="1546086"/>
            <a:ext cx="7467599" cy="5083314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E:\GIAO AN\SGV lop 2\sgv chân trời sáng tạo lớp 2\hình minh họa giáo án\13\vcxb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3957918"/>
            <a:ext cx="5715000" cy="282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GIAO AN\SGV lop 2\sgv chân trời sáng tạo lớp 2\hình minh họa giáo án\13\Capturebc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28" y="1473257"/>
            <a:ext cx="4648199" cy="30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1752601" y="3255989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1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962401" y="5562600"/>
            <a:ext cx="453788" cy="3708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2</a:t>
            </a:r>
            <a:endParaRPr lang="vi-VN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8" name="Picture 4" descr="C:\Users\Administrator\Downloads\pngegg (3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966840"/>
            <a:ext cx="2763956" cy="360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06706" y="609600"/>
            <a:ext cx="4418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标题 1"/>
          <p:cNvSpPr txBox="1">
            <a:spLocks/>
          </p:cNvSpPr>
          <p:nvPr/>
        </p:nvSpPr>
        <p:spPr>
          <a:xfrm>
            <a:off x="2059046" y="228664"/>
            <a:ext cx="5018484" cy="696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Hoạt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</a:t>
            </a:r>
            <a:r>
              <a:rPr lang="en-US" altLang="zh-CN" sz="60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động</a:t>
            </a:r>
            <a:r>
              <a:rPr lang="en-US" altLang="zh-CN" sz="6000" dirty="0">
                <a:solidFill>
                  <a:srgbClr val="FFC000">
                    <a:lumMod val="60000"/>
                    <a:lumOff val="40000"/>
                  </a:srgbClr>
                </a:solidFill>
                <a:latin typeface="iCiel Pony" pitchFamily="2" charset="-93"/>
              </a:rPr>
              <a:t> 2</a:t>
            </a:r>
            <a:endParaRPr lang="zh-CN" altLang="en-US" sz="6000" dirty="0">
              <a:solidFill>
                <a:srgbClr val="FFC000">
                  <a:lumMod val="60000"/>
                  <a:lumOff val="40000"/>
                </a:srgbClr>
              </a:solidFill>
              <a:latin typeface="iCiel Pony" pitchFamily="2" charset="-93"/>
            </a:endParaRPr>
          </a:p>
        </p:txBody>
      </p:sp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38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64"/>
            <a:ext cx="83647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kiến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thức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kĩ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năng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6325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e744099b9547e9170078caebec8848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8635" y="1715188"/>
            <a:ext cx="4087654" cy="54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25" y="253475"/>
            <a:ext cx="4514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iCiel Pony" pitchFamily="2" charset="-93"/>
              </a:rPr>
              <a:t>Cách</a:t>
            </a:r>
            <a:r>
              <a:rPr lang="en-US" sz="3200" dirty="0">
                <a:latin typeface="iCiel Pony" pitchFamily="2" charset="-93"/>
              </a:rPr>
              <a:t> </a:t>
            </a:r>
            <a:r>
              <a:rPr lang="en-US" sz="3200" dirty="0" err="1">
                <a:latin typeface="iCiel Pony" pitchFamily="2" charset="-93"/>
              </a:rPr>
              <a:t>tạo</a:t>
            </a:r>
            <a:r>
              <a:rPr lang="en-US" sz="3200" dirty="0">
                <a:latin typeface="iCiel Pony" pitchFamily="2" charset="-93"/>
              </a:rPr>
              <a:t> </a:t>
            </a:r>
            <a:r>
              <a:rPr lang="en-US" sz="3200" dirty="0" err="1">
                <a:latin typeface="iCiel Pony" pitchFamily="2" charset="-93"/>
              </a:rPr>
              <a:t>hình</a:t>
            </a:r>
            <a:r>
              <a:rPr lang="en-US" sz="3200" dirty="0">
                <a:latin typeface="iCiel Pony" pitchFamily="2" charset="-93"/>
              </a:rPr>
              <a:t> </a:t>
            </a:r>
            <a:r>
              <a:rPr lang="en-US" sz="3200" dirty="0" err="1">
                <a:latin typeface="iCiel Pony" pitchFamily="2" charset="-93"/>
              </a:rPr>
              <a:t>chú</a:t>
            </a:r>
            <a:r>
              <a:rPr lang="en-US" sz="3200" dirty="0">
                <a:latin typeface="iCiel Pony" pitchFamily="2" charset="-93"/>
              </a:rPr>
              <a:t> </a:t>
            </a:r>
            <a:r>
              <a:rPr lang="en-US" sz="3200" dirty="0" err="1">
                <a:latin typeface="iCiel Pony" pitchFamily="2" charset="-93"/>
              </a:rPr>
              <a:t>hổ</a:t>
            </a:r>
            <a:endParaRPr lang="vi-VN" sz="3200" dirty="0">
              <a:latin typeface="iCiel Pony" pitchFamily="2" charset="-93"/>
            </a:endParaRPr>
          </a:p>
        </p:txBody>
      </p:sp>
      <p:pic>
        <p:nvPicPr>
          <p:cNvPr id="10" name="Picture 3" descr="E:\GIAO AN\SGV lop 2\sgv chân trời sáng tạo lớp 2\hình minh họa giáo án\13\Capturemxmcj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97" y="1001127"/>
            <a:ext cx="5766652" cy="2533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4646" y="3667780"/>
            <a:ext cx="1370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Pony" pitchFamily="2" charset="-93"/>
              </a:rPr>
              <a:t>Bước</a:t>
            </a:r>
            <a:r>
              <a:rPr lang="en-US" sz="2800" dirty="0">
                <a:latin typeface="iCiel Pony" pitchFamily="2" charset="-93"/>
              </a:rPr>
              <a:t> 1 </a:t>
            </a:r>
            <a:endParaRPr lang="vi-VN" sz="2800" dirty="0">
              <a:latin typeface="iCiel Pony" pitchFamily="2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9" y="253475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15" name="图片 14" descr="E:\素材\卡通\6970e793bb7ce116de58ea93653c0e2b.png6970e793bb7ce116de58ea93653c0e2b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73541" y="2797218"/>
            <a:ext cx="2400300" cy="3792855"/>
          </a:xfrm>
          <a:prstGeom prst="rect">
            <a:avLst/>
          </a:prstGeom>
        </p:spPr>
      </p:pic>
      <p:pic>
        <p:nvPicPr>
          <p:cNvPr id="16" name="Picture 2" descr="E:\GIAO AN\SGV lop 2\sgv chân trời sáng tạo lớp 2\hình minh họa giáo án\13\gxfn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4" y="381000"/>
            <a:ext cx="533994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2" y="3581406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iCiel Pony" pitchFamily="2" charset="-93"/>
              </a:rPr>
              <a:t>Bước 2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806" y="302044"/>
            <a:ext cx="15970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2267585"/>
            <a:ext cx="9150668" cy="4575810"/>
          </a:xfrm>
          <a:prstGeom prst="rect">
            <a:avLst/>
          </a:prstGeom>
        </p:spPr>
      </p:pic>
      <p:pic>
        <p:nvPicPr>
          <p:cNvPr id="2" name="图片 1" descr="96570779758b05ba99e4c0bb2c838ec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6336" y="-257175"/>
            <a:ext cx="5714524" cy="761936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8013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3\gnz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54" y="381000"/>
            <a:ext cx="5303446" cy="2866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335" y="3439180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iCiel Pony" pitchFamily="2" charset="-93"/>
              </a:rPr>
              <a:t>Bước 3 </a:t>
            </a:r>
          </a:p>
        </p:txBody>
      </p:sp>
    </p:spTree>
    <p:extLst>
      <p:ext uri="{BB962C8B-B14F-4D97-AF65-F5344CB8AC3E}">
        <p14:creationId xmlns:p14="http://schemas.microsoft.com/office/powerpoint/2010/main" val="24313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4579</TotalTime>
  <Words>159</Words>
  <Application>Microsoft Office PowerPoint</Application>
  <PresentationFormat>On-screen Show (4:3)</PresentationFormat>
  <Paragraphs>56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微软雅黑</vt:lpstr>
      <vt:lpstr>Arial</vt:lpstr>
      <vt:lpstr>Calibri</vt:lpstr>
      <vt:lpstr>Calibri Light</vt:lpstr>
      <vt:lpstr>Helga</vt:lpstr>
      <vt:lpstr>iCiel Cadena</vt:lpstr>
      <vt:lpstr>iCiel Pony</vt:lpstr>
      <vt:lpstr>MYuppy-KR-Bold-DDC</vt:lpstr>
      <vt:lpstr>Sosa</vt:lpstr>
      <vt:lpstr>Times New Roman</vt:lpstr>
      <vt:lpstr>Office Theme</vt:lpstr>
      <vt:lpstr>Office 主题</vt:lpstr>
      <vt:lpstr>1_Office 主题</vt:lpstr>
      <vt:lpstr>2_Office 主题</vt:lpstr>
      <vt:lpstr>1_Office 主题​​</vt:lpstr>
      <vt:lpstr>3_Office 主题</vt:lpstr>
      <vt:lpstr>4_Office 主题</vt:lpstr>
      <vt:lpstr>5_Office 主题</vt:lpstr>
      <vt:lpstr>4_Office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nximlqd@gmail.com</cp:lastModifiedBy>
  <cp:revision>315</cp:revision>
  <dcterms:created xsi:type="dcterms:W3CDTF">2020-08-13T08:18:23Z</dcterms:created>
  <dcterms:modified xsi:type="dcterms:W3CDTF">2025-03-23T09:03:54Z</dcterms:modified>
</cp:coreProperties>
</file>