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20"/>
  </p:notesMasterIdLst>
  <p:sldIdLst>
    <p:sldId id="295" r:id="rId5"/>
    <p:sldId id="257" r:id="rId6"/>
    <p:sldId id="287" r:id="rId7"/>
    <p:sldId id="279" r:id="rId8"/>
    <p:sldId id="2636" r:id="rId9"/>
    <p:sldId id="286" r:id="rId10"/>
    <p:sldId id="273" r:id="rId11"/>
    <p:sldId id="270" r:id="rId12"/>
    <p:sldId id="303" r:id="rId13"/>
    <p:sldId id="292" r:id="rId14"/>
    <p:sldId id="315" r:id="rId15"/>
    <p:sldId id="2638" r:id="rId16"/>
    <p:sldId id="274" r:id="rId17"/>
    <p:sldId id="263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1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jpg"/><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id="{B3A59B98-861E-4F8B-964C-2ECB3CE6C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33.png"/><Relationship Id="rId10" Type="http://schemas.openxmlformats.org/officeDocument/2006/relationships/image" Target="../media/image51.jpeg"/><Relationship Id="rId4" Type="http://schemas.openxmlformats.org/officeDocument/2006/relationships/image" Target="../media/image24.png"/><Relationship Id="rId9" Type="http://schemas.openxmlformats.org/officeDocument/2006/relationships/image" Target="../media/image60.sv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4.svg"/><Relationship Id="rId3" Type="http://schemas.openxmlformats.org/officeDocument/2006/relationships/image" Target="../media/image31.png"/><Relationship Id="rId7" Type="http://schemas.openxmlformats.org/officeDocument/2006/relationships/image" Target="../media/image58.sv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52.png"/><Relationship Id="rId11" Type="http://schemas.openxmlformats.org/officeDocument/2006/relationships/image" Target="../media/image53.png"/><Relationship Id="rId5" Type="http://schemas.openxmlformats.org/officeDocument/2006/relationships/image" Target="../media/image33.png"/><Relationship Id="rId15" Type="http://schemas.openxmlformats.org/officeDocument/2006/relationships/image" Target="../media/image66.svg"/><Relationship Id="rId10" Type="http://schemas.openxmlformats.org/officeDocument/2006/relationships/image" Target="../media/image51.jpeg"/><Relationship Id="rId4" Type="http://schemas.openxmlformats.org/officeDocument/2006/relationships/image" Target="../media/image24.png"/><Relationship Id="rId9" Type="http://schemas.openxmlformats.org/officeDocument/2006/relationships/image" Target="../media/image60.sv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7.svg"/><Relationship Id="rId3"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45.svg"/><Relationship Id="rId5" Type="http://schemas.openxmlformats.org/officeDocument/2006/relationships/image" Target="../media/image31.png"/><Relationship Id="rId15" Type="http://schemas.openxmlformats.org/officeDocument/2006/relationships/image" Target="../media/image49.svg"/><Relationship Id="rId10"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43.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7.jpe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a16="http://schemas.microsoft.com/office/drawing/2014/main" id="{F21064A7-E85C-4DBB-88AE-BF4CB21F8706}"/>
              </a:ext>
            </a:extLst>
          </p:cNvPr>
          <p:cNvSpPr txBox="1"/>
          <p:nvPr/>
        </p:nvSpPr>
        <p:spPr>
          <a:xfrm>
            <a:off x="6343651" y="3219450"/>
            <a:ext cx="3595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Xin </a:t>
            </a:r>
            <a:r>
              <a:rPr kumimoji="0" lang="en-US" sz="4800" b="0" i="0" u="none" strike="noStrike" kern="1200" cap="none" spc="0" normalizeH="0" baseline="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chào</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các</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em</a:t>
            </a:r>
            <a:endPar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Chim chích</a:t>
            </a:r>
            <a:r>
              <a:rPr kumimoji="0" lang="en-US" sz="2800" b="0" i="0" u="none" strike="noStrike" kern="1200" cap="none" spc="0" normalizeH="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932253" cy="1200329"/>
          </a:xfrm>
          <a:prstGeom prst="rect">
            <a:avLst/>
          </a:prstGeom>
        </p:spPr>
        <p:txBody>
          <a:bodyPr wrap="none">
            <a:spAutoFit/>
          </a:bodyPr>
          <a:lstStyle/>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2. Viết vào vở các địa danh có trong đoạn </a:t>
            </a:r>
          </a:p>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văn dưới đây</a:t>
            </a:r>
            <a:endParaRPr lang="en-US" sz="3600" b="1" dirty="0">
              <a:ln w="22225">
                <a:solidFill>
                  <a:srgbClr val="ED7D31"/>
                </a:solidFill>
                <a:prstDash val="solid"/>
              </a:ln>
              <a:solidFill>
                <a:srgbClr val="ED7D31">
                  <a:lumMod val="40000"/>
                  <a:lumOff val="60000"/>
                </a:srgbClr>
              </a:solidFill>
              <a:latin typeface="Coiny" panose="02000903060500060000" pitchFamily="2" charset="0"/>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smtClean="0">
                <a:latin typeface="+mj-lt"/>
              </a:rPr>
              <a:t>Vườn </a:t>
            </a:r>
            <a:r>
              <a:rPr lang="vi-VN" sz="2800">
                <a:latin typeface="+mj-lt"/>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smtClean="0">
                <a:latin typeface="+mj-lt"/>
              </a:rPr>
              <a:t>                                                                                          </a:t>
            </a:r>
            <a:r>
              <a:rPr lang="en-US" sz="2800" smtClean="0">
                <a:latin typeface="Times New Roman" panose="02020603050405020304" pitchFamily="18" charset="0"/>
                <a:cs typeface="Times New Roman" panose="02020603050405020304" pitchFamily="18" charset="0"/>
              </a:rPr>
              <a:t>(Lâm Anh)</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smtClean="0">
                <a:solidFill>
                  <a:srgbClr val="C00000"/>
                </a:solidFill>
                <a:latin typeface="+mj-lt"/>
              </a:rPr>
              <a:t>Các </a:t>
            </a:r>
            <a:r>
              <a:rPr lang="vi-VN" sz="2800">
                <a:solidFill>
                  <a:srgbClr val="C00000"/>
                </a:solidFill>
                <a:latin typeface="+mj-lt"/>
              </a:rPr>
              <a:t>từ ngữ chỉ địa danh trong đoạn văn là: Cúc Phương, Ninh Bình, Hòa Bình, Thanh Hóa, Việt Nam, Nho </a:t>
            </a:r>
            <a:r>
              <a:rPr lang="vi-VN" sz="2800" smtClean="0">
                <a:solidFill>
                  <a:srgbClr val="C00000"/>
                </a:solidFill>
                <a:latin typeface="+mj-lt"/>
              </a:rPr>
              <a:t>Quan</a:t>
            </a:r>
            <a:r>
              <a:rPr lang="en-US" sz="2800" smtClean="0">
                <a:solidFill>
                  <a:srgbClr val="C00000"/>
                </a:solidFill>
                <a:latin typeface="+mj-lt"/>
              </a:rPr>
              <a:t>.</a:t>
            </a:r>
            <a:r>
              <a:rPr lang="vi-VN" sz="2800">
                <a:solidFill>
                  <a:srgbClr val="C00000"/>
                </a:solidFill>
                <a:latin typeface="+mj-lt"/>
              </a:rPr>
              <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3. Chọn</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i="1" smtClean="0">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smtClean="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t/>
            </a: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smtClean="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2658"/>
            <a:ext cx="12192000" cy="6890658"/>
            <a:chOff x="0" y="-32658"/>
            <a:chExt cx="12192000" cy="68906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37633" b="24846"/>
            <a:stretch/>
          </p:blipFill>
          <p:spPr>
            <a:xfrm>
              <a:off x="0" y="-32658"/>
              <a:ext cx="12192000" cy="6890658"/>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r="76652" b="73778"/>
            <a:stretch/>
          </p:blipFill>
          <p:spPr>
            <a:xfrm>
              <a:off x="2985101" y="4693920"/>
              <a:ext cx="1068091" cy="1798320"/>
            </a:xfrm>
            <a:prstGeom prst="rect">
              <a:avLst/>
            </a:prstGeom>
          </p:spPr>
        </p:pic>
      </p:grpSp>
      <p:pic>
        <p:nvPicPr>
          <p:cNvPr id="18" name="图片 17"/>
          <p:cNvPicPr>
            <a:picLocks noChangeAspect="1"/>
          </p:cNvPicPr>
          <p:nvPr/>
        </p:nvPicPr>
        <p:blipFill>
          <a:blip r:embed="rId5"/>
          <a:stretch>
            <a:fillRect/>
          </a:stretch>
        </p:blipFill>
        <p:spPr>
          <a:xfrm>
            <a:off x="8150748" y="1530105"/>
            <a:ext cx="4426080" cy="5663675"/>
          </a:xfrm>
          <a:prstGeom prst="rect">
            <a:avLst/>
          </a:prstGeom>
        </p:spPr>
      </p:pic>
      <p:pic>
        <p:nvPicPr>
          <p:cNvPr id="30" name="图片 29"/>
          <p:cNvPicPr>
            <a:picLocks noChangeAspect="1"/>
          </p:cNvPicPr>
          <p:nvPr/>
        </p:nvPicPr>
        <p:blipFill>
          <a:blip r:embed="rId6"/>
          <a:stretch>
            <a:fillRect/>
          </a:stretch>
        </p:blipFill>
        <p:spPr>
          <a:xfrm>
            <a:off x="8990816" y="-32955"/>
            <a:ext cx="3200677" cy="6858594"/>
          </a:xfrm>
          <a:prstGeom prst="rect">
            <a:avLst/>
          </a:prstGeom>
        </p:spPr>
      </p:pic>
      <p:pic>
        <p:nvPicPr>
          <p:cNvPr id="31" name="图片 30"/>
          <p:cNvPicPr>
            <a:picLocks noChangeAspect="1"/>
          </p:cNvPicPr>
          <p:nvPr/>
        </p:nvPicPr>
        <p:blipFill>
          <a:blip r:embed="rId7"/>
          <a:stretch>
            <a:fillRect/>
          </a:stretch>
        </p:blipFill>
        <p:spPr>
          <a:xfrm>
            <a:off x="4525683" y="5670793"/>
            <a:ext cx="1438781" cy="1457070"/>
          </a:xfrm>
          <a:prstGeom prst="rect">
            <a:avLst/>
          </a:prstGeom>
        </p:spPr>
      </p:pic>
      <p:pic>
        <p:nvPicPr>
          <p:cNvPr id="32" name="图片 31"/>
          <p:cNvPicPr>
            <a:picLocks noChangeAspect="1"/>
          </p:cNvPicPr>
          <p:nvPr/>
        </p:nvPicPr>
        <p:blipFill>
          <a:blip r:embed="rId8"/>
          <a:stretch>
            <a:fillRect/>
          </a:stretch>
        </p:blipFill>
        <p:spPr>
          <a:xfrm>
            <a:off x="6797985" y="5553240"/>
            <a:ext cx="1310754" cy="1365622"/>
          </a:xfrm>
          <a:prstGeom prst="rect">
            <a:avLst/>
          </a:prstGeom>
        </p:spPr>
      </p:pic>
      <p:pic>
        <p:nvPicPr>
          <p:cNvPr id="33" name="图片 32"/>
          <p:cNvPicPr>
            <a:picLocks noChangeAspect="1"/>
          </p:cNvPicPr>
          <p:nvPr/>
        </p:nvPicPr>
        <p:blipFill>
          <a:blip r:embed="rId9"/>
          <a:stretch>
            <a:fillRect/>
          </a:stretch>
        </p:blipFill>
        <p:spPr>
          <a:xfrm>
            <a:off x="4353510" y="5537875"/>
            <a:ext cx="1347333" cy="1390008"/>
          </a:xfrm>
          <a:prstGeom prst="rect">
            <a:avLst/>
          </a:prstGeom>
        </p:spPr>
      </p:pic>
      <p:grpSp>
        <p:nvGrpSpPr>
          <p:cNvPr id="26" name="组合 8">
            <a:extLst>
              <a:ext uri="{FF2B5EF4-FFF2-40B4-BE49-F238E27FC236}">
                <a16:creationId xmlns:a16="http://schemas.microsoft.com/office/drawing/2014/main" id="{B792ACE4-1F2B-4B5E-8AB1-166C31E46B46}"/>
              </a:ext>
            </a:extLst>
          </p:cNvPr>
          <p:cNvGrpSpPr/>
          <p:nvPr/>
        </p:nvGrpSpPr>
        <p:grpSpPr>
          <a:xfrm rot="20596417">
            <a:off x="-683877" y="701417"/>
            <a:ext cx="13704324" cy="5192613"/>
            <a:chOff x="1569686" y="1400698"/>
            <a:chExt cx="3667375" cy="3729831"/>
          </a:xfrm>
        </p:grpSpPr>
        <p:sp>
          <p:nvSpPr>
            <p:cNvPr id="29" name="任意多边形 7">
              <a:extLst>
                <a:ext uri="{FF2B5EF4-FFF2-40B4-BE49-F238E27FC236}">
                  <a16:creationId xmlns:a16="http://schemas.microsoft.com/office/drawing/2014/main" id="{EC65256E-8A55-4786-8044-86989AE5B507}"/>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id="{75D3BBE1-82D3-452E-BD27-6098B184083E}"/>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6" name="图片 15"/>
          <p:cNvPicPr>
            <a:picLocks noChangeAspect="1"/>
          </p:cNvPicPr>
          <p:nvPr/>
        </p:nvPicPr>
        <p:blipFill>
          <a:blip r:embed="rId10"/>
          <a:stretch>
            <a:fillRect/>
          </a:stretch>
        </p:blipFill>
        <p:spPr>
          <a:xfrm>
            <a:off x="448539" y="157305"/>
            <a:ext cx="2603218" cy="1682642"/>
          </a:xfrm>
          <a:prstGeom prst="rect">
            <a:avLst/>
          </a:prstGeom>
        </p:spPr>
      </p:pic>
      <p:sp>
        <p:nvSpPr>
          <p:cNvPr id="23" name="TextBox 22">
            <a:extLst>
              <a:ext uri="{FF2B5EF4-FFF2-40B4-BE49-F238E27FC236}">
                <a16:creationId xmlns:a16="http://schemas.microsoft.com/office/drawing/2014/main" id="{12D09FCF-F64F-4B83-AA59-0785A7D66C67}"/>
              </a:ext>
            </a:extLst>
          </p:cNvPr>
          <p:cNvSpPr txBox="1"/>
          <p:nvPr/>
        </p:nvSpPr>
        <p:spPr>
          <a:xfrm>
            <a:off x="4635915" y="1938239"/>
            <a:ext cx="26981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TIẾNG</a:t>
            </a:r>
            <a:r>
              <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VIỆT</a:t>
            </a:r>
            <a:endPar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6" name="TextBox 35">
            <a:extLst>
              <a:ext uri="{FF2B5EF4-FFF2-40B4-BE49-F238E27FC236}">
                <a16:creationId xmlns:a16="http://schemas.microsoft.com/office/drawing/2014/main" id="{5B9531D3-F83D-4F6D-8313-CC8892D60EDF}"/>
              </a:ext>
            </a:extLst>
          </p:cNvPr>
          <p:cNvSpPr txBox="1"/>
          <p:nvPr/>
        </p:nvSpPr>
        <p:spPr>
          <a:xfrm>
            <a:off x="2875806" y="2692466"/>
            <a:ext cx="745749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Chủ</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điểm</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Những</a:t>
            </a:r>
            <a:r>
              <a:rPr kumimoji="0" lang="en-US" sz="3200" b="0" i="0" u="none" strike="noStrike" kern="1200" cap="none" spc="0" normalizeH="0" noProof="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noProof="0" smtClean="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sắc màu thiên nhiên</a:t>
            </a:r>
            <a:endPar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7" name="TextBox 36">
            <a:extLst>
              <a:ext uri="{FF2B5EF4-FFF2-40B4-BE49-F238E27FC236}">
                <a16:creationId xmlns:a16="http://schemas.microsoft.com/office/drawing/2014/main" id="{617ACF34-C0EB-425C-B01F-9C00946EAB18}"/>
              </a:ext>
            </a:extLst>
          </p:cNvPr>
          <p:cNvSpPr txBox="1"/>
          <p:nvPr/>
        </p:nvSpPr>
        <p:spPr>
          <a:xfrm>
            <a:off x="4792187" y="3401618"/>
            <a:ext cx="297068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Bài</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5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Tiết</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3</a:t>
            </a:r>
          </a:p>
        </p:txBody>
      </p:sp>
      <p:sp>
        <p:nvSpPr>
          <p:cNvPr id="38" name="TextBox 37">
            <a:extLst>
              <a:ext uri="{FF2B5EF4-FFF2-40B4-BE49-F238E27FC236}">
                <a16:creationId xmlns:a16="http://schemas.microsoft.com/office/drawing/2014/main" id="{1859E70B-B5F7-44D2-9913-296878936D9C}"/>
              </a:ext>
            </a:extLst>
          </p:cNvPr>
          <p:cNvSpPr txBox="1"/>
          <p:nvPr/>
        </p:nvSpPr>
        <p:spPr>
          <a:xfrm>
            <a:off x="3673719" y="4107488"/>
            <a:ext cx="5681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Nghe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viết</a:t>
            </a:r>
            <a:r>
              <a:rPr kumimoji="0" lang="en-US" sz="3200" b="0" i="0" u="none" strike="noStrike" kern="1200" cap="none" spc="0" normalizeH="0" baseline="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Chim chích</a:t>
            </a:r>
            <a:r>
              <a:rPr kumimoji="0" lang="en-US" sz="3200" b="0" i="0" u="none" strike="noStrike" kern="1200" cap="none" spc="0" normalizeH="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bông</a:t>
            </a:r>
            <a:endPar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inVertic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5442805" y="1256096"/>
            <a:ext cx="6749195" cy="1938992"/>
          </a:xfrm>
          <a:prstGeom prst="rect">
            <a:avLst/>
          </a:prstGeom>
          <a:noFill/>
        </p:spPr>
        <p:txBody>
          <a:bodyPr wrap="square" rtlCol="0">
            <a:spAutoFit/>
          </a:bodyPr>
          <a:lstStyle/>
          <a:p>
            <a:r>
              <a:rPr lang="en-US" sz="6000" smtClean="0">
                <a:latin typeface="Times New Roman" panose="02020603050405020304" pitchFamily="18" charset="0"/>
                <a:cs typeface="Times New Roman" panose="02020603050405020304" pitchFamily="18" charset="0"/>
              </a:rPr>
              <a:t>     </a:t>
            </a:r>
            <a:r>
              <a:rPr lang="en-US" sz="6000" b="1" smtClean="0">
                <a:solidFill>
                  <a:srgbClr val="FF0000"/>
                </a:solidFill>
                <a:latin typeface="Times New Roman" panose="02020603050405020304" pitchFamily="18" charset="0"/>
                <a:cs typeface="Times New Roman" panose="02020603050405020304" pitchFamily="18" charset="0"/>
              </a:rPr>
              <a:t>Nghe – viết </a:t>
            </a:r>
          </a:p>
          <a:p>
            <a:r>
              <a:rPr lang="en-US" sz="6000" b="1" smtClean="0">
                <a:solidFill>
                  <a:srgbClr val="FF0000"/>
                </a:solidFill>
                <a:latin typeface="Times New Roman" panose="02020603050405020304" pitchFamily="18" charset="0"/>
                <a:cs typeface="Times New Roman" panose="02020603050405020304" pitchFamily="18" charset="0"/>
              </a:rPr>
              <a:t>Chim chích bông</a:t>
            </a:r>
            <a:endParaRPr lang="en-US" sz="6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2186237" y="1583757"/>
            <a:ext cx="7712710" cy="3108543"/>
          </a:xfrm>
          <a:prstGeom prst="rect">
            <a:avLst/>
          </a:prstGeom>
          <a:noFill/>
        </p:spPr>
        <p:txBody>
          <a:bodyPr wrap="square">
            <a:spAutoFit/>
          </a:bodyPr>
          <a:lstStyle/>
          <a:p>
            <a:pPr algn="just"/>
            <a:r>
              <a:rPr lang="en-US" sz="2800" dirty="0" smtClean="0">
                <a:latin typeface="+mj-lt"/>
              </a:rPr>
              <a:t>	</a:t>
            </a:r>
            <a:r>
              <a:rPr lang="vi-VN" sz="2800" dirty="0" smtClean="0">
                <a:latin typeface="+mj-lt"/>
              </a:rPr>
              <a:t>Chích </a:t>
            </a:r>
            <a:r>
              <a:rPr lang="vi-VN" sz="2800" dirty="0">
                <a:latin typeface="+mj-lt"/>
              </a:rPr>
              <a:t>bông là một con chim bé xinh </a:t>
            </a:r>
            <a:r>
              <a:rPr lang="vi-VN" sz="2800" dirty="0" smtClean="0">
                <a:latin typeface="+mj-lt"/>
              </a:rPr>
              <a:t>đẹp</a:t>
            </a:r>
            <a:r>
              <a:rPr lang="en-US" sz="2800" dirty="0" smtClean="0">
                <a:latin typeface="+mj-lt"/>
              </a:rPr>
              <a:t>.</a:t>
            </a:r>
            <a:r>
              <a:rPr lang="vi-VN" sz="2800" dirty="0" smtClean="0">
                <a:latin typeface="+mj-lt"/>
              </a:rPr>
              <a:t> </a:t>
            </a:r>
            <a:r>
              <a:rPr lang="vi-VN" sz="2800" dirty="0">
                <a:latin typeface="+mj-lt"/>
              </a:rPr>
              <a:t>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a:t>
            </a:r>
            <a:r>
              <a:rPr lang="vi-VN" sz="2800" dirty="0" smtClean="0">
                <a:latin typeface="+mj-lt"/>
              </a:rPr>
              <a:t>Cặp </a:t>
            </a:r>
            <a:r>
              <a:rPr lang="vi-VN" sz="2800" dirty="0">
                <a:latin typeface="+mj-lt"/>
              </a:rPr>
              <a:t>mỏ tí hon ấy gắp sâu trên lá nhanh thoăn thoắt. </a:t>
            </a:r>
            <a:endParaRPr kumimoji="0" lang="en-US" sz="28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(Tô Hoài)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272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961224" y="13031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Chim</a:t>
            </a:r>
            <a:r>
              <a:rPr kumimoji="0" lang="en-US" sz="32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chích</a:t>
            </a:r>
            <a:r>
              <a:rPr kumimoji="0" lang="en-US" sz="3200" b="1" i="0" u="none" strike="noStrike" kern="1200" cap="none" spc="0" normalizeH="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bông</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64334" y="648627"/>
            <a:ext cx="12637303" cy="584775"/>
          </a:xfrm>
          <a:prstGeom prst="rect">
            <a:avLst/>
          </a:prstGeom>
          <a:noFill/>
        </p:spPr>
        <p:txBody>
          <a:bodyPr wrap="square" rtlCol="0">
            <a:spAutoFit/>
          </a:bodyPr>
          <a:lstStyle/>
          <a:p>
            <a:pPr lvl="0" indent="361950">
              <a:spcAft>
                <a:spcPts val="500"/>
              </a:spcAft>
            </a:pPr>
            <a:r>
              <a:rPr lang="vi-VN" sz="3200" b="1" dirty="0">
                <a:solidFill>
                  <a:schemeClr val="bg1"/>
                </a:solidFill>
                <a:latin typeface="Times New Roman" panose="02020603050405020304" pitchFamily="18" charset="0"/>
                <a:cs typeface="Times New Roman" panose="02020603050405020304" pitchFamily="18" charset="0"/>
              </a:rPr>
              <a:t>Chích bông là một con chim bé xinh </a:t>
            </a:r>
            <a:r>
              <a:rPr lang="vi-VN" sz="3200" b="1" dirty="0" smtClean="0">
                <a:solidFill>
                  <a:schemeClr val="bg1"/>
                </a:solidFill>
                <a:latin typeface="Times New Roman" panose="02020603050405020304" pitchFamily="18" charset="0"/>
                <a:cs typeface="Times New Roman" panose="02020603050405020304" pitchFamily="18" charset="0"/>
              </a:rPr>
              <a:t>đẹp</a:t>
            </a:r>
            <a:r>
              <a:rPr lang="en-US" sz="3200" b="1" dirty="0" smtClean="0">
                <a:solidFill>
                  <a:schemeClr val="bg1"/>
                </a:solidFill>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0" y="1202825"/>
            <a:ext cx="12192000" cy="584775"/>
          </a:xfrm>
          <a:prstGeom prst="rect">
            <a:avLst/>
          </a:prstGeom>
          <a:noFill/>
        </p:spPr>
        <p:txBody>
          <a:bodyPr wrap="square" rtlCol="0">
            <a:spAutoFit/>
          </a:bodyPr>
          <a:lstStyle/>
          <a:p>
            <a:pPr lvl="0" indent="361950" algn="just">
              <a:spcAft>
                <a:spcPts val="500"/>
              </a:spcAft>
            </a:pPr>
            <a:r>
              <a:rPr lang="vi-VN" sz="3200" b="1" dirty="0" smtClean="0">
                <a:solidFill>
                  <a:schemeClr val="bg1"/>
                </a:solidFill>
                <a:latin typeface="Times New Roman" panose="02020603050405020304" pitchFamily="18" charset="0"/>
                <a:cs typeface="Times New Roman" panose="02020603050405020304" pitchFamily="18" charset="0"/>
              </a:rPr>
              <a:t>Hai </a:t>
            </a:r>
            <a:r>
              <a:rPr lang="vi-VN" sz="3200" b="1" dirty="0">
                <a:solidFill>
                  <a:schemeClr val="bg1"/>
                </a:solidFill>
                <a:latin typeface="Times New Roman" panose="02020603050405020304" pitchFamily="18" charset="0"/>
                <a:cs typeface="Times New Roman" panose="02020603050405020304" pitchFamily="18" charset="0"/>
              </a:rPr>
              <a:t>chân chích bông xinh xinh bằng hai chiếc tăm</a:t>
            </a:r>
            <a:r>
              <a:rPr lang="vi-VN" sz="3200" b="1" dirty="0" smtClean="0">
                <a:solidFill>
                  <a:schemeClr val="bg1"/>
                </a:solidFill>
                <a:latin typeface="Times New Roman" panose="02020603050405020304" pitchFamily="18" charset="0"/>
                <a:cs typeface="Times New Roman" panose="02020603050405020304" pitchFamily="18" charset="0"/>
              </a:rPr>
              <a: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Thế</a:t>
            </a:r>
            <a:r>
              <a:rPr lang="en-US" sz="3200" b="1" dirty="0" smtClean="0">
                <a:solidFill>
                  <a:schemeClr val="bg1"/>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14402" y="1733658"/>
            <a:ext cx="11772899" cy="584775"/>
          </a:xfrm>
          <a:prstGeom prst="rect">
            <a:avLst/>
          </a:prstGeom>
          <a:noFill/>
        </p:spPr>
        <p:txBody>
          <a:bodyPr wrap="square" rtlCol="0">
            <a:spAutoFit/>
          </a:bodyPr>
          <a:lstStyle/>
          <a:p>
            <a:pPr lvl="0" indent="361950" algn="just">
              <a:spcAft>
                <a:spcPts val="500"/>
              </a:spcAft>
            </a:pPr>
            <a:r>
              <a:rPr lang="vi-VN" sz="3200" b="1" dirty="0">
                <a:solidFill>
                  <a:schemeClr val="bg1"/>
                </a:solidFill>
                <a:latin typeface="Times New Roman" panose="02020603050405020304" pitchFamily="18" charset="0"/>
                <a:cs typeface="Times New Roman" panose="02020603050405020304" pitchFamily="18" charset="0"/>
              </a:rPr>
              <a:t>mà hai cái chân tăm ấy rất nhanh nhẹn, được việc, nhảy </a:t>
            </a:r>
            <a:r>
              <a:rPr lang="vi-VN" sz="3200" b="1" dirty="0" smtClean="0">
                <a:solidFill>
                  <a:schemeClr val="bg1"/>
                </a:solidFill>
                <a:latin typeface="Times New Roman" panose="02020603050405020304" pitchFamily="18" charset="0"/>
                <a:cs typeface="Times New Roman" panose="02020603050405020304" pitchFamily="18" charset="0"/>
              </a:rPr>
              <a:t>cứ</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7201" y="2261175"/>
            <a:ext cx="12192000" cy="584775"/>
          </a:xfrm>
          <a:prstGeom prst="rect">
            <a:avLst/>
          </a:prstGeom>
          <a:noFill/>
        </p:spPr>
        <p:txBody>
          <a:bodyPr wrap="square" rtlCol="0">
            <a:spAutoFit/>
          </a:bodyPr>
          <a:lstStyle/>
          <a:p>
            <a:pPr lvl="0" indent="361950">
              <a:spcAft>
                <a:spcPts val="500"/>
              </a:spcAft>
            </a:pPr>
            <a:r>
              <a:rPr lang="en-US" sz="3200" b="1" smtClean="0">
                <a:solidFill>
                  <a:schemeClr val="bg1"/>
                </a:solidFill>
                <a:latin typeface="Times New Roman" panose="02020603050405020304" pitchFamily="18" charset="0"/>
                <a:cs typeface="Times New Roman" panose="02020603050405020304" pitchFamily="18" charset="0"/>
              </a:rPr>
              <a:t>liên liến. </a:t>
            </a:r>
            <a:r>
              <a:rPr lang="vi-VN" sz="3200" b="1" smtClean="0">
                <a:solidFill>
                  <a:schemeClr val="bg1"/>
                </a:solidFill>
                <a:latin typeface="Times New Roman" panose="02020603050405020304" pitchFamily="18" charset="0"/>
                <a:cs typeface="Times New Roman" panose="02020603050405020304" pitchFamily="18" charset="0"/>
              </a:rPr>
              <a:t>Hai chiếc cánh </a:t>
            </a:r>
            <a:r>
              <a:rPr lang="vi-VN" sz="3200" b="1">
                <a:solidFill>
                  <a:schemeClr val="bg1"/>
                </a:solidFill>
                <a:latin typeface="Times New Roman" panose="02020603050405020304" pitchFamily="18" charset="0"/>
                <a:cs typeface="Times New Roman" panose="02020603050405020304" pitchFamily="18" charset="0"/>
              </a:rPr>
              <a:t>nhỏ xíu. Cánh nhỏ mà xoải </a:t>
            </a:r>
            <a:r>
              <a:rPr lang="vi-VN" sz="3200" b="1" smtClean="0">
                <a:solidFill>
                  <a:schemeClr val="bg1"/>
                </a:solidFill>
                <a:latin typeface="Times New Roman" panose="02020603050405020304" pitchFamily="18" charset="0"/>
                <a:cs typeface="Times New Roman" panose="02020603050405020304" pitchFamily="18" charset="0"/>
              </a:rPr>
              <a:t>nhanh</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D0147F6-F935-48B3-8C40-F03AD4E8503F}"/>
              </a:ext>
            </a:extLst>
          </p:cNvPr>
          <p:cNvSpPr txBox="1"/>
          <p:nvPr/>
        </p:nvSpPr>
        <p:spPr>
          <a:xfrm>
            <a:off x="-124996" y="2825996"/>
            <a:ext cx="12309795" cy="584775"/>
          </a:xfrm>
          <a:prstGeom prst="rect">
            <a:avLst/>
          </a:prstGeom>
          <a:noFill/>
        </p:spPr>
        <p:txBody>
          <a:bodyPr wrap="square" rtlCol="0">
            <a:spAutoFit/>
          </a:bodyPr>
          <a:lstStyle/>
          <a:p>
            <a:pPr lvl="0" indent="361950" algn="just">
              <a:spcAft>
                <a:spcPts val="500"/>
              </a:spcAft>
            </a:pPr>
            <a:r>
              <a:rPr lang="en-US" sz="3200" b="1" smtClean="0">
                <a:solidFill>
                  <a:schemeClr val="bg1"/>
                </a:solidFill>
                <a:latin typeface="Times New Roman" panose="02020603050405020304" pitchFamily="18" charset="0"/>
                <a:cs typeface="Times New Roman" panose="02020603050405020304" pitchFamily="18" charset="0"/>
              </a:rPr>
              <a:t>vun vút. </a:t>
            </a:r>
            <a:r>
              <a:rPr lang="vi-VN" sz="3200" b="1" smtClean="0">
                <a:solidFill>
                  <a:schemeClr val="bg1"/>
                </a:solidFill>
                <a:latin typeface="Times New Roman" panose="02020603050405020304" pitchFamily="18" charset="0"/>
                <a:cs typeface="Times New Roman" panose="02020603050405020304" pitchFamily="18" charset="0"/>
              </a:rPr>
              <a:t>Cặp </a:t>
            </a:r>
            <a:r>
              <a:rPr lang="vi-VN" sz="3200" b="1">
                <a:solidFill>
                  <a:schemeClr val="bg1"/>
                </a:solidFill>
                <a:latin typeface="Times New Roman" panose="02020603050405020304" pitchFamily="18" charset="0"/>
                <a:cs typeface="Times New Roman" panose="02020603050405020304" pitchFamily="18" charset="0"/>
              </a:rPr>
              <a:t>mỏ chích bông tí tẹo bằng hai mảnh vỏ trấu </a:t>
            </a:r>
            <a:r>
              <a:rPr lang="en-US" sz="3200" b="1" smtClean="0">
                <a:solidFill>
                  <a:schemeClr val="bg1"/>
                </a:solidFill>
                <a:latin typeface="Times New Roman" panose="02020603050405020304" pitchFamily="18" charset="0"/>
                <a:cs typeface="Times New Roman" panose="02020603050405020304" pitchFamily="18" charset="0"/>
              </a:rPr>
              <a:t>chắp</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E800D23-A286-418C-8550-2BB3C55F3BDB}"/>
              </a:ext>
            </a:extLst>
          </p:cNvPr>
          <p:cNvSpPr txBox="1"/>
          <p:nvPr/>
        </p:nvSpPr>
        <p:spPr>
          <a:xfrm>
            <a:off x="-102401" y="3893252"/>
            <a:ext cx="4333875" cy="584775"/>
          </a:xfrm>
          <a:prstGeom prst="rect">
            <a:avLst/>
          </a:prstGeom>
          <a:noFill/>
        </p:spPr>
        <p:txBody>
          <a:bodyPr wrap="square" rtlCol="0">
            <a:spAutoFit/>
          </a:bodyPr>
          <a:lstStyle/>
          <a:p>
            <a:pPr lvl="0" indent="361950" algn="just">
              <a:spcAft>
                <a:spcPts val="500"/>
              </a:spcAft>
            </a:pP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nhanh</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thoăn</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thoắt</a:t>
            </a: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5CD61A78-848B-4649-9BA6-B79BDA308233}"/>
              </a:ext>
            </a:extLst>
          </p:cNvPr>
          <p:cNvSpPr txBox="1"/>
          <p:nvPr/>
        </p:nvSpPr>
        <p:spPr>
          <a:xfrm>
            <a:off x="-102400" y="3334655"/>
            <a:ext cx="11615738" cy="584775"/>
          </a:xfrm>
          <a:prstGeom prst="rect">
            <a:avLst/>
          </a:prstGeom>
          <a:noFill/>
        </p:spPr>
        <p:txBody>
          <a:bodyPr wrap="square" rtlCol="0">
            <a:spAutoFit/>
          </a:bodyPr>
          <a:lstStyle/>
          <a:p>
            <a:pPr lvl="0" indent="361950">
              <a:spcAft>
                <a:spcPts val="500"/>
              </a:spcAft>
            </a:pPr>
            <a:r>
              <a:rPr lang="en-US" sz="3200" b="1" dirty="0">
                <a:solidFill>
                  <a:schemeClr val="bg1"/>
                </a:solidFill>
                <a:latin typeface="Times New Roman" panose="02020603050405020304" pitchFamily="18" charset="0"/>
                <a:cs typeface="Times New Roman" panose="02020603050405020304" pitchFamily="18" charset="0"/>
              </a:rPr>
              <a:t>l</a:t>
            </a:r>
            <a:r>
              <a:rPr lang="vi-VN" sz="3200" b="1" dirty="0" smtClean="0">
                <a:solidFill>
                  <a:schemeClr val="bg1"/>
                </a:solidFill>
                <a:latin typeface="Times New Roman" panose="02020603050405020304" pitchFamily="18" charset="0"/>
                <a:cs typeface="Times New Roman" panose="02020603050405020304" pitchFamily="18" charset="0"/>
              </a:rPr>
              <a:t>ại</a:t>
            </a:r>
            <a:r>
              <a:rPr lang="en-US" sz="3200" b="1" dirty="0">
                <a:solidFill>
                  <a:schemeClr val="bg1"/>
                </a:solidFill>
                <a:latin typeface="Times New Roman" panose="02020603050405020304" pitchFamily="18" charset="0"/>
                <a:cs typeface="Times New Roman" panose="02020603050405020304" pitchFamily="18" charset="0"/>
              </a:rPr>
              <a:t>.</a:t>
            </a:r>
            <a:r>
              <a:rPr lang="vi-VN" sz="3200" b="1" dirty="0" smtClean="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Cặp mỏ tí hon ấy gắp sâu </a:t>
            </a:r>
            <a:r>
              <a:rPr lang="vi-VN" sz="3200" b="1" dirty="0" smtClean="0">
                <a:solidFill>
                  <a:schemeClr val="bg1"/>
                </a:solidFill>
                <a:latin typeface="Times New Roman" panose="02020603050405020304" pitchFamily="18" charset="0"/>
                <a:cs typeface="Times New Roman" panose="02020603050405020304" pitchFamily="18" charset="0"/>
              </a:rPr>
              <a:t>trên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lá</a:t>
            </a:r>
            <a:r>
              <a:rPr lang="en-US" sz="3200" b="1" dirty="0" smtClean="0">
                <a:solidFill>
                  <a:schemeClr val="bg1"/>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D07FC7E-4537-4BFB-B580-BE08B9042345}"/>
              </a:ext>
            </a:extLst>
          </p:cNvPr>
          <p:cNvSpPr txBox="1"/>
          <p:nvPr/>
        </p:nvSpPr>
        <p:spPr>
          <a:xfrm>
            <a:off x="7179463" y="442808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a:t>
            </a:r>
            <a:r>
              <a:rPr kumimoji="0" lang="en-US" sz="3200" b="1" i="0" u="none" strike="noStrike" kern="1200" cap="none" spc="0" normalizeH="0" noProof="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Hoài)</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6" y="1686217"/>
            <a:ext cx="6894814" cy="4548601"/>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5009703" y="27616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495036" y="2842481"/>
            <a:ext cx="3797835"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Chích</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bông</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là</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con </a:t>
            </a:r>
            <a:r>
              <a:rPr kumimoji="0" lang="en-US" sz="28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chim</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447</Words>
  <Application>Microsoft Office PowerPoint</Application>
  <PresentationFormat>Widescreen</PresentationFormat>
  <Paragraphs>68</Paragraphs>
  <Slides>15</Slides>
  <Notes>14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15</vt:i4>
      </vt:variant>
    </vt:vector>
  </HeadingPairs>
  <TitlesOfParts>
    <vt:vector size="33" baseType="lpstr">
      <vt:lpstr>微软雅黑</vt:lpstr>
      <vt:lpstr>Arial</vt:lpstr>
      <vt:lpstr>Arial-Rounded</vt:lpstr>
      <vt:lpstr>Calibri</vt:lpstr>
      <vt:lpstr>Calibri Light</vt:lpstr>
      <vt:lpstr>Coiny</vt:lpstr>
      <vt:lpstr>等线</vt:lpstr>
      <vt:lpstr>等线 Light</vt:lpstr>
      <vt:lpstr>HP001</vt:lpstr>
      <vt:lpstr>HP001 4 hàng</vt:lpstr>
      <vt:lpstr>Patrick Hand</vt:lpstr>
      <vt:lpstr>Times New Roman</vt:lpstr>
      <vt:lpstr>印品溜溜圆</vt:lpstr>
      <vt:lpstr>字魂70号-灵悦黑体</vt: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34</cp:revision>
  <dcterms:created xsi:type="dcterms:W3CDTF">2022-06-13T02:36:19Z</dcterms:created>
  <dcterms:modified xsi:type="dcterms:W3CDTF">2023-02-07T01:55:07Z</dcterms:modified>
</cp:coreProperties>
</file>