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58" r:id="rId3"/>
    <p:sldId id="558" r:id="rId4"/>
    <p:sldId id="259" r:id="rId5"/>
    <p:sldId id="261" r:id="rId6"/>
    <p:sldId id="559" r:id="rId7"/>
    <p:sldId id="271" r:id="rId8"/>
    <p:sldId id="260" r:id="rId9"/>
    <p:sldId id="287" r:id="rId10"/>
    <p:sldId id="561" r:id="rId11"/>
    <p:sldId id="562" r:id="rId12"/>
    <p:sldId id="263" r:id="rId13"/>
    <p:sldId id="288" r:id="rId14"/>
    <p:sldId id="272" r:id="rId15"/>
    <p:sldId id="563" r:id="rId16"/>
    <p:sldId id="564" r:id="rId17"/>
    <p:sldId id="565" r:id="rId18"/>
    <p:sldId id="566" r:id="rId19"/>
    <p:sldId id="567" r:id="rId20"/>
    <p:sldId id="568" r:id="rId21"/>
    <p:sldId id="285"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66"/>
    <a:srgbClr val="E36239"/>
    <a:srgbClr val="FFFFCC"/>
    <a:srgbClr val="FFC000"/>
    <a:srgbClr val="468FC7"/>
    <a:srgbClr val="FFC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16FF8-9E46-4321-B92B-8DADFF552E7D}" v="155" dt="2024-08-04T16:55:06.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notesViewPr>
    <p:cSldViewPr snapToGrid="0">
      <p:cViewPr varScale="1">
        <p:scale>
          <a:sx n="45" d="100"/>
          <a:sy n="45" d="100"/>
        </p:scale>
        <p:origin x="276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2BCA8C-B6A5-815C-8878-FAAD1C1BCF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B7DDE0-0D7C-5E82-C8CE-89C9859BF0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AE121F-EC58-4EFF-BA91-B3C94303CC13}" type="datetimeFigureOut">
              <a:rPr lang="en-US" smtClean="0"/>
              <a:t>12/3/2024</a:t>
            </a:fld>
            <a:endParaRPr lang="en-US"/>
          </a:p>
        </p:txBody>
      </p:sp>
      <p:sp>
        <p:nvSpPr>
          <p:cNvPr id="4" name="Footer Placeholder 3">
            <a:extLst>
              <a:ext uri="{FF2B5EF4-FFF2-40B4-BE49-F238E27FC236}">
                <a16:creationId xmlns:a16="http://schemas.microsoft.com/office/drawing/2014/main" id="{1CE130F7-1D87-26EE-47B1-3CFBB14A6A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DDBBF38-6EE5-3D9D-3A14-694396392A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1C01F0-24BF-4CA4-9DE3-0BB85F0D8863}" type="slidenum">
              <a:rPr lang="en-US" smtClean="0"/>
              <a:t>‹#›</a:t>
            </a:fld>
            <a:endParaRPr lang="en-US"/>
          </a:p>
        </p:txBody>
      </p:sp>
    </p:spTree>
    <p:extLst>
      <p:ext uri="{BB962C8B-B14F-4D97-AF65-F5344CB8AC3E}">
        <p14:creationId xmlns:p14="http://schemas.microsoft.com/office/powerpoint/2010/main" val="3764423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A0899-69BC-433E-B7B4-F6D0FD1B475A}"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4BB72-DCFB-41F7-8AEC-825218A60E60}" type="slidenum">
              <a:rPr lang="en-US" smtClean="0"/>
              <a:t>‹#›</a:t>
            </a:fld>
            <a:endParaRPr lang="en-US"/>
          </a:p>
        </p:txBody>
      </p:sp>
    </p:spTree>
    <p:extLst>
      <p:ext uri="{BB962C8B-B14F-4D97-AF65-F5344CB8AC3E}">
        <p14:creationId xmlns:p14="http://schemas.microsoft.com/office/powerpoint/2010/main" val="159117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userDrawn="1"/>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B8E04B52-7111-3381-2957-1936FA1603B3}"/>
              </a:ext>
            </a:extLst>
          </p:cNvPr>
          <p:cNvSpPr/>
          <p:nvPr userDrawn="1"/>
        </p:nvSpPr>
        <p:spPr>
          <a:xfrm>
            <a:off x="214122" y="241534"/>
            <a:ext cx="11763756"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292404008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8F852-FC05-9436-486A-8586537678E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8FDD455-9BC5-6ED5-3ED8-E6067823C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D829814-8E0C-C59D-E0BA-BCC28539AB0D}"/>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5" name="Footer Placeholder 4">
            <a:extLst>
              <a:ext uri="{FF2B5EF4-FFF2-40B4-BE49-F238E27FC236}">
                <a16:creationId xmlns:a16="http://schemas.microsoft.com/office/drawing/2014/main" id="{E28017D0-5D64-690A-7D1C-DB87DAC2FC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FEDAC98-BAA4-B503-09B8-A6D330DA8ED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2510050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3D554-7B6C-7724-7A67-95063203A3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D40FB7A-BD75-C207-71A9-9F2C994A41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1A8EA8C-C4C1-0AD7-1794-DFB043312E7C}"/>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5" name="Footer Placeholder 4">
            <a:extLst>
              <a:ext uri="{FF2B5EF4-FFF2-40B4-BE49-F238E27FC236}">
                <a16:creationId xmlns:a16="http://schemas.microsoft.com/office/drawing/2014/main" id="{A72A2A55-AD05-2E8E-EF30-E0610085A7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CB53A7-8962-BC73-656A-65F87087CE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362042572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14843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1300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87539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71707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897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56930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7913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1681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7094-982F-83F1-57E9-70CFDAFF7D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969ADFC-0631-ACBD-A37F-28ACEA41CA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LÊ TÂM">
            <a:extLst>
              <a:ext uri="{FF2B5EF4-FFF2-40B4-BE49-F238E27FC236}">
                <a16:creationId xmlns:a16="http://schemas.microsoft.com/office/drawing/2014/main" id="{0478D4FC-6348-B2ED-5B31-DB271E600918}"/>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5" name="Footer Placeholder 4">
            <a:extLst>
              <a:ext uri="{FF2B5EF4-FFF2-40B4-BE49-F238E27FC236}">
                <a16:creationId xmlns:a16="http://schemas.microsoft.com/office/drawing/2014/main" id="{EE2C5EB2-B54F-186A-21AC-FF7A48CB6E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843105B-942A-89F5-4D02-6DCA86CB805E}"/>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19344821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89889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557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96240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88572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1561578"/>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77834142"/>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7313032"/>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91174857"/>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72865371"/>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60376195"/>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id="{A006D7E4-1399-7244-BA0C-9080CA2F34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650296-8D5B-168A-C0E7-B1B04B4552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AEF117-BAB8-3089-285E-6F5BEA69C508}"/>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5" name="Footer Placeholder 4">
            <a:extLst>
              <a:ext uri="{FF2B5EF4-FFF2-40B4-BE49-F238E27FC236}">
                <a16:creationId xmlns:a16="http://schemas.microsoft.com/office/drawing/2014/main" id="{6EA40CCD-9E2C-544F-86C8-EEC067063A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34887F-3E3D-B2EA-DB8A-E57EAF2837D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053687215"/>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93929330"/>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90432384"/>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45665898"/>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74239619"/>
      </p:ext>
    </p:extLst>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14047693"/>
      </p:ext>
    </p:extLst>
  </p:cSld>
  <p:clrMapOvr>
    <a:masterClrMapping/>
  </p:clrMapOvr>
  <p:transition spd="slow" advClick="0" advTm="200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00364765"/>
      </p:ext>
    </p:extLst>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5314326"/>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95208912"/>
      </p:ext>
    </p:extLst>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9734642"/>
      </p:ext>
    </p:extLst>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50332714"/>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34BD-C182-165E-E3F4-13121C18372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217188-649F-9AB0-5310-0AECD0D4FB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4FA4064-81C1-9BB8-60FE-2441BB72A3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LÊ TÂM">
            <a:extLst>
              <a:ext uri="{FF2B5EF4-FFF2-40B4-BE49-F238E27FC236}">
                <a16:creationId xmlns:a16="http://schemas.microsoft.com/office/drawing/2014/main" id="{49364678-1AFD-A6EA-647E-BF73E8F38556}"/>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6" name="Footer Placeholder 5">
            <a:extLst>
              <a:ext uri="{FF2B5EF4-FFF2-40B4-BE49-F238E27FC236}">
                <a16:creationId xmlns:a16="http://schemas.microsoft.com/office/drawing/2014/main" id="{AAF36510-37C7-42F6-53FC-9E7F53668DF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CD3A044-A1D0-C6F2-E71C-97AACC84F85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657988570"/>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89550915"/>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1964267"/>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8589302"/>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3072712"/>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53194784"/>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71216032"/>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93032748"/>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96137481"/>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29391467"/>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86229767"/>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D2A5-699D-BCA1-EDE7-D335945D15F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0DD3A4E-1E2B-E9C6-094C-B70F3E56DF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5EF969-2E69-2E31-653F-0BC64C2BEA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5B97E55-817C-8F03-65B8-A54361C725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9DBB38-A200-7776-5241-1B549ACA34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D03F80A-57B7-5FA7-272C-E4B7964EE524}"/>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8" name="Footer Placeholder 7">
            <a:extLst>
              <a:ext uri="{FF2B5EF4-FFF2-40B4-BE49-F238E27FC236}">
                <a16:creationId xmlns:a16="http://schemas.microsoft.com/office/drawing/2014/main" id="{6523E862-AD75-6EB8-9A49-AC8886E6931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89675AA-8824-EC62-22EA-13F3514AA775}"/>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493863343"/>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63826689"/>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4153465"/>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87501483"/>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29702719"/>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754E-1395-0D07-796C-43F3F6C9794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BCFDE8B-9993-5DD1-7BCE-596CD8C26FEF}"/>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4" name="Footer Placeholder 3">
            <a:extLst>
              <a:ext uri="{FF2B5EF4-FFF2-40B4-BE49-F238E27FC236}">
                <a16:creationId xmlns:a16="http://schemas.microsoft.com/office/drawing/2014/main" id="{06945BD2-BEC5-EB93-630F-9D342368D6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CC9486B-6AF4-68E8-551F-46180091931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13618839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FF37B-1395-76A7-8E15-52C6237AD885}"/>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3" name="Footer Placeholder 2">
            <a:extLst>
              <a:ext uri="{FF2B5EF4-FFF2-40B4-BE49-F238E27FC236}">
                <a16:creationId xmlns:a16="http://schemas.microsoft.com/office/drawing/2014/main" id="{3DF94B72-5CA1-637D-C5F5-B7DACE34266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05F8D97-A29E-5180-69B0-8CC902E947C8}"/>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2013820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9033-3960-7915-D9E5-6831F5094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F616F82-A58F-E815-89C0-73D540676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B185697-B835-0B78-7E84-95DD30729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5A37B-2EC2-5289-AD71-B8BF8A87BA75}"/>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6" name="Footer Placeholder 5">
            <a:extLst>
              <a:ext uri="{FF2B5EF4-FFF2-40B4-BE49-F238E27FC236}">
                <a16:creationId xmlns:a16="http://schemas.microsoft.com/office/drawing/2014/main" id="{43D6EE96-F915-83F6-D810-8EA595CF291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6059589-59F3-0267-0320-4C28B1EF2197}"/>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40507304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CD59-2115-2F69-8920-0DE6EAF80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120EC43B-B7C2-4296-0342-EC59384FF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7AC62BE-0D25-E9FE-E45B-37BD21A92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F669B8-00E0-CEA3-F472-4245B791B9FD}"/>
              </a:ext>
            </a:extLst>
          </p:cNvPr>
          <p:cNvSpPr>
            <a:spLocks noGrp="1"/>
          </p:cNvSpPr>
          <p:nvPr>
            <p:ph type="dt" sz="half" idx="10"/>
          </p:nvPr>
        </p:nvSpPr>
        <p:spPr/>
        <p:txBody>
          <a:bodyPr/>
          <a:lstStyle/>
          <a:p>
            <a:fld id="{D75DCDB4-4683-4ACC-B7E1-FEAD6BA85555}" type="datetimeFigureOut">
              <a:rPr lang="vi-VN" smtClean="0"/>
              <a:t>03/12/2024</a:t>
            </a:fld>
            <a:endParaRPr lang="vi-VN"/>
          </a:p>
        </p:txBody>
      </p:sp>
      <p:sp>
        <p:nvSpPr>
          <p:cNvPr id="6" name="Footer Placeholder 5">
            <a:extLst>
              <a:ext uri="{FF2B5EF4-FFF2-40B4-BE49-F238E27FC236}">
                <a16:creationId xmlns:a16="http://schemas.microsoft.com/office/drawing/2014/main" id="{51DADEAE-70DF-A89C-9EEF-FC6699CEE27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631F3BD-9DD1-1A20-B947-F037CBBA31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78197302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id="{0658AC50-35DA-088A-162C-A05FDA132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1E85982-960E-D3A6-5E91-7B6709F92E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51924EB-3742-3A8E-28F1-21D01AEA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5DCDB4-4683-4ACC-B7E1-FEAD6BA85555}" type="datetimeFigureOut">
              <a:rPr lang="vi-VN" smtClean="0"/>
              <a:t>03/12/2024</a:t>
            </a:fld>
            <a:endParaRPr lang="vi-VN"/>
          </a:p>
        </p:txBody>
      </p:sp>
      <p:sp>
        <p:nvSpPr>
          <p:cNvPr id="5" name="Footer Placeholder 4">
            <a:extLst>
              <a:ext uri="{FF2B5EF4-FFF2-40B4-BE49-F238E27FC236}">
                <a16:creationId xmlns:a16="http://schemas.microsoft.com/office/drawing/2014/main" id="{43D503CF-E710-A11F-EB21-D5A4C1EE2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E2F226F6-DE07-3194-87B6-7AE62AC49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8B829B-41E5-4C3D-B4B4-EC121BA26CAC}" type="slidenum">
              <a:rPr lang="vi-VN" smtClean="0"/>
              <a:t>‹#›</a:t>
            </a:fld>
            <a:endParaRPr lang="vi-VN"/>
          </a:p>
        </p:txBody>
      </p:sp>
      <p:pic>
        <p:nvPicPr>
          <p:cNvPr id="13" name="Picture 12">
            <a:extLst>
              <a:ext uri="{FF2B5EF4-FFF2-40B4-BE49-F238E27FC236}">
                <a16:creationId xmlns:a16="http://schemas.microsoft.com/office/drawing/2014/main" id="{3F6353C3-C6C6-BBA3-6261-96AF62C080F5}"/>
              </a:ext>
            </a:extLst>
          </p:cNvPr>
          <p:cNvPicPr>
            <a:picLocks noChangeAspect="1"/>
          </p:cNvPicPr>
          <p:nvPr userDrawn="1"/>
        </p:nvPicPr>
        <p:blipFill>
          <a:blip r:embed="rId13"/>
          <a:stretch>
            <a:fillRect/>
          </a:stretch>
        </p:blipFill>
        <p:spPr>
          <a:xfrm>
            <a:off x="609600" y="114159"/>
            <a:ext cx="304799" cy="90771"/>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4AD50C13-F8B7-B51F-6324-2216FF21C65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338265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2024/12/3</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DB99EDE4-E12D-7A56-E2D2-5DB6952C8010}"/>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4188396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LÊ TÂM" descr="A group of kids running under leaves&#10;&#10;Description automatically generated">
            <a:extLst>
              <a:ext uri="{FF2B5EF4-FFF2-40B4-BE49-F238E27FC236}">
                <a16:creationId xmlns:a16="http://schemas.microsoft.com/office/drawing/2014/main" id="{F91D4B81-53D8-44ED-9C6E-BA6E6E2962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id="{8A6572D2-925A-7FE3-C558-EDAC6D1F8808}"/>
              </a:ext>
            </a:extLst>
          </p:cNvPr>
          <p:cNvPicPr>
            <a:picLocks noChangeAspect="1"/>
          </p:cNvPicPr>
          <p:nvPr/>
        </p:nvPicPr>
        <p:blipFill>
          <a:blip r:embed="rId3"/>
          <a:stretch>
            <a:fillRect/>
          </a:stretch>
        </p:blipFill>
        <p:spPr>
          <a:xfrm>
            <a:off x="1448082" y="636016"/>
            <a:ext cx="8832514" cy="2369320"/>
          </a:xfrm>
          <a:prstGeom prst="rect">
            <a:avLst/>
          </a:prstGeom>
        </p:spPr>
      </p:pic>
    </p:spTree>
    <p:extLst>
      <p:ext uri="{BB962C8B-B14F-4D97-AF65-F5344CB8AC3E}">
        <p14:creationId xmlns:p14="http://schemas.microsoft.com/office/powerpoint/2010/main" val="28283090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1BFC05E1-B93C-E8FE-97A6-AED400AEEF17}"/>
              </a:ext>
            </a:extLst>
          </p:cNvPr>
          <p:cNvSpPr/>
          <p:nvPr/>
        </p:nvSpPr>
        <p:spPr>
          <a:xfrm>
            <a:off x="5628640" y="1584960"/>
            <a:ext cx="628904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Bạn nữ đã thể hiện sự tôn trọng đặc điểm sinh học của bạn mình, đưa ra phương án phù hợp vì lợi ích bảo vệ sức khoẻ của bạn.</a:t>
            </a:r>
            <a:endPar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Nếu là em em cũng sẽ thực hiện như bạn ấy.</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299196B7-1E73-9EB1-D1D3-2FC4DDFD0812}"/>
              </a:ext>
            </a:extLst>
          </p:cNvPr>
          <p:cNvPicPr>
            <a:picLocks noChangeAspect="1"/>
          </p:cNvPicPr>
          <p:nvPr/>
        </p:nvPicPr>
        <p:blipFill>
          <a:blip r:embed="rId3"/>
          <a:stretch>
            <a:fillRect/>
          </a:stretch>
        </p:blipFill>
        <p:spPr>
          <a:xfrm>
            <a:off x="3480510" y="-1603414"/>
            <a:ext cx="5511090" cy="3003020"/>
          </a:xfrm>
          <a:prstGeom prst="rect">
            <a:avLst/>
          </a:prstGeom>
        </p:spPr>
      </p:pic>
      <p:pic>
        <p:nvPicPr>
          <p:cNvPr id="5" name="Picture 4">
            <a:extLst>
              <a:ext uri="{FF2B5EF4-FFF2-40B4-BE49-F238E27FC236}">
                <a16:creationId xmlns:a16="http://schemas.microsoft.com/office/drawing/2014/main" id="{563CDF58-A2FD-3155-DDF7-BC0A16F3C778}"/>
              </a:ext>
            </a:extLst>
          </p:cNvPr>
          <p:cNvPicPr>
            <a:picLocks noChangeAspect="1"/>
          </p:cNvPicPr>
          <p:nvPr/>
        </p:nvPicPr>
        <p:blipFill>
          <a:blip r:embed="rId4"/>
          <a:stretch>
            <a:fillRect/>
          </a:stretch>
        </p:blipFill>
        <p:spPr>
          <a:xfrm>
            <a:off x="463232" y="2274252"/>
            <a:ext cx="4905375" cy="3305175"/>
          </a:xfrm>
          <a:prstGeom prst="rect">
            <a:avLst/>
          </a:prstGeom>
        </p:spPr>
      </p:pic>
    </p:spTree>
    <p:extLst>
      <p:ext uri="{BB962C8B-B14F-4D97-AF65-F5344CB8AC3E}">
        <p14:creationId xmlns:p14="http://schemas.microsoft.com/office/powerpoint/2010/main" val="3755776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grpSp>
        <p:nvGrpSpPr>
          <p:cNvPr id="24" name="Group 23">
            <a:extLst>
              <a:ext uri="{FF2B5EF4-FFF2-40B4-BE49-F238E27FC236}">
                <a16:creationId xmlns:a16="http://schemas.microsoft.com/office/drawing/2014/main" id="{95EBEB2B-02D9-822C-3813-02CA25BD683D}"/>
              </a:ext>
            </a:extLst>
          </p:cNvPr>
          <p:cNvGrpSpPr/>
          <p:nvPr/>
        </p:nvGrpSpPr>
        <p:grpSpPr>
          <a:xfrm>
            <a:off x="1475027" y="587174"/>
            <a:ext cx="9545578" cy="4970346"/>
            <a:chOff x="2092069" y="769479"/>
            <a:chExt cx="8487540" cy="5323353"/>
          </a:xfrm>
        </p:grpSpPr>
        <p:sp>
          <p:nvSpPr>
            <p:cNvPr id="23" name="Freeform 7">
              <a:extLst>
                <a:ext uri="{FF2B5EF4-FFF2-40B4-BE49-F238E27FC236}">
                  <a16:creationId xmlns:a16="http://schemas.microsoft.com/office/drawing/2014/main" id="{DEE629BB-8578-08AA-495F-F695D031A86A}"/>
                </a:ext>
              </a:extLst>
            </p:cNvPr>
            <p:cNvSpPr/>
            <p:nvPr/>
          </p:nvSpPr>
          <p:spPr>
            <a:xfrm>
              <a:off x="8275797" y="769479"/>
              <a:ext cx="1985708" cy="2983811"/>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grpSp>
          <p:nvGrpSpPr>
            <p:cNvPr id="22" name="Group 21">
              <a:extLst>
                <a:ext uri="{FF2B5EF4-FFF2-40B4-BE49-F238E27FC236}">
                  <a16:creationId xmlns:a16="http://schemas.microsoft.com/office/drawing/2014/main" id="{1386C4BB-9643-F9E7-E7D5-FD5325EFA5F5}"/>
                </a:ext>
              </a:extLst>
            </p:cNvPr>
            <p:cNvGrpSpPr/>
            <p:nvPr/>
          </p:nvGrpSpPr>
          <p:grpSpPr>
            <a:xfrm>
              <a:off x="2092069" y="2256053"/>
              <a:ext cx="8487540" cy="3836779"/>
              <a:chOff x="2092069" y="2256053"/>
              <a:chExt cx="8487540" cy="3836779"/>
            </a:xfrm>
          </p:grpSpPr>
          <p:grpSp>
            <p:nvGrpSpPr>
              <p:cNvPr id="10" name="Group 9">
                <a:extLst>
                  <a:ext uri="{FF2B5EF4-FFF2-40B4-BE49-F238E27FC236}">
                    <a16:creationId xmlns:a16="http://schemas.microsoft.com/office/drawing/2014/main" id="{59C3B34A-299D-A220-4586-7AF41CB0979A}"/>
                  </a:ext>
                </a:extLst>
              </p:cNvPr>
              <p:cNvGrpSpPr/>
              <p:nvPr/>
            </p:nvGrpSpPr>
            <p:grpSpPr>
              <a:xfrm>
                <a:off x="2092069" y="2256053"/>
                <a:ext cx="8487540" cy="3836779"/>
                <a:chOff x="2305778" y="2256053"/>
                <a:chExt cx="8273830" cy="3836779"/>
              </a:xfrm>
            </p:grpSpPr>
            <p:sp>
              <p:nvSpPr>
                <p:cNvPr id="6" name="Rectangle: Diagonal Corners Rounded 5">
                  <a:extLst>
                    <a:ext uri="{FF2B5EF4-FFF2-40B4-BE49-F238E27FC236}">
                      <a16:creationId xmlns:a16="http://schemas.microsoft.com/office/drawing/2014/main" id="{095DEABE-0A27-120A-A547-13456D72E9F6}"/>
                    </a:ext>
                  </a:extLst>
                </p:cNvPr>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 fmla="*/ 974679 w 7726680"/>
                    <a:gd name="connsiteY0" fmla="*/ 100584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974679 w 77266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108617 w 8183880"/>
                    <a:gd name="connsiteY4" fmla="*/ 3708305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017177 w 8183880"/>
                    <a:gd name="connsiteY4" fmla="*/ 3487360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10728"/>
                    <a:gd name="connsiteY0" fmla="*/ 100584 h 3708305"/>
                    <a:gd name="connsiteX1" fmla="*/ 7726680 w 8110728"/>
                    <a:gd name="connsiteY1" fmla="*/ 0 h 3708305"/>
                    <a:gd name="connsiteX2" fmla="*/ 7726680 w 8110728"/>
                    <a:gd name="connsiteY2" fmla="*/ 0 h 3708305"/>
                    <a:gd name="connsiteX3" fmla="*/ 8110728 w 8110728"/>
                    <a:gd name="connsiteY3" fmla="*/ 2651108 h 3708305"/>
                    <a:gd name="connsiteX4" fmla="*/ 7017177 w 8110728"/>
                    <a:gd name="connsiteY4" fmla="*/ 3487360 h 3708305"/>
                    <a:gd name="connsiteX5" fmla="*/ 0 w 8110728"/>
                    <a:gd name="connsiteY5" fmla="*/ 3708305 h 3708305"/>
                    <a:gd name="connsiteX6" fmla="*/ 0 w 8110728"/>
                    <a:gd name="connsiteY6" fmla="*/ 3708305 h 3708305"/>
                    <a:gd name="connsiteX7" fmla="*/ 0 w 8110728"/>
                    <a:gd name="connsiteY7" fmla="*/ 618063 h 3708305"/>
                    <a:gd name="connsiteX8" fmla="*/ 974679 w 8110728"/>
                    <a:gd name="connsiteY8" fmla="*/ 100584 h 3708305"/>
                    <a:gd name="connsiteX0" fmla="*/ 974679 w 8028432"/>
                    <a:gd name="connsiteY0" fmla="*/ 100584 h 3708305"/>
                    <a:gd name="connsiteX1" fmla="*/ 7726680 w 8028432"/>
                    <a:gd name="connsiteY1" fmla="*/ 0 h 3708305"/>
                    <a:gd name="connsiteX2" fmla="*/ 7726680 w 8028432"/>
                    <a:gd name="connsiteY2" fmla="*/ 0 h 3708305"/>
                    <a:gd name="connsiteX3" fmla="*/ 8028432 w 8028432"/>
                    <a:gd name="connsiteY3" fmla="*/ 2942756 h 3708305"/>
                    <a:gd name="connsiteX4" fmla="*/ 7017177 w 8028432"/>
                    <a:gd name="connsiteY4" fmla="*/ 3487360 h 3708305"/>
                    <a:gd name="connsiteX5" fmla="*/ 0 w 8028432"/>
                    <a:gd name="connsiteY5" fmla="*/ 3708305 h 3708305"/>
                    <a:gd name="connsiteX6" fmla="*/ 0 w 8028432"/>
                    <a:gd name="connsiteY6" fmla="*/ 3708305 h 3708305"/>
                    <a:gd name="connsiteX7" fmla="*/ 0 w 8028432"/>
                    <a:gd name="connsiteY7" fmla="*/ 618063 h 3708305"/>
                    <a:gd name="connsiteX8" fmla="*/ 974679 w 8028432"/>
                    <a:gd name="connsiteY8" fmla="*/ 100584 h 370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Diagonal Corners Rounded 5">
                  <a:extLst>
                    <a:ext uri="{FF2B5EF4-FFF2-40B4-BE49-F238E27FC236}">
                      <a16:creationId xmlns:a16="http://schemas.microsoft.com/office/drawing/2014/main" id="{C2125618-7F73-621C-75B7-8F9572D106D5}"/>
                    </a:ext>
                  </a:extLst>
                </p:cNvPr>
                <p:cNvSpPr/>
                <p:nvPr/>
              </p:nvSpPr>
              <p:spPr>
                <a:xfrm rot="316516">
                  <a:off x="2305778" y="2475624"/>
                  <a:ext cx="8028432" cy="3480457"/>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 fmla="*/ 974679 w 7726680"/>
                    <a:gd name="connsiteY0" fmla="*/ 100584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974679 w 77266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108617 w 8183880"/>
                    <a:gd name="connsiteY4" fmla="*/ 3708305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017177 w 8183880"/>
                    <a:gd name="connsiteY4" fmla="*/ 3487360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10728"/>
                    <a:gd name="connsiteY0" fmla="*/ 100584 h 3708305"/>
                    <a:gd name="connsiteX1" fmla="*/ 7726680 w 8110728"/>
                    <a:gd name="connsiteY1" fmla="*/ 0 h 3708305"/>
                    <a:gd name="connsiteX2" fmla="*/ 7726680 w 8110728"/>
                    <a:gd name="connsiteY2" fmla="*/ 0 h 3708305"/>
                    <a:gd name="connsiteX3" fmla="*/ 8110728 w 8110728"/>
                    <a:gd name="connsiteY3" fmla="*/ 2651108 h 3708305"/>
                    <a:gd name="connsiteX4" fmla="*/ 7017177 w 8110728"/>
                    <a:gd name="connsiteY4" fmla="*/ 3487360 h 3708305"/>
                    <a:gd name="connsiteX5" fmla="*/ 0 w 8110728"/>
                    <a:gd name="connsiteY5" fmla="*/ 3708305 h 3708305"/>
                    <a:gd name="connsiteX6" fmla="*/ 0 w 8110728"/>
                    <a:gd name="connsiteY6" fmla="*/ 3708305 h 3708305"/>
                    <a:gd name="connsiteX7" fmla="*/ 0 w 8110728"/>
                    <a:gd name="connsiteY7" fmla="*/ 618063 h 3708305"/>
                    <a:gd name="connsiteX8" fmla="*/ 974679 w 8110728"/>
                    <a:gd name="connsiteY8" fmla="*/ 100584 h 3708305"/>
                    <a:gd name="connsiteX0" fmla="*/ 974679 w 8028432"/>
                    <a:gd name="connsiteY0" fmla="*/ 100584 h 3708305"/>
                    <a:gd name="connsiteX1" fmla="*/ 7726680 w 8028432"/>
                    <a:gd name="connsiteY1" fmla="*/ 0 h 3708305"/>
                    <a:gd name="connsiteX2" fmla="*/ 7726680 w 8028432"/>
                    <a:gd name="connsiteY2" fmla="*/ 0 h 3708305"/>
                    <a:gd name="connsiteX3" fmla="*/ 8028432 w 8028432"/>
                    <a:gd name="connsiteY3" fmla="*/ 2942756 h 3708305"/>
                    <a:gd name="connsiteX4" fmla="*/ 7017177 w 8028432"/>
                    <a:gd name="connsiteY4" fmla="*/ 3487360 h 3708305"/>
                    <a:gd name="connsiteX5" fmla="*/ 0 w 8028432"/>
                    <a:gd name="connsiteY5" fmla="*/ 3708305 h 3708305"/>
                    <a:gd name="connsiteX6" fmla="*/ 0 w 8028432"/>
                    <a:gd name="connsiteY6" fmla="*/ 3708305 h 3708305"/>
                    <a:gd name="connsiteX7" fmla="*/ 0 w 8028432"/>
                    <a:gd name="connsiteY7" fmla="*/ 618063 h 3708305"/>
                    <a:gd name="connsiteX8" fmla="*/ 974679 w 8028432"/>
                    <a:gd name="connsiteY8" fmla="*/ 100584 h 370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20" name="TextBox 19">
                <a:extLst>
                  <a:ext uri="{FF2B5EF4-FFF2-40B4-BE49-F238E27FC236}">
                    <a16:creationId xmlns:a16="http://schemas.microsoft.com/office/drawing/2014/main" id="{605CF715-79CF-E7C4-E9E5-07C9587FF849}"/>
                  </a:ext>
                </a:extLst>
              </p:cNvPr>
              <p:cNvSpPr txBox="1"/>
              <p:nvPr/>
            </p:nvSpPr>
            <p:spPr>
              <a:xfrm>
                <a:off x="2442765" y="3024911"/>
                <a:ext cx="7443900" cy="1888271"/>
              </a:xfrm>
              <a:prstGeom prst="rect">
                <a:avLst/>
              </a:prstGeom>
              <a:noFill/>
            </p:spPr>
            <p:txBody>
              <a:bodyPr wrap="square">
                <a:spAutoFit/>
              </a:bodyPr>
              <a:lstStyle/>
              <a:p>
                <a:pPr algn="ctr"/>
                <a:r>
                  <a:rPr 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rPr>
                  <a:t>K</a:t>
                </a: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ể những tình huống em thấy ở trong lớp đã thể hiện thái độ tôn trọng bạn cùng giới, khác giới? </a:t>
                </a:r>
              </a:p>
            </p:txBody>
          </p:sp>
        </p:grpSp>
      </p:grpSp>
    </p:spTree>
    <p:extLst>
      <p:ext uri="{BB962C8B-B14F-4D97-AF65-F5344CB8AC3E}">
        <p14:creationId xmlns:p14="http://schemas.microsoft.com/office/powerpoint/2010/main" val="414370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C854A-70A4-F4A2-DE3C-2934C4672044}"/>
              </a:ext>
            </a:extLst>
          </p:cNvPr>
          <p:cNvSpPr txBox="1"/>
          <p:nvPr/>
        </p:nvSpPr>
        <p:spPr>
          <a:xfrm>
            <a:off x="579120" y="894080"/>
            <a:ext cx="10789920" cy="5078313"/>
          </a:xfrm>
          <a:prstGeom prst="rect">
            <a:avLst/>
          </a:prstGeom>
          <a:noFill/>
        </p:spPr>
        <p:txBody>
          <a:bodyPr wrap="square" rtlCol="0">
            <a:spAutoFit/>
          </a:bodyPr>
          <a:lstStyle/>
          <a:p>
            <a:pPr algn="just"/>
            <a:r>
              <a:rPr lang="en-US" sz="3600" b="1" i="0" dirty="0" err="1">
                <a:solidFill>
                  <a:srgbClr val="0070C0"/>
                </a:solidFill>
                <a:effectLst/>
                <a:latin typeface="Cambria" panose="02040503050406030204" pitchFamily="18" charset="0"/>
                <a:ea typeface="Cambria" panose="02040503050406030204" pitchFamily="18" charset="0"/>
              </a:rPr>
              <a:t>Những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tình</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huống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em</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thấy</a:t>
            </a:r>
            <a:r>
              <a:rPr lang="en-US" sz="3600" b="1" i="0" dirty="0">
                <a:solidFill>
                  <a:srgbClr val="0070C0"/>
                </a:solidFill>
                <a:effectLst/>
                <a:latin typeface="Cambria" panose="02040503050406030204" pitchFamily="18" charset="0"/>
                <a:ea typeface="Cambria" panose="02040503050406030204" pitchFamily="18" charset="0"/>
              </a:rPr>
              <a:t> ở </a:t>
            </a:r>
            <a:r>
              <a:rPr lang="en-US" sz="3600" b="1" i="0" dirty="0" err="1">
                <a:solidFill>
                  <a:srgbClr val="0070C0"/>
                </a:solidFill>
                <a:effectLst/>
                <a:latin typeface="Cambria" panose="02040503050406030204" pitchFamily="18" charset="0"/>
                <a:ea typeface="Cambria" panose="02040503050406030204" pitchFamily="18" charset="0"/>
              </a:rPr>
              <a:t>trong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lớp</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mà</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các</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bạn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đã</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thể</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hiện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thái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độ</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tôn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trọng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bạn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cùng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giới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và</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khác</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giới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là</a:t>
            </a:r>
            <a:r>
              <a:rPr lang="en-US" sz="3600" b="1"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Phân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công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nhiệm</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vụ</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lao</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động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trực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nhật</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theo</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đúng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nội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quy</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trêu</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đùa</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mắc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lỗi</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Giúp</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đỡ</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học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bài</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Quan </a:t>
            </a:r>
            <a:r>
              <a:rPr lang="en-US" sz="3600" b="0" i="0" dirty="0" err="1">
                <a:solidFill>
                  <a:srgbClr val="0070C0"/>
                </a:solidFill>
                <a:effectLst/>
                <a:latin typeface="Cambria" panose="02040503050406030204" pitchFamily="18" charset="0"/>
                <a:ea typeface="Cambria" panose="02040503050406030204" pitchFamily="18" charset="0"/>
              </a:rPr>
              <a:t>tâm</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ốm</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Chia </a:t>
            </a:r>
            <a:r>
              <a:rPr lang="en-US" sz="3600" b="0" i="0" dirty="0" err="1">
                <a:solidFill>
                  <a:srgbClr val="0070C0"/>
                </a:solidFill>
                <a:effectLst/>
                <a:latin typeface="Cambria" panose="02040503050406030204" pitchFamily="18" charset="0"/>
                <a:ea typeface="Cambria" panose="02040503050406030204" pitchFamily="18" charset="0"/>
              </a:rPr>
              <a:t>sẻ</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góp</a:t>
            </a:r>
            <a:r>
              <a:rPr lang="en-US" sz="3600" b="0" i="0" dirty="0">
                <a:solidFill>
                  <a:srgbClr val="0070C0"/>
                </a:solidFill>
                <a:effectLst/>
                <a:latin typeface="Cambria" panose="02040503050406030204" pitchFamily="18" charset="0"/>
                <a:ea typeface="Cambria" panose="02040503050406030204" pitchFamily="18" charset="0"/>
              </a:rPr>
              <a:t> ý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có</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hành</a:t>
            </a:r>
            <a:r>
              <a:rPr lang="en-US" sz="3600" b="0" i="0" dirty="0">
                <a:solidFill>
                  <a:srgbClr val="0070C0"/>
                </a:solidFill>
                <a:effectLst/>
                <a:latin typeface="Cambria" panose="02040503050406030204" pitchFamily="18" charset="0"/>
                <a:ea typeface="Cambria" panose="02040503050406030204" pitchFamily="18" charset="0"/>
              </a:rPr>
              <a:t> vi </a:t>
            </a:r>
            <a:r>
              <a:rPr lang="en-US" sz="3600" b="0" i="0" dirty="0" err="1">
                <a:solidFill>
                  <a:srgbClr val="0070C0"/>
                </a:solidFill>
                <a:effectLst/>
                <a:latin typeface="Cambria" panose="02040503050406030204" pitchFamily="18" charset="0"/>
                <a:ea typeface="Cambria" panose="02040503050406030204" pitchFamily="18" charset="0"/>
              </a:rPr>
              <a:t>không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đúng</a:t>
            </a:r>
            <a:r>
              <a:rPr lang="en-US" sz="3600" b="0" i="0" dirty="0">
                <a:solidFill>
                  <a:srgbClr val="0070C0"/>
                </a:solidFill>
                <a:effectLst/>
                <a:latin typeface="Cambria" panose="02040503050406030204" pitchFamily="18" charset="0"/>
                <a:ea typeface="Cambria" panose="02040503050406030204" pitchFamily="18" charset="0"/>
              </a:rPr>
              <a:t>….</a:t>
            </a:r>
          </a:p>
        </p:txBody>
      </p:sp>
      <p:pic>
        <p:nvPicPr>
          <p:cNvPr id="5" name="Picture 4" descr="A round pink label with white text and a black background&#10;&#10;Description automatically generated">
            <a:extLst>
              <a:ext uri="{FF2B5EF4-FFF2-40B4-BE49-F238E27FC236}">
                <a16:creationId xmlns:a16="http://schemas.microsoft.com/office/drawing/2014/main" id="{95292A4D-DEF7-958A-7FA5-2F949C372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3383950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Freeform 19">
            <a:extLst>
              <a:ext uri="{FF2B5EF4-FFF2-40B4-BE49-F238E27FC236}">
                <a16:creationId xmlns:a16="http://schemas.microsoft.com/office/drawing/2014/main" id="{B5D0EB0C-4C38-13D6-80ED-5CAF2BD79FF7}"/>
              </a:ext>
            </a:extLst>
          </p:cNvPr>
          <p:cNvSpPr/>
          <p:nvPr/>
        </p:nvSpPr>
        <p:spPr>
          <a:xfrm>
            <a:off x="256033" y="2184401"/>
            <a:ext cx="5568896" cy="4673600"/>
          </a:xfrm>
          <a:custGeom>
            <a:avLst/>
            <a:gdLst/>
            <a:ahLst/>
            <a:cxnLst/>
            <a:rect l="l" t="t" r="r" b="b"/>
            <a:pathLst>
              <a:path w="1585342" h="1473047">
                <a:moveTo>
                  <a:pt x="0" y="0"/>
                </a:moveTo>
                <a:lnTo>
                  <a:pt x="1585342" y="0"/>
                </a:lnTo>
                <a:lnTo>
                  <a:pt x="1585342" y="1473047"/>
                </a:lnTo>
                <a:lnTo>
                  <a:pt x="0" y="1473047"/>
                </a:lnTo>
                <a:lnTo>
                  <a:pt x="0" y="0"/>
                </a:lnTo>
                <a:close/>
              </a:path>
            </a:pathLst>
          </a:custGeom>
          <a:blipFill>
            <a:blip r:embed="rId3"/>
            <a:stretch>
              <a:fillRect/>
            </a:stretch>
          </a:blipFill>
          <a:effectLst>
            <a:outerShdw blurRad="63500" sx="102000" sy="102000" algn="ctr" rotWithShape="0">
              <a:prstClr val="black">
                <a:alpha val="40000"/>
              </a:prstClr>
            </a:outerShdw>
          </a:effectLst>
        </p:spPr>
        <p:txBody>
          <a:bodyPr/>
          <a:lstStyle/>
          <a:p>
            <a:pPr defTabSz="1244773"/>
            <a:endParaRPr lang="vi-VN" sz="2450" dirty="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8F644F75-6437-0C95-B214-067BD7F4AED9}"/>
              </a:ext>
            </a:extLst>
          </p:cNvPr>
          <p:cNvPicPr>
            <a:picLocks noChangeAspect="1"/>
          </p:cNvPicPr>
          <p:nvPr/>
        </p:nvPicPr>
        <p:blipFill>
          <a:blip r:embed="rId4"/>
          <a:stretch>
            <a:fillRect/>
          </a:stretch>
        </p:blipFill>
        <p:spPr>
          <a:xfrm>
            <a:off x="5309019" y="974164"/>
            <a:ext cx="6882981" cy="4157832"/>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2CF7F202-6DF6-C39C-A5D4-7D40A76702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1547038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descr="25">
            <a:extLst>
              <a:ext uri="{FF2B5EF4-FFF2-40B4-BE49-F238E27FC236}">
                <a16:creationId xmlns:a16="http://schemas.microsoft.com/office/drawing/2014/main" id="{1A700D1A-B537-8D9E-0EC7-B06A78C3DF18}"/>
              </a:ext>
            </a:extLst>
          </p:cNvPr>
          <p:cNvPicPr>
            <a:picLocks noChangeAspect="1"/>
          </p:cNvPicPr>
          <p:nvPr/>
        </p:nvPicPr>
        <p:blipFill>
          <a:blip r:embed="rId2"/>
          <a:stretch>
            <a:fillRect/>
          </a:stretch>
        </p:blipFill>
        <p:spPr>
          <a:xfrm>
            <a:off x="333684" y="194059"/>
            <a:ext cx="9058374" cy="5638789"/>
          </a:xfrm>
          <a:prstGeom prst="rect">
            <a:avLst/>
          </a:prstGeom>
        </p:spPr>
      </p:pic>
      <p:pic>
        <p:nvPicPr>
          <p:cNvPr id="5" name="Picture 4">
            <a:extLst>
              <a:ext uri="{FF2B5EF4-FFF2-40B4-BE49-F238E27FC236}">
                <a16:creationId xmlns:a16="http://schemas.microsoft.com/office/drawing/2014/main" id="{C4EE3CE2-7B49-F0D9-7E02-3483EFB9A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209" y="1611835"/>
            <a:ext cx="4970443" cy="5510216"/>
          </a:xfrm>
          <a:prstGeom prst="rect">
            <a:avLst/>
          </a:prstGeom>
        </p:spPr>
      </p:pic>
      <p:sp>
        <p:nvSpPr>
          <p:cNvPr id="6" name="TextBox 5">
            <a:extLst>
              <a:ext uri="{FF2B5EF4-FFF2-40B4-BE49-F238E27FC236}">
                <a16:creationId xmlns:a16="http://schemas.microsoft.com/office/drawing/2014/main" id="{2A87CE08-A560-552B-6F90-0ACC5FBA92C8}"/>
              </a:ext>
            </a:extLst>
          </p:cNvPr>
          <p:cNvSpPr txBox="1"/>
          <p:nvPr/>
        </p:nvSpPr>
        <p:spPr>
          <a:xfrm>
            <a:off x="1209040" y="2133600"/>
            <a:ext cx="7071360" cy="2123658"/>
          </a:xfrm>
          <a:prstGeom prst="rect">
            <a:avLst/>
          </a:prstGeom>
          <a:noFill/>
        </p:spPr>
        <p:txBody>
          <a:bodyPr wrap="square" rtlCol="0">
            <a:spAutoFit/>
          </a:bodyPr>
          <a:lstStyle/>
          <a:p>
            <a:pPr algn="ctr"/>
            <a:r>
              <a:rPr lang="en-US" sz="4400" b="1" dirty="0" err="1">
                <a:solidFill>
                  <a:srgbClr val="FF0000"/>
                </a:solidFill>
                <a:latin typeface="Cambria" panose="02040503050406030204" pitchFamily="18" charset="0"/>
                <a:ea typeface="Cambria" panose="02040503050406030204" pitchFamily="18" charset="0"/>
              </a:rPr>
              <a:t>Liệt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kê</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thái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độ</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hành</a:t>
            </a:r>
            <a:r>
              <a:rPr lang="en-US" sz="4400" b="1" dirty="0">
                <a:solidFill>
                  <a:srgbClr val="FF0000"/>
                </a:solidFill>
                <a:latin typeface="Cambria" panose="02040503050406030204" pitchFamily="18" charset="0"/>
                <a:ea typeface="Cambria" panose="02040503050406030204" pitchFamily="18" charset="0"/>
              </a:rPr>
              <a:t> vi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em</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thể</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hiện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sự</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tôn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trong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giới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và</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khác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giới</a:t>
            </a:r>
            <a:r>
              <a:rPr lang="en-US" sz="44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574423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C854A-70A4-F4A2-DE3C-2934C4672044}"/>
              </a:ext>
            </a:extLst>
          </p:cNvPr>
          <p:cNvSpPr txBox="1"/>
          <p:nvPr/>
        </p:nvSpPr>
        <p:spPr>
          <a:xfrm>
            <a:off x="721360" y="1300480"/>
            <a:ext cx="10789920" cy="4247317"/>
          </a:xfrm>
          <a:prstGeom prst="rect">
            <a:avLst/>
          </a:prstGeom>
          <a:noFill/>
        </p:spPr>
        <p:txBody>
          <a:bodyPr wrap="square" rtlCol="0">
            <a:spAutoFit/>
          </a:bodyPr>
          <a:lstStyle/>
          <a:p>
            <a:pPr lvl="0" algn="just"/>
            <a:r>
              <a:rPr lang="vi-VN" sz="5400" b="1" dirty="0">
                <a:solidFill>
                  <a:srgbClr val="0070C0"/>
                </a:solidFill>
                <a:latin typeface="Cambria" panose="02040503050406030204" pitchFamily="18" charset="0"/>
                <a:ea typeface="Cambria" panose="02040503050406030204" pitchFamily="18" charset="0"/>
              </a:rPr>
              <a:t>Thái độ: </a:t>
            </a:r>
            <a:r>
              <a:rPr lang="vi-VN" sz="5400" dirty="0">
                <a:solidFill>
                  <a:srgbClr val="0070C0"/>
                </a:solidFill>
                <a:latin typeface="Cambria" panose="02040503050406030204" pitchFamily="18" charset="0"/>
                <a:ea typeface="Cambria" panose="02040503050406030204" pitchFamily="18" charset="0"/>
              </a:rPr>
              <a:t>vui vẻ với mọi người.</a:t>
            </a:r>
          </a:p>
          <a:p>
            <a:pPr lvl="0" algn="just"/>
            <a:r>
              <a:rPr lang="vi-VN" sz="5400" b="1" dirty="0">
                <a:solidFill>
                  <a:srgbClr val="0070C0"/>
                </a:solidFill>
                <a:latin typeface="Cambria" panose="02040503050406030204" pitchFamily="18" charset="0"/>
                <a:ea typeface="Cambria" panose="02040503050406030204" pitchFamily="18" charset="0"/>
              </a:rPr>
              <a:t>Hành vi: </a:t>
            </a:r>
            <a:r>
              <a:rPr lang="vi-VN" sz="5400" dirty="0">
                <a:solidFill>
                  <a:srgbClr val="0070C0"/>
                </a:solidFill>
                <a:latin typeface="Cambria" panose="02040503050406030204" pitchFamily="18" charset="0"/>
                <a:ea typeface="Cambria" panose="02040503050406030204" pitchFamily="18" charset="0"/>
              </a:rPr>
              <a:t>Luôn chia sẻ, giúp đỡ bạn như hướng dẫn các bạn học chậm làm bài tập, bạn chưa có bố đón có thể đèo bạn về, …</a:t>
            </a:r>
          </a:p>
        </p:txBody>
      </p:sp>
    </p:spTree>
    <p:extLst>
      <p:ext uri="{BB962C8B-B14F-4D97-AF65-F5344CB8AC3E}">
        <p14:creationId xmlns:p14="http://schemas.microsoft.com/office/powerpoint/2010/main" val="41060274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C80D5D49-E3F0-F5E9-27C9-59BBD5768131}"/>
              </a:ext>
            </a:extLst>
          </p:cNvPr>
          <p:cNvSpPr/>
          <p:nvPr/>
        </p:nvSpPr>
        <p:spPr>
          <a:xfrm>
            <a:off x="388884" y="190501"/>
            <a:ext cx="11351172" cy="117094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5 và cho biết các thành viên trong gia đình đã thể hiện sự tôn trọng nhau như thế nào.</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DD24F11-BA07-821D-2AAE-E3E0C470C0C3}"/>
              </a:ext>
            </a:extLst>
          </p:cNvPr>
          <p:cNvPicPr>
            <a:picLocks noChangeAspect="1"/>
          </p:cNvPicPr>
          <p:nvPr/>
        </p:nvPicPr>
        <p:blipFill>
          <a:blip r:embed="rId2"/>
          <a:stretch>
            <a:fillRect/>
          </a:stretch>
        </p:blipFill>
        <p:spPr>
          <a:xfrm>
            <a:off x="354012" y="1930399"/>
            <a:ext cx="6200776" cy="4114801"/>
          </a:xfrm>
          <a:prstGeom prst="rect">
            <a:avLst/>
          </a:prstGeom>
        </p:spPr>
      </p:pic>
      <p:sp>
        <p:nvSpPr>
          <p:cNvPr id="6" name="TextBox 5">
            <a:extLst>
              <a:ext uri="{FF2B5EF4-FFF2-40B4-BE49-F238E27FC236}">
                <a16:creationId xmlns:a16="http://schemas.microsoft.com/office/drawing/2014/main" id="{D9396A96-A7AC-E9BD-C678-82ADD90F1254}"/>
              </a:ext>
            </a:extLst>
          </p:cNvPr>
          <p:cNvSpPr txBox="1"/>
          <p:nvPr/>
        </p:nvSpPr>
        <p:spPr>
          <a:xfrm>
            <a:off x="6644640" y="2011680"/>
            <a:ext cx="5120640" cy="4031873"/>
          </a:xfrm>
          <a:prstGeom prst="rect">
            <a:avLst/>
          </a:prstGeom>
          <a:noFill/>
        </p:spPr>
        <p:txBody>
          <a:bodyPr wrap="square" rtlCol="0">
            <a:spAutoFit/>
          </a:bodyPr>
          <a:lstStyle/>
          <a:p>
            <a:pPr algn="just"/>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đều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vui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vẻ</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không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biệt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dành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nam</a:t>
            </a:r>
            <a:r>
              <a:rPr lang="en-US" sz="3200" dirty="0">
                <a:solidFill>
                  <a:srgbClr val="FF0000"/>
                </a:solidFill>
                <a:latin typeface="Cambria" panose="02040503050406030204" pitchFamily="18" charset="0"/>
                <a:ea typeface="Cambria" panose="02040503050406030204" pitchFamily="18" charset="0"/>
              </a:rPr>
              <a:t> hay </a:t>
            </a:r>
            <a:r>
              <a:rPr lang="en-US" sz="3200" dirty="0" err="1">
                <a:solidFill>
                  <a:srgbClr val="FF0000"/>
                </a:solidFill>
                <a:latin typeface="Cambria" panose="02040503050406030204" pitchFamily="18" charset="0"/>
                <a:ea typeface="Cambria" panose="02040503050406030204" pitchFamily="18" charset="0"/>
              </a:rPr>
              <a:t>nữ</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tâm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sức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khoẻ</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nguyện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niềm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vui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56522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LÊ TÂM" descr="A group of kids running under leaves&#10;&#10;Description automatically generated">
            <a:extLst>
              <a:ext uri="{FF2B5EF4-FFF2-40B4-BE49-F238E27FC236}">
                <a16:creationId xmlns:a16="http://schemas.microsoft.com/office/drawing/2014/main" id="{F91D4B81-53D8-44ED-9C6E-BA6E6E2962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C630770C-D896-1821-9C56-7717BC6A0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880" y="526144"/>
            <a:ext cx="14823440" cy="3575270"/>
          </a:xfrm>
          <a:prstGeom prst="rect">
            <a:avLst/>
          </a:prstGeom>
        </p:spPr>
      </p:pic>
    </p:spTree>
    <p:extLst>
      <p:ext uri="{BB962C8B-B14F-4D97-AF65-F5344CB8AC3E}">
        <p14:creationId xmlns:p14="http://schemas.microsoft.com/office/powerpoint/2010/main" val="38253434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kids sitting at a table&#10;&#10;Description automatically generated">
            <a:extLst>
              <a:ext uri="{FF2B5EF4-FFF2-40B4-BE49-F238E27FC236}">
                <a16:creationId xmlns:a16="http://schemas.microsoft.com/office/drawing/2014/main" id="{E1973266-A327-83D6-F1A5-53F02F6C4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52" y="2611120"/>
            <a:ext cx="5985507" cy="4084530"/>
          </a:xfrm>
          <a:prstGeom prst="rect">
            <a:avLst/>
          </a:prstGeom>
        </p:spPr>
      </p:pic>
      <p:sp>
        <p:nvSpPr>
          <p:cNvPr id="3" name="Rounded Rectangle 32">
            <a:extLst>
              <a:ext uri="{FF2B5EF4-FFF2-40B4-BE49-F238E27FC236}">
                <a16:creationId xmlns:a16="http://schemas.microsoft.com/office/drawing/2014/main" id="{F9F09764-C339-79DA-D85F-7EFC80509EBC}"/>
              </a:ext>
            </a:extLst>
          </p:cNvPr>
          <p:cNvSpPr>
            <a:spLocks noChangeArrowheads="1"/>
          </p:cNvSpPr>
          <p:nvPr/>
        </p:nvSpPr>
        <p:spPr bwMode="auto">
          <a:xfrm>
            <a:off x="4650918" y="629921"/>
            <a:ext cx="6088202" cy="2082800"/>
          </a:xfrm>
          <a:prstGeom prst="wedgeRoundRectCallout">
            <a:avLst>
              <a:gd name="adj1" fmla="val 6678"/>
              <a:gd name="adj2" fmla="val 68953"/>
              <a:gd name="adj3" fmla="val 16667"/>
            </a:avLst>
          </a:prstGeom>
          <a:solidFill>
            <a:srgbClr val="FFE79B"/>
          </a:solidFill>
          <a:ln w="9525" algn="ctr">
            <a:solidFill>
              <a:srgbClr val="FFC000"/>
            </a:solidFill>
            <a:round/>
            <a:headEnd/>
            <a:tailEnd/>
          </a:ln>
        </p:spPr>
        <p:txBody>
          <a:bodyPr/>
          <a:lstStyle/>
          <a:p>
            <a:pPr lvl="0" algn="ctr" defTabSz="1219020">
              <a:defRPr/>
            </a:pP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Mỗi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nhóm</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xây</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dựng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một</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tình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huống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thể</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hiện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sự</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tôn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trọng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của</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bạn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cùng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giới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hoặc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khác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giới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hoặc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thành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viên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trong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gia</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đình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panose="020B0604030504040204" pitchFamily="34" charset="0"/>
            </a:endParaRPr>
          </a:p>
        </p:txBody>
      </p:sp>
    </p:spTree>
    <p:extLst>
      <p:ext uri="{BB962C8B-B14F-4D97-AF65-F5344CB8AC3E}">
        <p14:creationId xmlns:p14="http://schemas.microsoft.com/office/powerpoint/2010/main" val="11095532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7978546-B21F-7C7B-60E5-051A0BDCA596}"/>
              </a:ext>
            </a:extLst>
          </p:cNvPr>
          <p:cNvSpPr/>
          <p:nvPr/>
        </p:nvSpPr>
        <p:spPr>
          <a:xfrm>
            <a:off x="696686" y="2710543"/>
            <a:ext cx="2667000" cy="1099457"/>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Em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endParaRPr lang="en-US" sz="36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B6AD462E-B749-0FD4-BEF2-5211D0DDE4B8}"/>
              </a:ext>
            </a:extLst>
          </p:cNvPr>
          <p:cNvCxnSpPr>
            <a:stCxn id="4" idx="3"/>
          </p:cNvCxnSpPr>
          <p:nvPr/>
        </p:nvCxnSpPr>
        <p:spPr>
          <a:xfrm flipV="1">
            <a:off x="3363686" y="1491343"/>
            <a:ext cx="762000" cy="17689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FF02C36E-1DF1-3595-E5E3-F22747DA4E92}"/>
              </a:ext>
            </a:extLst>
          </p:cNvPr>
          <p:cNvSpPr/>
          <p:nvPr/>
        </p:nvSpPr>
        <p:spPr>
          <a:xfrm>
            <a:off x="4136571" y="511629"/>
            <a:ext cx="7445829" cy="170905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Đặc điểm sinh học của con người như màu mắt, cấu tạo các cơ quan trọng cơ thể,... được hình thành ngay từ khi là phôi thai trong bụng mẹ và ít thay đổi.</a:t>
            </a:r>
            <a:endParaRPr lang="en-US" sz="2800"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39D29BA6-E30A-D4E6-D223-5D991F74F0DC}"/>
              </a:ext>
            </a:extLst>
          </p:cNvPr>
          <p:cNvCxnSpPr>
            <a:cxnSpLocks/>
            <a:endCxn id="8" idx="1"/>
          </p:cNvCxnSpPr>
          <p:nvPr/>
        </p:nvCxnSpPr>
        <p:spPr>
          <a:xfrm flipV="1">
            <a:off x="3352800" y="3314700"/>
            <a:ext cx="947057" cy="925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2724C165-AE34-8D8D-C68F-515DE6DFC425}"/>
              </a:ext>
            </a:extLst>
          </p:cNvPr>
          <p:cNvSpPr/>
          <p:nvPr/>
        </p:nvSpPr>
        <p:spPr>
          <a:xfrm>
            <a:off x="4299857" y="2590800"/>
            <a:ext cx="7445829" cy="1447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Đặc điểm xã hội của mỗi người như tính cách vui vẻ, thích để tóc ngắn,... hình thành do ảnh hưởng của văn hoá, giáo dục,...</a:t>
            </a:r>
          </a:p>
        </p:txBody>
      </p:sp>
      <p:cxnSp>
        <p:nvCxnSpPr>
          <p:cNvPr id="10" name="Straight Connector 9">
            <a:extLst>
              <a:ext uri="{FF2B5EF4-FFF2-40B4-BE49-F238E27FC236}">
                <a16:creationId xmlns:a16="http://schemas.microsoft.com/office/drawing/2014/main" id="{296D2A4A-0046-4022-36BC-66C3CE5DC296}"/>
              </a:ext>
            </a:extLst>
          </p:cNvPr>
          <p:cNvCxnSpPr>
            <a:cxnSpLocks/>
            <a:endCxn id="11" idx="1"/>
          </p:cNvCxnSpPr>
          <p:nvPr/>
        </p:nvCxnSpPr>
        <p:spPr>
          <a:xfrm>
            <a:off x="3363686" y="3537857"/>
            <a:ext cx="990600" cy="176892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AFF7A8B0-10E6-D3CA-B209-B8039BBF22FF}"/>
              </a:ext>
            </a:extLst>
          </p:cNvPr>
          <p:cNvSpPr/>
          <p:nvPr/>
        </p:nvSpPr>
        <p:spPr>
          <a:xfrm>
            <a:off x="4354286" y="4419599"/>
            <a:ext cx="7445829" cy="1774371"/>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Chúng ta đều có thể thay đổi những suy nghĩ, hành vi chưa tích cực để mang lại những điều tốt đẹp, thể hiện sự tôn trọng bạn cùng giới và khác giới.</a:t>
            </a:r>
          </a:p>
        </p:txBody>
      </p:sp>
    </p:spTree>
    <p:extLst>
      <p:ext uri="{BB962C8B-B14F-4D97-AF65-F5344CB8AC3E}">
        <p14:creationId xmlns:p14="http://schemas.microsoft.com/office/powerpoint/2010/main" val="10771612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13" name="Freeform 16">
            <a:extLst>
              <a:ext uri="{FF2B5EF4-FFF2-40B4-BE49-F238E27FC236}">
                <a16:creationId xmlns:a16="http://schemas.microsoft.com/office/drawing/2014/main" id="{39E94DCF-60FF-1BD2-A11F-13E16CA20D62}"/>
              </a:ext>
            </a:extLst>
          </p:cNvPr>
          <p:cNvSpPr/>
          <p:nvPr/>
        </p:nvSpPr>
        <p:spPr>
          <a:xfrm>
            <a:off x="3320875" y="1724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BA8CE7D2-56A6-B3E6-DC33-0BBAE6F7ED9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F1CE0704-BD62-7628-BC20-DB416300C985}"/>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5A86CD80-F08F-12F5-7AD4-76D3A644AAB3}"/>
              </a:ext>
            </a:extLst>
          </p:cNvPr>
          <p:cNvPicPr>
            <a:picLocks noChangeAspect="1"/>
          </p:cNvPicPr>
          <p:nvPr/>
        </p:nvPicPr>
        <p:blipFill>
          <a:blip r:embed="rId8"/>
          <a:stretch>
            <a:fillRect/>
          </a:stretch>
        </p:blipFill>
        <p:spPr>
          <a:xfrm>
            <a:off x="3473477" y="1907903"/>
            <a:ext cx="5224725" cy="3346994"/>
          </a:xfrm>
          <a:prstGeom prst="rect">
            <a:avLst/>
          </a:prstGeom>
        </p:spPr>
      </p:pic>
    </p:spTree>
    <p:extLst>
      <p:ext uri="{BB962C8B-B14F-4D97-AF65-F5344CB8AC3E}">
        <p14:creationId xmlns:p14="http://schemas.microsoft.com/office/powerpoint/2010/main" val="759547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group of kids running under leaves&#10;&#10;Description automatically generated">
            <a:extLst>
              <a:ext uri="{FF2B5EF4-FFF2-40B4-BE49-F238E27FC236}">
                <a16:creationId xmlns:a16="http://schemas.microsoft.com/office/drawing/2014/main" id="{9B33AFD3-B5B7-3CDA-755E-12EFE5CDAE53}"/>
              </a:ext>
            </a:extLst>
          </p:cNvPr>
          <p:cNvPicPr>
            <a:picLocks noChangeAspect="1"/>
          </p:cNvPicPr>
          <p:nvPr/>
        </p:nvPicPr>
        <p:blipFill>
          <a:blip r:embed="rId2">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6A16FE6F-E4A4-AA64-256E-1A8EE65DD9F8}"/>
              </a:ext>
            </a:extLst>
          </p:cNvPr>
          <p:cNvPicPr>
            <a:picLocks noChangeAspect="1"/>
          </p:cNvPicPr>
          <p:nvPr/>
        </p:nvPicPr>
        <p:blipFill>
          <a:blip r:embed="rId3"/>
          <a:stretch>
            <a:fillRect/>
          </a:stretch>
        </p:blipFill>
        <p:spPr>
          <a:xfrm>
            <a:off x="435373" y="69813"/>
            <a:ext cx="11321253" cy="6718374"/>
          </a:xfrm>
          <a:prstGeom prst="rect">
            <a:avLst/>
          </a:prstGeom>
        </p:spPr>
      </p:pic>
      <p:sp>
        <p:nvSpPr>
          <p:cNvPr id="5" name="TextBox 4">
            <a:extLst>
              <a:ext uri="{FF2B5EF4-FFF2-40B4-BE49-F238E27FC236}">
                <a16:creationId xmlns:a16="http://schemas.microsoft.com/office/drawing/2014/main" id="{79A52216-BB3A-71DC-1F7A-9007F6CCD3FA}"/>
              </a:ext>
            </a:extLst>
          </p:cNvPr>
          <p:cNvSpPr txBox="1"/>
          <p:nvPr/>
        </p:nvSpPr>
        <p:spPr>
          <a:xfrm>
            <a:off x="1752600" y="979714"/>
            <a:ext cx="9100457" cy="4708981"/>
          </a:xfrm>
          <a:prstGeom prst="rect">
            <a:avLst/>
          </a:prstGeom>
          <a:noFill/>
        </p:spPr>
        <p:txBody>
          <a:bodyPr wrap="square" rtlCol="0">
            <a:spAutoFit/>
          </a:bodyPr>
          <a:lstStyle/>
          <a:p>
            <a:pPr marL="457200" indent="-457200" algn="ctr">
              <a:buFont typeface="Arial" panose="020B0604020202020204" pitchFamily="34" charset="0"/>
              <a:buChar char="•"/>
            </a:pPr>
            <a:r>
              <a:rPr lang="en-US" sz="3000" b="1" dirty="0" err="1">
                <a:solidFill>
                  <a:srgbClr val="FF0000"/>
                </a:solidFill>
                <a:latin typeface="Cambria" panose="02040503050406030204" pitchFamily="18" charset="0"/>
                <a:ea typeface="Cambria" panose="02040503050406030204" pitchFamily="18" charset="0"/>
              </a:rPr>
              <a:t>Luật</a:t>
            </a:r>
            <a:r>
              <a:rPr lang="en-US" sz="3000" b="1" dirty="0">
                <a:solidFill>
                  <a:srgbClr val="FF0000"/>
                </a:solidFill>
                <a:latin typeface="Cambria" panose="02040503050406030204" pitchFamily="18" charset="0"/>
                <a:ea typeface="Cambria" panose="02040503050406030204" pitchFamily="18" charset="0"/>
              </a:rPr>
              <a:t> </a:t>
            </a:r>
            <a:r>
              <a:rPr lang="en-US" sz="3000" b="1" dirty="0" err="1">
                <a:solidFill>
                  <a:srgbClr val="FF0000"/>
                </a:solidFill>
                <a:latin typeface="Cambria" panose="02040503050406030204" pitchFamily="18" charset="0"/>
                <a:ea typeface="Cambria" panose="02040503050406030204" pitchFamily="18" charset="0"/>
              </a:rPr>
              <a:t>chơi</a:t>
            </a:r>
            <a:r>
              <a:rPr lang="en-US" sz="3000" b="1" dirty="0">
                <a:solidFill>
                  <a:srgbClr val="FF0000"/>
                </a:solidFill>
                <a:latin typeface="Cambria" panose="02040503050406030204" pitchFamily="18" charset="0"/>
                <a:ea typeface="Cambria" panose="02040503050406030204" pitchFamily="18" charset="0"/>
              </a:rPr>
              <a:t>: </a:t>
            </a: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Bạn đầu tiên sẽ đưa ra 1 đặc điểm và gọi bạn tiếp theo nói cho cả lớp nghe đặc điểm đó thuộc </a:t>
            </a:r>
            <a:r>
              <a:rPr lang="vi-VN" sz="3000" b="1" dirty="0">
                <a:latin typeface="Cambria" panose="02040503050406030204" pitchFamily="18" charset="0"/>
                <a:ea typeface="Cambria" panose="02040503050406030204" pitchFamily="18" charset="0"/>
              </a:rPr>
              <a:t>đặc điểm về xã hội hay thuộc đặc điểm sinh học</a:t>
            </a:r>
            <a:r>
              <a:rPr lang="vi-VN" sz="3000" dirty="0">
                <a:latin typeface="Cambria" panose="02040503050406030204" pitchFamily="18" charset="0"/>
                <a:ea typeface="Cambria" panose="02040503050406030204" pitchFamily="18" charset="0"/>
              </a:rPr>
              <a:t>. Nếu bạn ấy nói đúng bạn ấy sẽ </a:t>
            </a:r>
            <a:r>
              <a:rPr lang="en-US" sz="3000" dirty="0" err="1">
                <a:latin typeface="Cambria" panose="02040503050406030204" pitchFamily="18" charset="0"/>
                <a:ea typeface="Cambria" panose="02040503050406030204" pitchFamily="18" charset="0"/>
              </a:rPr>
              <a:t>được</a:t>
            </a:r>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quyền nêu tên 1 đặc điểm khác và được gọi tên 1 bạn bất kì  nhận diện đặc điểm mà bạn </a:t>
            </a:r>
            <a:r>
              <a:rPr lang="en-US" sz="3000" dirty="0" err="1">
                <a:latin typeface="Cambria" panose="02040503050406030204" pitchFamily="18" charset="0"/>
                <a:ea typeface="Cambria" panose="02040503050406030204" pitchFamily="18" charset="0"/>
              </a:rPr>
              <a:t>ấy</a:t>
            </a:r>
            <a:r>
              <a:rPr lang="vi-VN" sz="3000" dirty="0">
                <a:latin typeface="Cambria" panose="02040503050406030204" pitchFamily="18" charset="0"/>
                <a:ea typeface="Cambria" panose="02040503050406030204" pitchFamily="18" charset="0"/>
              </a:rPr>
              <a:t> vừa nêu.</a:t>
            </a:r>
            <a:endParaRPr lang="en-US" sz="30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Trường hợp bạn không nhận diện được đặc điểm đó bạn ấy sẽ mất quyền trả lời và loại khỏi cuộc chơi.</a:t>
            </a:r>
            <a:endParaRPr lang="en-US" sz="30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Thời gian chơi 3 phút.</a:t>
            </a:r>
            <a:endParaRPr lang="en-US"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6543793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5" name="Freeform 3">
            <a:extLst>
              <a:ext uri="{FF2B5EF4-FFF2-40B4-BE49-F238E27FC236}">
                <a16:creationId xmlns:a16="http://schemas.microsoft.com/office/drawing/2014/main" id="{F8BA8F9E-7150-56FC-E364-907C6861A788}"/>
              </a:ext>
            </a:extLst>
          </p:cNvPr>
          <p:cNvSpPr/>
          <p:nvPr/>
        </p:nvSpPr>
        <p:spPr>
          <a:xfrm>
            <a:off x="8577943" y="2640055"/>
            <a:ext cx="3455723" cy="41148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2" name="Picture 1">
            <a:extLst>
              <a:ext uri="{FF2B5EF4-FFF2-40B4-BE49-F238E27FC236}">
                <a16:creationId xmlns:a16="http://schemas.microsoft.com/office/drawing/2014/main" id="{AACDFC0B-C1AB-4701-E6F5-7951812784D0}"/>
              </a:ext>
            </a:extLst>
          </p:cNvPr>
          <p:cNvPicPr>
            <a:picLocks noChangeAspect="1"/>
          </p:cNvPicPr>
          <p:nvPr/>
        </p:nvPicPr>
        <p:blipFill>
          <a:blip r:embed="rId5"/>
          <a:stretch>
            <a:fillRect/>
          </a:stretch>
        </p:blipFill>
        <p:spPr>
          <a:xfrm>
            <a:off x="8109858" y="244658"/>
            <a:ext cx="2964114" cy="2444365"/>
          </a:xfrm>
          <a:prstGeom prst="rect">
            <a:avLst/>
          </a:prstGeom>
        </p:spPr>
      </p:pic>
      <p:pic>
        <p:nvPicPr>
          <p:cNvPr id="20" name="Picture 19">
            <a:extLst>
              <a:ext uri="{FF2B5EF4-FFF2-40B4-BE49-F238E27FC236}">
                <a16:creationId xmlns:a16="http://schemas.microsoft.com/office/drawing/2014/main" id="{D34C52AA-E837-0C22-58A7-0EF3294F6680}"/>
              </a:ext>
            </a:extLst>
          </p:cNvPr>
          <p:cNvPicPr>
            <a:picLocks noChangeAspect="1"/>
          </p:cNvPicPr>
          <p:nvPr/>
        </p:nvPicPr>
        <p:blipFill>
          <a:blip r:embed="rId6"/>
          <a:stretch>
            <a:fillRect/>
          </a:stretch>
        </p:blipFill>
        <p:spPr>
          <a:xfrm>
            <a:off x="566056" y="1943100"/>
            <a:ext cx="9249111" cy="4114356"/>
          </a:xfrm>
          <a:prstGeom prst="rect">
            <a:avLst/>
          </a:prstGeom>
        </p:spPr>
      </p:pic>
      <p:pic>
        <p:nvPicPr>
          <p:cNvPr id="24" name="Picture 23">
            <a:extLst>
              <a:ext uri="{FF2B5EF4-FFF2-40B4-BE49-F238E27FC236}">
                <a16:creationId xmlns:a16="http://schemas.microsoft.com/office/drawing/2014/main" id="{34A0AA46-C82A-4D99-11E9-2495A069ADA8}"/>
              </a:ext>
            </a:extLst>
          </p:cNvPr>
          <p:cNvPicPr>
            <a:picLocks noChangeAspect="1"/>
          </p:cNvPicPr>
          <p:nvPr/>
        </p:nvPicPr>
        <p:blipFill>
          <a:blip r:embed="rId7"/>
          <a:stretch>
            <a:fillRect/>
          </a:stretch>
        </p:blipFill>
        <p:spPr>
          <a:xfrm>
            <a:off x="3359204" y="3914014"/>
            <a:ext cx="2926334" cy="1207113"/>
          </a:xfrm>
          <a:prstGeom prst="rect">
            <a:avLst/>
          </a:prstGeom>
        </p:spPr>
      </p:pic>
      <p:pic>
        <p:nvPicPr>
          <p:cNvPr id="25" name="Picture 24" descr="A round pink label with white text and a black background&#10;&#10;Description automatically generated">
            <a:extLst>
              <a:ext uri="{FF2B5EF4-FFF2-40B4-BE49-F238E27FC236}">
                <a16:creationId xmlns:a16="http://schemas.microsoft.com/office/drawing/2014/main" id="{C03079BC-107D-C802-3E5F-4473C777F4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3616897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LÊ TÂM" descr="A group of kids running under leaves&#10;&#10;Description automatically generated">
            <a:extLst>
              <a:ext uri="{FF2B5EF4-FFF2-40B4-BE49-F238E27FC236}">
                <a16:creationId xmlns:a16="http://schemas.microsoft.com/office/drawing/2014/main" id="{F91D4B81-53D8-44ED-9C6E-BA6E6E2962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A829300F-9F6D-5218-FC4C-A58EC3DC3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25" y="527584"/>
            <a:ext cx="10473836" cy="3560373"/>
          </a:xfrm>
          <a:prstGeom prst="rect">
            <a:avLst/>
          </a:prstGeom>
        </p:spPr>
      </p:pic>
    </p:spTree>
    <p:extLst>
      <p:ext uri="{BB962C8B-B14F-4D97-AF65-F5344CB8AC3E}">
        <p14:creationId xmlns:p14="http://schemas.microsoft.com/office/powerpoint/2010/main" val="1831722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13" name="Freeform 16">
            <a:extLst>
              <a:ext uri="{FF2B5EF4-FFF2-40B4-BE49-F238E27FC236}">
                <a16:creationId xmlns:a16="http://schemas.microsoft.com/office/drawing/2014/main" id="{39E94DCF-60FF-1BD2-A11F-13E16CA20D62}"/>
              </a:ext>
            </a:extLst>
          </p:cNvPr>
          <p:cNvSpPr/>
          <p:nvPr/>
        </p:nvSpPr>
        <p:spPr>
          <a:xfrm>
            <a:off x="3510719" y="2613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3B3FC38A-6A51-F26F-6AD1-1F2B5556F184}"/>
              </a:ext>
            </a:extLst>
          </p:cNvPr>
          <p:cNvSpPr txBox="1"/>
          <p:nvPr/>
        </p:nvSpPr>
        <p:spPr>
          <a:xfrm>
            <a:off x="3891281" y="2432428"/>
            <a:ext cx="4897120" cy="2308324"/>
          </a:xfrm>
          <a:prstGeom prst="rect">
            <a:avLst/>
          </a:prstGeom>
          <a:noFill/>
        </p:spPr>
        <p:txBody>
          <a:bodyPr wrap="square" rtlCol="0">
            <a:spAutoFit/>
          </a:bodyPr>
          <a:lstStyle/>
          <a:p>
            <a:pPr lvl="0" algn="ctr">
              <a:defRPr/>
            </a:pPr>
            <a:r>
              <a:rPr lang="en-GB" sz="4800" b="1" kern="0" dirty="0">
                <a:solidFill>
                  <a:srgbClr val="468FC7"/>
                </a:solidFill>
                <a:latin typeface="Cambria" panose="02040503050406030204" pitchFamily="18" charset="0"/>
                <a:ea typeface="Cambria" panose="02040503050406030204" pitchFamily="18" charset="0"/>
              </a:rPr>
              <a:t>2. Tôn </a:t>
            </a:r>
            <a:r>
              <a:rPr lang="en-GB" sz="4800" b="1" kern="0" dirty="0" err="1">
                <a:solidFill>
                  <a:srgbClr val="468FC7"/>
                </a:solidFill>
                <a:latin typeface="Cambria" panose="02040503050406030204" pitchFamily="18" charset="0"/>
                <a:ea typeface="Cambria" panose="02040503050406030204" pitchFamily="18" charset="0"/>
              </a:rPr>
              <a:t>trọng</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các</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bạn</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cùng</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giới</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và</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khác</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giới</a:t>
            </a:r>
            <a:endParaRPr kumimoji="0" lang="vi-VN" sz="4800" b="1" i="0" u="none" strike="noStrike" kern="0" cap="none" spc="0" normalizeH="0" baseline="0" noProof="0" dirty="0">
              <a:ln>
                <a:noFill/>
              </a:ln>
              <a:solidFill>
                <a:srgbClr val="468FC7"/>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F310CF7B-3D29-A265-8A27-656530DE430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6D5F8B97-9C07-599B-3C68-5F1372D9587A}"/>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pic>
        <p:nvPicPr>
          <p:cNvPr id="4" name="Picture 3" descr="A round pink label with white text and a black background&#10;&#10;Description automatically generated">
            <a:extLst>
              <a:ext uri="{FF2B5EF4-FFF2-40B4-BE49-F238E27FC236}">
                <a16:creationId xmlns:a16="http://schemas.microsoft.com/office/drawing/2014/main" id="{7EB9CD7B-4DA7-17D9-1402-F6615842F5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1277913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Rectangle: Diagonal Corners Rounded 2">
            <a:extLst>
              <a:ext uri="{FF2B5EF4-FFF2-40B4-BE49-F238E27FC236}">
                <a16:creationId xmlns:a16="http://schemas.microsoft.com/office/drawing/2014/main" id="{7E9202E0-DF1A-D779-F2A7-16F57F6B9580}"/>
              </a:ext>
            </a:extLst>
          </p:cNvPr>
          <p:cNvSpPr/>
          <p:nvPr/>
        </p:nvSpPr>
        <p:spPr>
          <a:xfrm>
            <a:off x="388884" y="190500"/>
            <a:ext cx="11351172" cy="1606769"/>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2 đến hình 4 và cho biết những tình huống nào các bạn đã thể hiện sự tôn trọng hoặc chưa tôn trọng bạn cùng giới và khác giới. Vì sao?</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A13FDD7-701A-DD29-2376-79523060D798}"/>
              </a:ext>
            </a:extLst>
          </p:cNvPr>
          <p:cNvPicPr>
            <a:picLocks noChangeAspect="1"/>
          </p:cNvPicPr>
          <p:nvPr/>
        </p:nvPicPr>
        <p:blipFill>
          <a:blip r:embed="rId3"/>
          <a:stretch>
            <a:fillRect/>
          </a:stretch>
        </p:blipFill>
        <p:spPr>
          <a:xfrm>
            <a:off x="184588" y="2491280"/>
            <a:ext cx="4291616" cy="2932058"/>
          </a:xfrm>
          <a:prstGeom prst="rect">
            <a:avLst/>
          </a:prstGeom>
        </p:spPr>
      </p:pic>
      <p:pic>
        <p:nvPicPr>
          <p:cNvPr id="9" name="Picture 8">
            <a:extLst>
              <a:ext uri="{FF2B5EF4-FFF2-40B4-BE49-F238E27FC236}">
                <a16:creationId xmlns:a16="http://schemas.microsoft.com/office/drawing/2014/main" id="{299957CB-3306-7A25-DDF4-7E7B35D5AE46}"/>
              </a:ext>
            </a:extLst>
          </p:cNvPr>
          <p:cNvPicPr>
            <a:picLocks noChangeAspect="1"/>
          </p:cNvPicPr>
          <p:nvPr/>
        </p:nvPicPr>
        <p:blipFill>
          <a:blip r:embed="rId4"/>
          <a:stretch>
            <a:fillRect/>
          </a:stretch>
        </p:blipFill>
        <p:spPr>
          <a:xfrm>
            <a:off x="4525689" y="2494071"/>
            <a:ext cx="7274289" cy="2761101"/>
          </a:xfrm>
          <a:prstGeom prst="rect">
            <a:avLst/>
          </a:prstGeom>
        </p:spPr>
      </p:pic>
    </p:spTree>
    <p:extLst>
      <p:ext uri="{BB962C8B-B14F-4D97-AF65-F5344CB8AC3E}">
        <p14:creationId xmlns:p14="http://schemas.microsoft.com/office/powerpoint/2010/main" val="3022796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4" name="Picture 3">
            <a:extLst>
              <a:ext uri="{FF2B5EF4-FFF2-40B4-BE49-F238E27FC236}">
                <a16:creationId xmlns:a16="http://schemas.microsoft.com/office/drawing/2014/main" id="{0125B51D-6967-084E-9DE0-C8D71C979343}"/>
              </a:ext>
            </a:extLst>
          </p:cNvPr>
          <p:cNvPicPr>
            <a:picLocks noChangeAspect="1"/>
          </p:cNvPicPr>
          <p:nvPr/>
        </p:nvPicPr>
        <p:blipFill>
          <a:blip r:embed="rId3"/>
          <a:stretch>
            <a:fillRect/>
          </a:stretch>
        </p:blipFill>
        <p:spPr>
          <a:xfrm>
            <a:off x="234686" y="1725426"/>
            <a:ext cx="5276183" cy="3604720"/>
          </a:xfrm>
          <a:prstGeom prst="rect">
            <a:avLst/>
          </a:prstGeom>
        </p:spPr>
      </p:pic>
      <p:sp>
        <p:nvSpPr>
          <p:cNvPr id="9" name="Rectangle: Rounded Corners 8">
            <a:extLst>
              <a:ext uri="{FF2B5EF4-FFF2-40B4-BE49-F238E27FC236}">
                <a16:creationId xmlns:a16="http://schemas.microsoft.com/office/drawing/2014/main" id="{1BFC05E1-B93C-E8FE-97A6-AED400AEEF17}"/>
              </a:ext>
            </a:extLst>
          </p:cNvPr>
          <p:cNvSpPr/>
          <p:nvPr/>
        </p:nvSpPr>
        <p:spPr>
          <a:xfrm>
            <a:off x="5628640" y="1422400"/>
            <a:ext cx="600456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Một bạn nam trong lớp thể hiện chưa tôn trọng bạn nữ qua lời nói “Việc đấy là của con gái”. Các bạn gái khác có ý thức và thực hiên tố công việc. Vì trực nhật là công việc chung của học sinh không phân biêt trai hay gái.</a:t>
            </a:r>
          </a:p>
          <a:p>
            <a:pPr marL="457200" indent="-457200" algn="just">
              <a:buFont typeface="Arial" panose="020B0604020202020204" pitchFamily="34" charset="0"/>
              <a:buChar char="•"/>
            </a:pP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N</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ếu</a:t>
            </a: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 là em thì em sẽ tham gia làm trực nhật cùng các bạn.</a:t>
            </a:r>
          </a:p>
        </p:txBody>
      </p:sp>
      <p:pic>
        <p:nvPicPr>
          <p:cNvPr id="18" name="Picture 17">
            <a:extLst>
              <a:ext uri="{FF2B5EF4-FFF2-40B4-BE49-F238E27FC236}">
                <a16:creationId xmlns:a16="http://schemas.microsoft.com/office/drawing/2014/main" id="{299196B7-1E73-9EB1-D1D3-2FC4DDFD0812}"/>
              </a:ext>
            </a:extLst>
          </p:cNvPr>
          <p:cNvPicPr>
            <a:picLocks noChangeAspect="1"/>
          </p:cNvPicPr>
          <p:nvPr/>
        </p:nvPicPr>
        <p:blipFill>
          <a:blip r:embed="rId4"/>
          <a:stretch>
            <a:fillRect/>
          </a:stretch>
        </p:blipFill>
        <p:spPr>
          <a:xfrm>
            <a:off x="3480510" y="-1603414"/>
            <a:ext cx="5511090" cy="3003020"/>
          </a:xfrm>
          <a:prstGeom prst="rect">
            <a:avLst/>
          </a:prstGeom>
        </p:spPr>
      </p:pic>
    </p:spTree>
    <p:extLst>
      <p:ext uri="{BB962C8B-B14F-4D97-AF65-F5344CB8AC3E}">
        <p14:creationId xmlns:p14="http://schemas.microsoft.com/office/powerpoint/2010/main" val="33858505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1BFC05E1-B93C-E8FE-97A6-AED400AEEF17}"/>
              </a:ext>
            </a:extLst>
          </p:cNvPr>
          <p:cNvSpPr/>
          <p:nvPr/>
        </p:nvSpPr>
        <p:spPr>
          <a:xfrm>
            <a:off x="5628640" y="1584960"/>
            <a:ext cx="628904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Bạn nam qua lời nói đã thể hiện sự tôn trọng những đặc điểm khác biệt, đặc điểm sinh ra đã có cử bạn. Vì đây là đặc điểm sinh học không thể thay đổi theo thời gian.</a:t>
            </a:r>
            <a:endPar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Nếu là em thì em sẽ luôn động viên bạn để bạn không tự ti.</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299196B7-1E73-9EB1-D1D3-2FC4DDFD0812}"/>
              </a:ext>
            </a:extLst>
          </p:cNvPr>
          <p:cNvPicPr>
            <a:picLocks noChangeAspect="1"/>
          </p:cNvPicPr>
          <p:nvPr/>
        </p:nvPicPr>
        <p:blipFill>
          <a:blip r:embed="rId3"/>
          <a:stretch>
            <a:fillRect/>
          </a:stretch>
        </p:blipFill>
        <p:spPr>
          <a:xfrm>
            <a:off x="3480510" y="-1603414"/>
            <a:ext cx="5511090" cy="3003020"/>
          </a:xfrm>
          <a:prstGeom prst="rect">
            <a:avLst/>
          </a:prstGeom>
        </p:spPr>
      </p:pic>
      <p:pic>
        <p:nvPicPr>
          <p:cNvPr id="5" name="Picture 4">
            <a:extLst>
              <a:ext uri="{FF2B5EF4-FFF2-40B4-BE49-F238E27FC236}">
                <a16:creationId xmlns:a16="http://schemas.microsoft.com/office/drawing/2014/main" id="{DA9D989A-3A9E-361C-17DA-D891DA0C9C07}"/>
              </a:ext>
            </a:extLst>
          </p:cNvPr>
          <p:cNvPicPr>
            <a:picLocks noChangeAspect="1"/>
          </p:cNvPicPr>
          <p:nvPr/>
        </p:nvPicPr>
        <p:blipFill>
          <a:blip r:embed="rId4"/>
          <a:stretch>
            <a:fillRect/>
          </a:stretch>
        </p:blipFill>
        <p:spPr>
          <a:xfrm>
            <a:off x="612457" y="2194560"/>
            <a:ext cx="4342017" cy="3694430"/>
          </a:xfrm>
          <a:prstGeom prst="rect">
            <a:avLst/>
          </a:prstGeom>
        </p:spPr>
      </p:pic>
    </p:spTree>
    <p:extLst>
      <p:ext uri="{BB962C8B-B14F-4D97-AF65-F5344CB8AC3E}">
        <p14:creationId xmlns:p14="http://schemas.microsoft.com/office/powerpoint/2010/main" val="28608858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699</Words>
  <Application>Microsoft Office PowerPoint</Application>
  <PresentationFormat>Widescreen</PresentationFormat>
  <Paragraphs>30</Paragraphs>
  <Slides>20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Aptos</vt:lpstr>
      <vt:lpstr>Aptos Display</vt:lpstr>
      <vt:lpstr>Arial</vt:lpstr>
      <vt:lpstr>Calibri</vt:lpstr>
      <vt:lpstr>Calibri Light</vt:lpstr>
      <vt:lpstr>Cambria</vt:lpstr>
      <vt:lpstr>Times New Roman</vt:lpstr>
      <vt:lpstr>Office Theme</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Thao Tran</cp:lastModifiedBy>
  <cp:revision>30</cp:revision>
  <dcterms:created xsi:type="dcterms:W3CDTF">2024-08-04T14:57:47Z</dcterms:created>
  <dcterms:modified xsi:type="dcterms:W3CDTF">2024-12-03T04:38:24Z</dcterms:modified>
</cp:coreProperties>
</file>