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30"/>
  </p:notesMasterIdLst>
  <p:sldIdLst>
    <p:sldId id="524" r:id="rId4"/>
    <p:sldId id="352" r:id="rId5"/>
    <p:sldId id="353" r:id="rId6"/>
    <p:sldId id="470" r:id="rId7"/>
    <p:sldId id="475" r:id="rId8"/>
    <p:sldId id="480" r:id="rId9"/>
    <p:sldId id="494" r:id="rId10"/>
    <p:sldId id="510" r:id="rId11"/>
    <p:sldId id="474" r:id="rId12"/>
    <p:sldId id="522" r:id="rId13"/>
    <p:sldId id="523" r:id="rId14"/>
    <p:sldId id="512" r:id="rId15"/>
    <p:sldId id="506" r:id="rId16"/>
    <p:sldId id="515" r:id="rId17"/>
    <p:sldId id="473" r:id="rId18"/>
    <p:sldId id="514" r:id="rId19"/>
    <p:sldId id="479" r:id="rId20"/>
    <p:sldId id="495" r:id="rId21"/>
    <p:sldId id="496" r:id="rId22"/>
    <p:sldId id="516" r:id="rId23"/>
    <p:sldId id="517" r:id="rId24"/>
    <p:sldId id="518" r:id="rId25"/>
    <p:sldId id="520" r:id="rId26"/>
    <p:sldId id="497" r:id="rId27"/>
    <p:sldId id="519" r:id="rId28"/>
    <p:sldId id="33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385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635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8259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2024/9/9</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2024/9/9</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604" y="2429164"/>
            <a:ext cx="5157884" cy="4428836"/>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04669" y="1662545"/>
            <a:ext cx="5727424" cy="1200329"/>
          </a:xfrm>
          <a:prstGeom prst="rect">
            <a:avLst/>
          </a:prstGeom>
          <a:noFill/>
        </p:spPr>
        <p:txBody>
          <a:bodyPr wrap="square" rtlCol="0">
            <a:spAutoFit/>
          </a:bodyPr>
          <a:lstStyle/>
          <a:p>
            <a:pPr algn="ctr"/>
            <a:r>
              <a:rPr lang="en-US" sz="7200" b="1" dirty="0" err="1">
                <a:solidFill>
                  <a:srgbClr val="00B050"/>
                </a:solidFill>
                <a:latin typeface="Times New Roman" panose="02020603050405020304" pitchFamily="18" charset="0"/>
                <a:cs typeface="Times New Roman" panose="02020603050405020304" pitchFamily="18" charset="0"/>
              </a:rPr>
              <a:t>Chủ</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a:solidFill>
                  <a:srgbClr val="00B050"/>
                </a:solidFill>
                <a:latin typeface="Times New Roman" panose="02020603050405020304" pitchFamily="18" charset="0"/>
                <a:cs typeface="Times New Roman" panose="02020603050405020304" pitchFamily="18" charset="0"/>
              </a:rPr>
              <a:t>đề</a:t>
            </a:r>
            <a:endParaRPr lang="en-US" sz="7200" b="1" dirty="0">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6128"/>
          <a:stretch/>
        </p:blipFill>
        <p:spPr>
          <a:xfrm>
            <a:off x="1330035" y="-28795"/>
            <a:ext cx="5153891" cy="6743631"/>
          </a:xfrm>
          <a:prstGeom prst="rect">
            <a:avLst/>
          </a:prstGeom>
        </p:spPr>
      </p:pic>
    </p:spTree>
    <p:extLst>
      <p:ext uri="{BB962C8B-B14F-4D97-AF65-F5344CB8AC3E}">
        <p14:creationId xmlns:p14="http://schemas.microsoft.com/office/powerpoint/2010/main" val="2772874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Cứ thế, hai bạn thi nhau kể những trải nghiệm mùa hè.</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Ngày mai đi học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chắc sẽ theo các bạn vào lớp học.</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cxnSp>
        <p:nvCxnSpPr>
          <p:cNvPr id="12" name="Straight Connector 11">
            <a:extLst>
              <a:ext uri="{FF2B5EF4-FFF2-40B4-BE49-F238E27FC236}">
                <a16:creationId xmlns:a16="http://schemas.microsoft.com/office/drawing/2014/main" id="{C656946E-C195-4ED7-BBB3-1C16363908D4}"/>
              </a:ext>
            </a:extLst>
          </p:cNvPr>
          <p:cNvCxnSpPr/>
          <p:nvPr/>
        </p:nvCxnSpPr>
        <p:spPr>
          <a:xfrm flipH="1">
            <a:off x="4696532" y="321914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56946E-C195-4ED7-BBB3-1C16363908D4}"/>
              </a:ext>
            </a:extLst>
          </p:cNvPr>
          <p:cNvCxnSpPr/>
          <p:nvPr/>
        </p:nvCxnSpPr>
        <p:spPr>
          <a:xfrm flipH="1">
            <a:off x="7237601" y="331539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1B3B2E8E-696C-4C13-A48E-3A94799B81CE}"/>
              </a:ext>
            </a:extLst>
          </p:cNvPr>
          <p:cNvGrpSpPr/>
          <p:nvPr/>
        </p:nvGrpSpPr>
        <p:grpSpPr>
          <a:xfrm>
            <a:off x="2179759" y="3734254"/>
            <a:ext cx="181402" cy="539684"/>
            <a:chOff x="7046758" y="4314441"/>
            <a:chExt cx="181402" cy="539684"/>
          </a:xfrm>
        </p:grpSpPr>
        <p:cxnSp>
          <p:nvCxnSpPr>
            <p:cNvPr id="15" name="Straight Connector 14">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1575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về</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quê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từ</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bao nhiêu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Tree>
    <p:extLst>
      <p:ext uri="{BB962C8B-B14F-4D97-AF65-F5344CB8AC3E}">
        <p14:creationId xmlns:p14="http://schemas.microsoft.com/office/powerpoint/2010/main" val="4057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oiny" panose="02000903060500060000" pitchFamily="2" charset="0"/>
                  <a:cs typeface="+mn-cs"/>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bố</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đi xe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Bây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giờ</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đã</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đạp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xe bon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bon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quen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thuộc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bỗng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trở</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nên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mẻ</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Cứ</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hai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thi nhau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trải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nghiệm</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mai đi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nhưng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mùa</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hè</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chắc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sẽ</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theo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vào</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lớp</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sz="3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pic>
        <p:nvPicPr>
          <p:cNvPr id="2" name="Picture 1">
            <a:extLst>
              <a:ext uri="{FF2B5EF4-FFF2-40B4-BE49-F238E27FC236}">
                <a16:creationId xmlns:a16="http://schemas.microsoft.com/office/drawing/2014/main" id="{AD0FA3B8-6F22-C1EB-ADB7-F19E1E559611}"/>
              </a:ext>
            </a:extLst>
          </p:cNvPr>
          <p:cNvPicPr>
            <a:picLocks noChangeAspect="1"/>
          </p:cNvPicPr>
          <p:nvPr/>
        </p:nvPicPr>
        <p:blipFill rotWithShape="1">
          <a:blip r:embed="rId5"/>
          <a:srcRect r="5375" b="20249"/>
          <a:stretch/>
        </p:blipFill>
        <p:spPr>
          <a:xfrm>
            <a:off x="6024534" y="3628103"/>
            <a:ext cx="5804823" cy="2399071"/>
          </a:xfrm>
          <a:prstGeom prst="rect">
            <a:avLst/>
          </a:prstGeom>
        </p:spPr>
      </p:pic>
    </p:spTree>
    <p:extLst>
      <p:ext uri="{BB962C8B-B14F-4D97-AF65-F5344CB8AC3E}">
        <p14:creationId xmlns:p14="http://schemas.microsoft.com/office/powerpoint/2010/main" val="18889657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1</a:t>
            </a: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2</a:t>
            </a: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LUYỆN ĐỌC </a:t>
              </a:r>
              <a:r>
                <a:rPr lang="en-US" sz="2400" b="1" dirty="0">
                  <a:solidFill>
                    <a:srgbClr val="FF0000"/>
                  </a:solidFill>
                  <a:latin typeface="Coiny" panose="02000903060500060000" pitchFamily="2" charset="0"/>
                </a:rPr>
                <a:t>TRƯỚC LỚP</a:t>
              </a:r>
              <a:endParaRPr kumimoji="0" lang="en-US" sz="24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5445837" y="1740046"/>
            <a:ext cx="6151397" cy="3188484"/>
          </a:xfrm>
          <a:prstGeom prst="rect">
            <a:avLst/>
          </a:prstGeom>
        </p:spPr>
      </p:pic>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dirty="0">
                  <a:solidFill>
                    <a:srgbClr val="C00000"/>
                  </a:solidFill>
                  <a:latin typeface="UTM Cookies" panose="02040603050506020204" pitchFamily="18"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824176" y="2408347"/>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7"/>
            <a:ext cx="5518641"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2.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trong</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696159" y="4283063"/>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nghiệm</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Chi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Sơn</a:t>
            </a:r>
            <a:r>
              <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50400"/>
            <a:ext cx="5518641"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28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569660"/>
            </a:xfrm>
            <a:prstGeom prst="rect">
              <a:avLst/>
            </a:prstGeom>
          </p:spPr>
          <p:txBody>
            <a:bodyPr wrap="square">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1</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818140" y="4211379"/>
            <a:ext cx="7720383" cy="1953868"/>
          </a:xfrm>
          <a:prstGeom prst="rect">
            <a:avLst/>
          </a:prstGeom>
        </p:spPr>
        <p:txBody>
          <a:bodyPr wrap="none">
            <a:spAutoFit/>
          </a:bodyPr>
          <a:lstStyle/>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Sơn giơ chiếc diều rất xinh ra vẫy Chi rối rít.</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Chi mừng rỡ chạy ra.</a:t>
            </a:r>
          </a:p>
          <a:p>
            <a:pPr>
              <a:lnSpc>
                <a:spcPct val="150000"/>
              </a:lnSpc>
            </a:pPr>
            <a:r>
              <a:rPr lang="vi-VN" sz="2800" b="1" dirty="0">
                <a:latin typeface="Times New Roman" panose="02020603050405020304" pitchFamily="18" charset="0"/>
                <a:ea typeface="Arial-Rounded" panose="020B0500000000000000" pitchFamily="34" charset="0"/>
                <a:cs typeface="Times New Roman" panose="02020603050405020304" pitchFamily="18"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Times New Roman" panose="02020603050405020304" pitchFamily="18" charset="0"/>
                <a:cs typeface="Times New Roman" panose="02020603050405020304" pitchFamily="18" charset="0"/>
              </a:rPr>
              <a:t>Khởi</a:t>
            </a:r>
            <a:r>
              <a:rPr lang="en-US" sz="7200" b="1" dirty="0">
                <a:solidFill>
                  <a:schemeClr val="accent6">
                    <a:lumMod val="75000"/>
                  </a:schemeClr>
                </a:solidFill>
                <a:latin typeface="Times New Roman" panose="02020603050405020304" pitchFamily="18" charset="0"/>
                <a:cs typeface="Times New Roman" panose="02020603050405020304" pitchFamily="18" charset="0"/>
              </a:rPr>
              <a:t> </a:t>
            </a:r>
            <a:r>
              <a:rPr lang="en-US" sz="7200" b="1" dirty="0" err="1">
                <a:solidFill>
                  <a:schemeClr val="accent6">
                    <a:lumMod val="75000"/>
                  </a:schemeClr>
                </a:solidFill>
                <a:latin typeface="Times New Roman" panose="02020603050405020304" pitchFamily="18" charset="0"/>
                <a:cs typeface="Times New Roman" panose="02020603050405020304" pitchFamily="18" charset="0"/>
              </a:rPr>
              <a:t>động</a:t>
            </a:r>
            <a:endParaRPr lang="en-US"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Sơn được về quê ở cùng ông bà.</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Cậu được theo ông bà đi trồng rau, câu cá.</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Chiều chiều, cậu đi thả diều cùng bạn</a:t>
            </a:r>
            <a:endPar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ct val="150000"/>
              </a:lnSpc>
              <a:buFont typeface="Arial" panose="020B0604020202020204" pitchFamily="34" charset="0"/>
              <a:buChar char="•"/>
            </a:pP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468864"/>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23850" y="-771524"/>
            <a:ext cx="8534400" cy="8458198"/>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2662416"/>
            </a:xfrm>
            <a:prstGeom prst="rect">
              <a:avLst/>
            </a:prstGeom>
          </p:spPr>
          <p:txBody>
            <a:bodyPr wrap="square">
              <a:spAutoFit/>
            </a:bodyPr>
            <a:lstStyle/>
            <a:p>
              <a:pPr algn="ct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4. Theo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đi</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theo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vào</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029"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lớp</a:t>
              </a:r>
              <a:r>
                <a:rPr lang="en-029"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nhau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kiến</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khác</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0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US" sz="3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giữa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4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vị</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dịp</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endPar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272573"/>
              <a:ext cx="58187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oiny" panose="02000903060500060000" pitchFamily="2" charset="0"/>
                </a:rPr>
                <a:t>Luyện</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đọc</a:t>
              </a:r>
              <a:r>
                <a:rPr lang="en-US" sz="3600" b="1" dirty="0">
                  <a:solidFill>
                    <a:srgbClr val="FF0000"/>
                  </a:solidFill>
                  <a:latin typeface="Coiny" panose="02000903060500060000" pitchFamily="2" charset="0"/>
                </a:rPr>
                <a:t> </a:t>
              </a:r>
              <a:r>
                <a:rPr lang="en-US" sz="3600" b="1" dirty="0" err="1">
                  <a:solidFill>
                    <a:srgbClr val="FF0000"/>
                  </a:solidFill>
                  <a:latin typeface="Coiny" panose="02000903060500060000" pitchFamily="2" charset="0"/>
                </a:rPr>
                <a:t>lại</a:t>
              </a:r>
              <a:endPar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Tưởng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tượng</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Gợi ý:</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Kì nghỉ của em diễn ra những gì?</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Có những gì ấn tượng trong kì nghỉ đó?</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Em cảm thấy như thế nào sau kì nghỉ?</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0CDD90BA-6471-4AEC-B23F-83DBECA0D85F}"/>
              </a:ext>
            </a:extLst>
          </p:cNvPr>
          <p:cNvSpPr txBox="1"/>
          <p:nvPr/>
        </p:nvSpPr>
        <p:spPr>
          <a:xfrm>
            <a:off x="2323321" y="2581527"/>
            <a:ext cx="721256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Bài</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1: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Ngày</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gặp</a:t>
            </a:r>
            <a:r>
              <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lại</a:t>
            </a:r>
            <a:endParaRPr kumimoji="0" lang="en-US" sz="54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6B203D-A5CB-4F9F-AADA-780DC0B6D0BC}"/>
              </a:ext>
            </a:extLst>
          </p:cNvPr>
          <p:cNvSpPr txBox="1"/>
          <p:nvPr/>
        </p:nvSpPr>
        <p:spPr>
          <a:xfrm>
            <a:off x="4621763" y="1471027"/>
            <a:ext cx="29484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Tiếng</a:t>
            </a:r>
            <a:r>
              <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0" i="0" u="sng"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Việt</a:t>
            </a:r>
            <a:endParaRPr kumimoji="0" lang="en-US" sz="4400" b="0" i="0" u="sng"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B9EAE9A-B4B5-4DDC-9F0C-44680EE79203}"/>
              </a:ext>
            </a:extLst>
          </p:cNvPr>
          <p:cNvGrpSpPr/>
          <p:nvPr/>
        </p:nvGrpSpPr>
        <p:grpSpPr>
          <a:xfrm>
            <a:off x="3130643" y="201459"/>
            <a:ext cx="5818792" cy="823718"/>
            <a:chOff x="3130643" y="201459"/>
            <a:chExt cx="5818792" cy="823718"/>
          </a:xfrm>
        </p:grpSpPr>
        <p:sp>
          <p:nvSpPr>
            <p:cNvPr id="10" name="Google Shape;1244;p45">
              <a:extLst>
                <a:ext uri="{FF2B5EF4-FFF2-40B4-BE49-F238E27FC236}">
                  <a16:creationId xmlns:a16="http://schemas.microsoft.com/office/drawing/2014/main" id="{4E80BE65-D746-428C-B6B7-65B5C6671A78}"/>
                </a:ext>
              </a:extLst>
            </p:cNvPr>
            <p:cNvSpPr/>
            <p:nvPr/>
          </p:nvSpPr>
          <p:spPr>
            <a:xfrm>
              <a:off x="3326044" y="201459"/>
              <a:ext cx="5437491" cy="82371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BACA34C1-E7F4-4B6B-87A5-AF1796979451}"/>
                </a:ext>
              </a:extLst>
            </p:cNvPr>
            <p:cNvSpPr txBox="1"/>
            <p:nvPr/>
          </p:nvSpPr>
          <p:spPr>
            <a:xfrm>
              <a:off x="3130643" y="393603"/>
              <a:ext cx="5818792" cy="523220"/>
            </a:xfrm>
            <a:prstGeom prst="rect">
              <a:avLst/>
            </a:prstGeom>
            <a:noFill/>
          </p:spPr>
          <p:txBody>
            <a:bodyPr wrap="square" rtlCol="0">
              <a:spAutoFit/>
            </a:bodyPr>
            <a:lstStyle/>
            <a:p>
              <a:pPr algn="ctr"/>
              <a:r>
                <a:rPr lang="en-US" sz="2800" b="1" dirty="0">
                  <a:solidFill>
                    <a:srgbClr val="FFFF00"/>
                  </a:solidFill>
                  <a:latin typeface="Coiny" panose="02000903060500060000" pitchFamily="2" charset="0"/>
                </a:rPr>
                <a:t>LẮNG NGHE ĐỌC MẪU</a:t>
              </a:r>
            </a:p>
          </p:txBody>
        </p:sp>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20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strVal val="#ppt_w*0.70"/>
                                          </p:val>
                                        </p:tav>
                                        <p:tav tm="100000">
                                          <p:val>
                                            <p:strVal val="#ppt_w"/>
                                          </p:val>
                                        </p:tav>
                                      </p:tavLst>
                                    </p:anim>
                                    <p:anim calcmode="lin" valueType="num">
                                      <p:cBhvr>
                                        <p:cTn id="13" dur="250" fill="hold"/>
                                        <p:tgtEl>
                                          <p:spTgt spid="6"/>
                                        </p:tgtEl>
                                        <p:attrNameLst>
                                          <p:attrName>ppt_h</p:attrName>
                                        </p:attrNameLst>
                                      </p:cBhvr>
                                      <p:tavLst>
                                        <p:tav tm="0">
                                          <p:val>
                                            <p:strVal val="#ppt_h"/>
                                          </p:val>
                                        </p:tav>
                                        <p:tav tm="100000">
                                          <p:val>
                                            <p:strVal val="#ppt_h"/>
                                          </p:val>
                                        </p:tav>
                                      </p:tavLst>
                                    </p:anim>
                                    <p:animEffect transition="in" filter="fade">
                                      <p:cBhvr>
                                        <p:cTn id="14" dur="250"/>
                                        <p:tgtEl>
                                          <p:spTgt spid="6"/>
                                        </p:tgtEl>
                                      </p:cBhvr>
                                    </p:animEffect>
                                  </p:childTnLst>
                                </p:cTn>
                              </p:par>
                            </p:childTnLst>
                          </p:cTn>
                        </p:par>
                        <p:par>
                          <p:cTn id="15" fill="hold">
                            <p:stCondLst>
                              <p:cond delay="250"/>
                            </p:stCondLst>
                            <p:childTnLst>
                              <p:par>
                                <p:cTn id="16" presetID="22" presetClass="entr" presetSubtype="2"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par>
                          <p:cTn id="19" fill="hold">
                            <p:stCondLst>
                              <p:cond delay="750"/>
                            </p:stCondLst>
                            <p:childTnLst>
                              <p:par>
                                <p:cTn id="20" presetID="53" presetClass="entr" presetSubtype="528" fill="hold" grpId="1"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fltVal val="0.5"/>
                                          </p:val>
                                        </p:tav>
                                        <p:tav tm="100000">
                                          <p:val>
                                            <p:strVal val="#ppt_x"/>
                                          </p:val>
                                        </p:tav>
                                      </p:tavLst>
                                    </p:anim>
                                    <p:anim calcmode="lin" valueType="num">
                                      <p:cBhvr>
                                        <p:cTn id="26" dur="500" fill="hold"/>
                                        <p:tgtEl>
                                          <p:spTgt spid="15"/>
                                        </p:tgtEl>
                                        <p:attrNameLst>
                                          <p:attrName>ppt_y</p:attrName>
                                        </p:attrNameLst>
                                      </p:cBhvr>
                                      <p:tavLst>
                                        <p:tav tm="0">
                                          <p:val>
                                            <p:fltVal val="0.5"/>
                                          </p:val>
                                        </p:tav>
                                        <p:tav tm="100000">
                                          <p:val>
                                            <p:strVal val="#ppt_y"/>
                                          </p:val>
                                        </p:tav>
                                      </p:tavLst>
                                    </p:anim>
                                  </p:childTnLst>
                                </p:cTn>
                              </p:par>
                            </p:childTnLst>
                          </p:cTn>
                        </p:par>
                        <p:par>
                          <p:cTn id="27" fill="hold">
                            <p:stCondLst>
                              <p:cond delay="1250"/>
                            </p:stCondLst>
                            <p:childTnLst>
                              <p:par>
                                <p:cTn id="28" presetID="22" presetClass="entr" presetSubtype="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1750"/>
                            </p:stCondLst>
                            <p:childTnLst>
                              <p:par>
                                <p:cTn id="32" presetID="53" presetClass="entr" presetSubtype="528" fill="hold" grpId="1"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fltVal val="0.5"/>
                                          </p:val>
                                        </p:tav>
                                        <p:tav tm="100000">
                                          <p:val>
                                            <p:strVal val="#ppt_x"/>
                                          </p:val>
                                        </p:tav>
                                      </p:tavLst>
                                    </p:anim>
                                    <p:anim calcmode="lin" valueType="num">
                                      <p:cBhvr>
                                        <p:cTn id="38" dur="500" fill="hold"/>
                                        <p:tgtEl>
                                          <p:spTgt spid="13"/>
                                        </p:tgtEl>
                                        <p:attrNameLst>
                                          <p:attrName>ppt_y</p:attrName>
                                        </p:attrNameLst>
                                      </p:cBhvr>
                                      <p:tavLst>
                                        <p:tav tm="0">
                                          <p:val>
                                            <p:fltVal val="0.5"/>
                                          </p:val>
                                        </p:tav>
                                        <p:tav tm="100000">
                                          <p:val>
                                            <p:strVal val="#ppt_y"/>
                                          </p:val>
                                        </p:tav>
                                      </p:tavLst>
                                    </p:anim>
                                  </p:childTnLst>
                                </p:cTn>
                              </p:par>
                            </p:childTnLst>
                          </p:cTn>
                        </p:par>
                        <p:par>
                          <p:cTn id="39" fill="hold">
                            <p:stCondLst>
                              <p:cond delay="2250"/>
                            </p:stCondLst>
                            <p:childTnLst>
                              <p:par>
                                <p:cTn id="40" presetID="22" presetClass="entr" presetSubtype="8"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2750"/>
                            </p:stCondLst>
                            <p:childTnLst>
                              <p:par>
                                <p:cTn id="44" presetID="53" presetClass="entr" presetSubtype="528" fill="hold" grpId="1"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fltVal val="0.5"/>
                                          </p:val>
                                        </p:tav>
                                        <p:tav tm="100000">
                                          <p:val>
                                            <p:strVal val="#ppt_x"/>
                                          </p:val>
                                        </p:tav>
                                      </p:tavLst>
                                    </p:anim>
                                    <p:anim calcmode="lin" valueType="num">
                                      <p:cBhvr>
                                        <p:cTn id="5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Cho cậu này.</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Chi cười:</a:t>
            </a:r>
          </a:p>
          <a:p>
            <a:pPr algn="just"/>
            <a:r>
              <a:rPr lang="vi-VN" sz="2000" dirty="0">
                <a:latin typeface="Times New Roman" panose="02020603050405020304" pitchFamily="18" charset="0"/>
                <a:ea typeface="Arial-Rounded" panose="020B0500000000000000" pitchFamily="34" charset="0"/>
                <a:cs typeface="Times New Roman" panose="02020603050405020304" pitchFamily="18" charset="0"/>
              </a:rPr>
              <a:t>- Ừ nhỉ.</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algn="just"/>
            <a:r>
              <a:rPr lang="en-US" sz="2000" dirty="0">
                <a:latin typeface="Times New Roman" panose="02020603050405020304" pitchFamily="18" charset="0"/>
                <a:ea typeface="Arial-Rounded" panose="020B0500000000000000" pitchFamily="34" charset="0"/>
                <a:cs typeface="Times New Roman" panose="02020603050405020304" pitchFamily="18" charset="0"/>
              </a:rPr>
              <a:t>   </a:t>
            </a:r>
            <a:r>
              <a:rPr lang="vi-VN" sz="2000" dirty="0">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algn="r"/>
            <a:r>
              <a:rPr lang="vi-VN" sz="2000" b="1" dirty="0">
                <a:latin typeface="Times New Roman" panose="02020603050405020304" pitchFamily="18" charset="0"/>
                <a:ea typeface="Arial-Rounded" panose="020B0500000000000000" pitchFamily="34" charset="0"/>
                <a:cs typeface="Times New Roman" panose="02020603050405020304" pitchFamily="18" charset="0"/>
              </a:rPr>
              <a:t>(Minh Dương)</a:t>
            </a:r>
          </a:p>
          <a:p>
            <a:pPr algn="just"/>
            <a:endParaRPr lang="vi-VN" sz="2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a:t>
            </a:r>
            <a:r>
              <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Coiny" panose="02000903060500060000" pitchFamily="2"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190163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114299" y="3200400"/>
            <a:ext cx="11963401" cy="2095499"/>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43580" y="3196845"/>
            <a:ext cx="451376" cy="392234"/>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0" y="5362995"/>
            <a:ext cx="12134850" cy="120925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62630" y="5328699"/>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415041"/>
              <a:ext cx="5404973" cy="400110"/>
            </a:xfrm>
            <a:prstGeom prst="rect">
              <a:avLst/>
            </a:prstGeom>
            <a:noFill/>
          </p:spPr>
          <p:txBody>
            <a:bodyPr wrap="square" rtlCol="0">
              <a:spAutoFit/>
            </a:bodyPr>
            <a:lstStyle/>
            <a:p>
              <a:pPr algn="ctr"/>
              <a:r>
                <a:rPr lang="en-US" sz="2000" b="1" dirty="0">
                  <a:solidFill>
                    <a:srgbClr val="FF0000"/>
                  </a:solidFill>
                  <a:latin typeface="Coiny" panose="02000903060500060000" pitchFamily="2"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mở</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tung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cửa</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sổ</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đón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tia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nắng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Thế</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hết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hè</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rồi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mai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bắt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năm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mới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Có</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tiếng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gọi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ngoài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cổng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nhìn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thấy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Sơn giơ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chiếc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xinh,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vẫy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rối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rít</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Cho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này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eaLnBrk="1" hangingPunct="1">
              <a:defRPr/>
            </a:pP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mừng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 Sơn về quê từ đầu hè, giờ gặp lại, hai bạn có bao nhiêu chuyện. Sơn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kể</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quê,</a:t>
            </a:r>
            <a:r>
              <a:rPr lang="en-US"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được</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theo ông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trồng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rau, câu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cùng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bạn</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thả</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Khi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lên cao,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cậu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nằm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lăn ra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bãi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ngắm</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Cánh</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diều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đứng</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im như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ngủ</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thiếp</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đi trên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bầu</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trời</a:t>
            </a:r>
            <a:r>
              <a:rPr lang="vi-VN"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gặp</a:t>
            </a:r>
            <a:r>
              <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rPr>
              <a:t>lại</a:t>
            </a:r>
            <a:endParaRPr lang="en-US" sz="4400" b="1" dirty="0">
              <a:solidFill>
                <a:srgbClr val="FFFF00"/>
              </a:solidFill>
              <a:effectLst>
                <a:outerShdw dist="50800" dir="3600000" algn="t" rotWithShape="0">
                  <a:schemeClr val="bg1"/>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3310801" y="1737716"/>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56946E-C195-4ED7-BBB3-1C16363908D4}"/>
              </a:ext>
            </a:extLst>
          </p:cNvPr>
          <p:cNvCxnSpPr/>
          <p:nvPr/>
        </p:nvCxnSpPr>
        <p:spPr>
          <a:xfrm flipH="1">
            <a:off x="10441719" y="1830573"/>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56946E-C195-4ED7-BBB3-1C16363908D4}"/>
              </a:ext>
            </a:extLst>
          </p:cNvPr>
          <p:cNvCxnSpPr/>
          <p:nvPr/>
        </p:nvCxnSpPr>
        <p:spPr>
          <a:xfrm flipH="1">
            <a:off x="7834683" y="315999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56946E-C195-4ED7-BBB3-1C16363908D4}"/>
              </a:ext>
            </a:extLst>
          </p:cNvPr>
          <p:cNvCxnSpPr/>
          <p:nvPr/>
        </p:nvCxnSpPr>
        <p:spPr>
          <a:xfrm flipH="1">
            <a:off x="2709919" y="356661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6946E-C195-4ED7-BBB3-1C16363908D4}"/>
              </a:ext>
            </a:extLst>
          </p:cNvPr>
          <p:cNvCxnSpPr/>
          <p:nvPr/>
        </p:nvCxnSpPr>
        <p:spPr>
          <a:xfrm flipH="1">
            <a:off x="6419536" y="3159992"/>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2310</Words>
  <Application>Microsoft Office PowerPoint</Application>
  <PresentationFormat>Widescreen</PresentationFormat>
  <Paragraphs>182</Paragraphs>
  <Slides>26</Slides>
  <Notes>25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微软雅黑</vt:lpstr>
      <vt:lpstr>Arial</vt:lpstr>
      <vt:lpstr>Arial-Rounded</vt:lpstr>
      <vt:lpstr>Calibri</vt:lpstr>
      <vt:lpstr>Coiny</vt:lpstr>
      <vt:lpstr>等线</vt:lpstr>
      <vt:lpstr>iCiel Cadena</vt:lpstr>
      <vt:lpstr>inpin heiti</vt:lpstr>
      <vt:lpstr>Times New Roman</vt:lpstr>
      <vt:lpstr>UTM Cookies</vt:lpstr>
      <vt:lpstr>Wingdings</vt:lpstr>
      <vt:lpstr>华康方圆体W7</vt:lpstr>
      <vt:lpstr>千图网拥有20W+精美PPT模板 更多PPT模板下载至：www.58pic.com/office/ppt​​</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68</cp:revision>
  <dcterms:created xsi:type="dcterms:W3CDTF">2022-04-20T14:22:21Z</dcterms:created>
  <dcterms:modified xsi:type="dcterms:W3CDTF">2024-09-09T02:21:10Z</dcterms:modified>
</cp:coreProperties>
</file>