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(MS)" panose="020F0502020204030204" pitchFamily="34" charset="0"/>
      <p:regular r:id="rId31"/>
    </p:embeddedFont>
    <p:embeddedFont>
      <p:font typeface="Calibri (MS) Bold" panose="020F0702030404030204" pitchFamily="34" charset="0"/>
      <p:regular r:id="rId32"/>
      <p:bold r:id="rId33"/>
    </p:embeddedFont>
    <p:embeddedFont>
      <p:font typeface="Cocomat Pro Heavy" pitchFamily="2" charset="0"/>
      <p:regular r:id="rId34"/>
      <p:bold r:id="rId35"/>
    </p:embeddedFont>
    <p:embeddedFont>
      <p:font typeface="Montserrat" pitchFamily="2" charset="77"/>
      <p:regular r:id="rId36"/>
    </p:embeddedFont>
    <p:embeddedFont>
      <p:font typeface="Montserrat Classic Bold" pitchFamily="2" charset="77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86" autoAdjust="0"/>
  </p:normalViewPr>
  <p:slideViewPr>
    <p:cSldViewPr>
      <p:cViewPr varScale="1">
        <p:scale>
          <a:sx n="67" d="100"/>
          <a:sy n="67" d="100"/>
        </p:scale>
        <p:origin x="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67400" y="-9525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867400" y="-9525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1.svg"/><Relationship Id="rId7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33.svg"/><Relationship Id="rId4" Type="http://schemas.openxmlformats.org/officeDocument/2006/relationships/image" Target="../media/image50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267" y="1192603"/>
            <a:ext cx="9937341" cy="7443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80"/>
                </a:lnTo>
                <a:lnTo>
                  <a:pt x="0" y="447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6837" y="4590825"/>
            <a:ext cx="14518568" cy="2763744"/>
            <a:chOff x="0" y="0"/>
            <a:chExt cx="19358090" cy="36849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358090" cy="3536532"/>
              <a:chOff x="0" y="0"/>
              <a:chExt cx="2004928" cy="36628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04928" cy="366281"/>
              </a:xfrm>
              <a:custGeom>
                <a:avLst/>
                <a:gdLst/>
                <a:ahLst/>
                <a:cxnLst/>
                <a:rect l="l" t="t" r="r" b="b"/>
                <a:pathLst>
                  <a:path w="2004928" h="366281">
                    <a:moveTo>
                      <a:pt x="9065" y="0"/>
                    </a:moveTo>
                    <a:lnTo>
                      <a:pt x="1995862" y="0"/>
                    </a:lnTo>
                    <a:cubicBezTo>
                      <a:pt x="2000869" y="0"/>
                      <a:pt x="2004928" y="4059"/>
                      <a:pt x="2004928" y="9065"/>
                    </a:cubicBezTo>
                    <a:lnTo>
                      <a:pt x="2004928" y="357215"/>
                    </a:lnTo>
                    <a:cubicBezTo>
                      <a:pt x="2004928" y="362222"/>
                      <a:pt x="2000869" y="366281"/>
                      <a:pt x="1995862" y="366281"/>
                    </a:cubicBezTo>
                    <a:lnTo>
                      <a:pt x="9065" y="366281"/>
                    </a:lnTo>
                    <a:cubicBezTo>
                      <a:pt x="4059" y="366281"/>
                      <a:pt x="0" y="362222"/>
                      <a:pt x="0" y="357215"/>
                    </a:cubicBezTo>
                    <a:lnTo>
                      <a:pt x="0" y="9065"/>
                    </a:lnTo>
                    <a:cubicBezTo>
                      <a:pt x="0" y="4059"/>
                      <a:pt x="4059" y="0"/>
                      <a:pt x="9065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2004928" cy="42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-142998"/>
              <a:ext cx="18976971" cy="3827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-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Những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ai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có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thể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mắc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bệnh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thừa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cân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béo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8000" dirty="0" err="1">
                  <a:solidFill>
                    <a:srgbClr val="000000"/>
                  </a:solidFill>
                  <a:latin typeface="Calibri (MS) Bold"/>
                </a:rPr>
                <a:t>phì</a:t>
              </a:r>
              <a:r>
                <a:rPr lang="en-US" sz="8000" dirty="0">
                  <a:solidFill>
                    <a:srgbClr val="000000"/>
                  </a:solidFill>
                  <a:latin typeface="Calibri (MS) Bold"/>
                </a:rPr>
                <a:t>?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45019"/>
            <a:ext cx="12322121" cy="295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Tất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cả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mọi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đều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có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mắc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bệnh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7999" dirty="0" err="1">
                <a:solidFill>
                  <a:srgbClr val="FBFAF8"/>
                </a:solidFill>
                <a:latin typeface="Calibri (MS) Bold"/>
              </a:rPr>
              <a:t>này</a:t>
            </a:r>
            <a:r>
              <a:rPr lang="en-US" sz="7999" dirty="0">
                <a:solidFill>
                  <a:srgbClr val="FBFAF8"/>
                </a:solidFill>
                <a:latin typeface="Calibri (MS) Bold"/>
              </a:rPr>
              <a:t>.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4155353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4474845" y="0"/>
                </a:moveTo>
                <a:lnTo>
                  <a:pt x="0" y="0"/>
                </a:lnTo>
                <a:lnTo>
                  <a:pt x="0" y="8229600"/>
                </a:lnTo>
                <a:lnTo>
                  <a:pt x="4474845" y="8229600"/>
                </a:lnTo>
                <a:lnTo>
                  <a:pt x="447484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000" y="8034873"/>
            <a:ext cx="7187893" cy="2260919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30505"/>
            <a:ext cx="10401636" cy="960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được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coi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là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khi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tính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kèm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dấu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hiệu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tại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vị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trí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nhất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định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trên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cơ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;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trẻ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vượt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trội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so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chuẩn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thì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cũng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sẽ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đó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hơn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tuy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nhiên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chưa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chắc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đã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phải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nên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không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kèm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dấu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hiệu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53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1062860" y="2022608"/>
            <a:ext cx="5954469" cy="8264392"/>
          </a:xfrm>
          <a:custGeom>
            <a:avLst/>
            <a:gdLst/>
            <a:ahLst/>
            <a:cxnLst/>
            <a:rect l="l" t="t" r="r" b="b"/>
            <a:pathLst>
              <a:path w="5954469" h="8264392">
                <a:moveTo>
                  <a:pt x="0" y="0"/>
                </a:moveTo>
                <a:lnTo>
                  <a:pt x="5954469" y="0"/>
                </a:lnTo>
                <a:lnTo>
                  <a:pt x="5954469" y="8264392"/>
                </a:lnTo>
                <a:lnTo>
                  <a:pt x="0" y="826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27793" y="8149971"/>
            <a:ext cx="6719083" cy="2113457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69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0" y="2705100"/>
            <a:ext cx="10104426" cy="4812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709" y="-292873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9741" y="454484"/>
            <a:ext cx="10864169" cy="9378033"/>
          </a:xfrm>
          <a:custGeom>
            <a:avLst/>
            <a:gdLst/>
            <a:ahLst/>
            <a:cxnLst/>
            <a:rect l="l" t="t" r="r" b="b"/>
            <a:pathLst>
              <a:path w="10864169" h="9378033">
                <a:moveTo>
                  <a:pt x="0" y="0"/>
                </a:moveTo>
                <a:lnTo>
                  <a:pt x="10864170" y="0"/>
                </a:lnTo>
                <a:lnTo>
                  <a:pt x="10864170" y="9378032"/>
                </a:lnTo>
                <a:lnTo>
                  <a:pt x="0" y="937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377247" y="-50333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 dirty="0">
                <a:solidFill>
                  <a:srgbClr val="05066D"/>
                </a:solidFill>
                <a:latin typeface="Cocomat Pro Heavy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1255" y="2681147"/>
            <a:ext cx="6386757" cy="715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8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Quan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sát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hình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2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về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việc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làm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của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các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bạn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cho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biết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: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Thói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quen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uống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vận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động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như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thế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nào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có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dẫn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đến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bệnh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700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5700" dirty="0">
                <a:solidFill>
                  <a:srgbClr val="05066D"/>
                </a:solidFill>
                <a:latin typeface="Calibri (MS) Bold"/>
              </a:rPr>
              <a:t>?</a:t>
            </a:r>
          </a:p>
        </p:txBody>
      </p:sp>
      <p:sp>
        <p:nvSpPr>
          <p:cNvPr id="6" name="Freeform 3"/>
          <p:cNvSpPr/>
          <p:nvPr/>
        </p:nvSpPr>
        <p:spPr>
          <a:xfrm>
            <a:off x="2115342" y="-50333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8937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6" y="0"/>
                </a:lnTo>
                <a:lnTo>
                  <a:pt x="2630126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4339468" y="224892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1"/>
                </a:moveTo>
                <a:lnTo>
                  <a:pt x="0" y="7541571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1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57850" y="368934"/>
            <a:ext cx="8678954" cy="6225653"/>
          </a:xfrm>
          <a:custGeom>
            <a:avLst/>
            <a:gdLst/>
            <a:ahLst/>
            <a:cxnLst/>
            <a:rect l="l" t="t" r="r" b="b"/>
            <a:pathLst>
              <a:path w="8678954" h="6225653">
                <a:moveTo>
                  <a:pt x="0" y="0"/>
                </a:moveTo>
                <a:lnTo>
                  <a:pt x="8678954" y="0"/>
                </a:lnTo>
                <a:lnTo>
                  <a:pt x="8678954" y="6225653"/>
                </a:lnTo>
                <a:lnTo>
                  <a:pt x="0" y="62256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5395" b="-13513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106452" y="6861642"/>
            <a:ext cx="11381751" cy="2943006"/>
            <a:chOff x="0" y="0"/>
            <a:chExt cx="15175668" cy="392400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175668" cy="3924008"/>
              <a:chOff x="0" y="0"/>
              <a:chExt cx="1571752" cy="40641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71752" cy="406412"/>
              </a:xfrm>
              <a:custGeom>
                <a:avLst/>
                <a:gdLst/>
                <a:ahLst/>
                <a:cxnLst/>
                <a:rect l="l" t="t" r="r" b="b"/>
                <a:pathLst>
                  <a:path w="1571752" h="406412">
                    <a:moveTo>
                      <a:pt x="11563" y="0"/>
                    </a:moveTo>
                    <a:lnTo>
                      <a:pt x="1560188" y="0"/>
                    </a:lnTo>
                    <a:cubicBezTo>
                      <a:pt x="1563255" y="0"/>
                      <a:pt x="1566196" y="1218"/>
                      <a:pt x="1568365" y="3387"/>
                    </a:cubicBezTo>
                    <a:cubicBezTo>
                      <a:pt x="1570534" y="5555"/>
                      <a:pt x="1571752" y="8497"/>
                      <a:pt x="1571752" y="11563"/>
                    </a:cubicBezTo>
                    <a:lnTo>
                      <a:pt x="1571752" y="394848"/>
                    </a:lnTo>
                    <a:cubicBezTo>
                      <a:pt x="1571752" y="397915"/>
                      <a:pt x="1570534" y="400856"/>
                      <a:pt x="1568365" y="403025"/>
                    </a:cubicBezTo>
                    <a:cubicBezTo>
                      <a:pt x="1566196" y="405193"/>
                      <a:pt x="1563255" y="406412"/>
                      <a:pt x="1560188" y="406412"/>
                    </a:cubicBezTo>
                    <a:lnTo>
                      <a:pt x="11563" y="406412"/>
                    </a:lnTo>
                    <a:cubicBezTo>
                      <a:pt x="8497" y="406412"/>
                      <a:pt x="5555" y="405193"/>
                      <a:pt x="3387" y="403025"/>
                    </a:cubicBezTo>
                    <a:cubicBezTo>
                      <a:pt x="1218" y="400856"/>
                      <a:pt x="0" y="397915"/>
                      <a:pt x="0" y="394848"/>
                    </a:cubicBezTo>
                    <a:lnTo>
                      <a:pt x="0" y="11563"/>
                    </a:lnTo>
                    <a:cubicBezTo>
                      <a:pt x="0" y="8497"/>
                      <a:pt x="1218" y="5555"/>
                      <a:pt x="3387" y="3387"/>
                    </a:cubicBezTo>
                    <a:cubicBezTo>
                      <a:pt x="5555" y="1218"/>
                      <a:pt x="8497" y="0"/>
                      <a:pt x="11563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571752" cy="4635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16366" y="153312"/>
              <a:ext cx="14142936" cy="334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thừa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nhiều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bột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đường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béo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chất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đạm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8999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5" y="0"/>
                </a:lnTo>
                <a:lnTo>
                  <a:pt x="2630125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3670118" y="240141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27072" y="341255"/>
            <a:ext cx="8336756" cy="6225653"/>
          </a:xfrm>
          <a:custGeom>
            <a:avLst/>
            <a:gdLst/>
            <a:ahLst/>
            <a:cxnLst/>
            <a:rect l="l" t="t" r="r" b="b"/>
            <a:pathLst>
              <a:path w="8336756" h="6225653">
                <a:moveTo>
                  <a:pt x="0" y="0"/>
                </a:moveTo>
                <a:lnTo>
                  <a:pt x="8336755" y="0"/>
                </a:lnTo>
                <a:lnTo>
                  <a:pt x="8336755" y="6225653"/>
                </a:lnTo>
                <a:lnTo>
                  <a:pt x="0" y="62256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3301" r="-114" b="-135132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98999" y="6473825"/>
            <a:ext cx="11197515" cy="3813175"/>
            <a:chOff x="6198999" y="6473825"/>
            <a:chExt cx="11197515" cy="3813175"/>
          </a:xfrm>
        </p:grpSpPr>
        <p:grpSp>
          <p:nvGrpSpPr>
            <p:cNvPr id="5" name="Group 5"/>
            <p:cNvGrpSpPr/>
            <p:nvPr/>
          </p:nvGrpSpPr>
          <p:grpSpPr>
            <a:xfrm>
              <a:off x="6198999" y="6566908"/>
              <a:ext cx="11197515" cy="3720092"/>
              <a:chOff x="0" y="0"/>
              <a:chExt cx="1546310" cy="51372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46310" cy="513722"/>
              </a:xfrm>
              <a:custGeom>
                <a:avLst/>
                <a:gdLst/>
                <a:ahLst/>
                <a:cxnLst/>
                <a:rect l="l" t="t" r="r" b="b"/>
                <a:pathLst>
                  <a:path w="1546310" h="513722">
                    <a:moveTo>
                      <a:pt x="11754" y="0"/>
                    </a:moveTo>
                    <a:lnTo>
                      <a:pt x="1534556" y="0"/>
                    </a:lnTo>
                    <a:cubicBezTo>
                      <a:pt x="1537674" y="0"/>
                      <a:pt x="1540663" y="1238"/>
                      <a:pt x="1542867" y="3443"/>
                    </a:cubicBezTo>
                    <a:cubicBezTo>
                      <a:pt x="1545072" y="5647"/>
                      <a:pt x="1546310" y="8636"/>
                      <a:pt x="1546310" y="11754"/>
                    </a:cubicBezTo>
                    <a:lnTo>
                      <a:pt x="1546310" y="501969"/>
                    </a:lnTo>
                    <a:cubicBezTo>
                      <a:pt x="1546310" y="505086"/>
                      <a:pt x="1545072" y="508076"/>
                      <a:pt x="1542867" y="510280"/>
                    </a:cubicBezTo>
                    <a:cubicBezTo>
                      <a:pt x="1540663" y="512484"/>
                      <a:pt x="1537674" y="513722"/>
                      <a:pt x="1534556" y="513722"/>
                    </a:cubicBezTo>
                    <a:lnTo>
                      <a:pt x="11754" y="513722"/>
                    </a:lnTo>
                    <a:cubicBezTo>
                      <a:pt x="5262" y="513722"/>
                      <a:pt x="0" y="508460"/>
                      <a:pt x="0" y="501969"/>
                    </a:cubicBezTo>
                    <a:lnTo>
                      <a:pt x="0" y="11754"/>
                    </a:lnTo>
                    <a:cubicBezTo>
                      <a:pt x="0" y="8636"/>
                      <a:pt x="1238" y="5647"/>
                      <a:pt x="3443" y="3443"/>
                    </a:cubicBezTo>
                    <a:cubicBezTo>
                      <a:pt x="5647" y="1238"/>
                      <a:pt x="8636" y="0"/>
                      <a:pt x="11754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1546310" cy="5708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531599" y="6473825"/>
              <a:ext cx="10727701" cy="38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buổi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tối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trước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khi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đi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ngủ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đồ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ăn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nhanh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,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uống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nước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ngọt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có</a:t>
              </a:r>
              <a:r>
                <a:rPr lang="en-US" sz="6999" dirty="0">
                  <a:solidFill>
                    <a:srgbClr val="05066D"/>
                  </a:solidFill>
                  <a:latin typeface="Calibri (MS) Bold"/>
                </a:rPr>
                <a:t> </a:t>
              </a:r>
              <a:r>
                <a:rPr lang="en-US" sz="6999" dirty="0" err="1">
                  <a:solidFill>
                    <a:srgbClr val="05066D"/>
                  </a:solidFill>
                  <a:latin typeface="Calibri (MS) Bold"/>
                </a:rPr>
                <a:t>ga.</a:t>
              </a:r>
              <a:endParaRPr lang="en-US" sz="6999" dirty="0">
                <a:solidFill>
                  <a:srgbClr val="05066D"/>
                </a:solidFill>
                <a:latin typeface="Calibri (MS) Bold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8937" y="-958345"/>
            <a:ext cx="2630125" cy="3974090"/>
          </a:xfrm>
          <a:custGeom>
            <a:avLst/>
            <a:gdLst/>
            <a:ahLst/>
            <a:cxnLst/>
            <a:rect l="l" t="t" r="r" b="b"/>
            <a:pathLst>
              <a:path w="2630125" h="3974090">
                <a:moveTo>
                  <a:pt x="0" y="0"/>
                </a:moveTo>
                <a:lnTo>
                  <a:pt x="2630126" y="0"/>
                </a:lnTo>
                <a:lnTo>
                  <a:pt x="2630126" y="3974090"/>
                </a:lnTo>
                <a:lnTo>
                  <a:pt x="0" y="397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4339468" y="224892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1"/>
                </a:moveTo>
                <a:lnTo>
                  <a:pt x="0" y="7541571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1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6596" y="713842"/>
            <a:ext cx="13012704" cy="5458358"/>
          </a:xfrm>
          <a:custGeom>
            <a:avLst/>
            <a:gdLst/>
            <a:ahLst/>
            <a:cxnLst/>
            <a:rect l="l" t="t" r="r" b="b"/>
            <a:pathLst>
              <a:path w="13012704" h="5458358">
                <a:moveTo>
                  <a:pt x="0" y="0"/>
                </a:moveTo>
                <a:lnTo>
                  <a:pt x="13012704" y="0"/>
                </a:lnTo>
                <a:lnTo>
                  <a:pt x="13012704" y="5458358"/>
                </a:lnTo>
                <a:lnTo>
                  <a:pt x="0" y="5458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5" t="-91135" r="-56" b="-1615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708925" y="7220545"/>
            <a:ext cx="9340518" cy="1704756"/>
            <a:chOff x="0" y="0"/>
            <a:chExt cx="12454024" cy="227300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133906" cy="2273008"/>
              <a:chOff x="0" y="0"/>
              <a:chExt cx="1256715" cy="23541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56715" cy="235417"/>
              </a:xfrm>
              <a:custGeom>
                <a:avLst/>
                <a:gdLst/>
                <a:ahLst/>
                <a:cxnLst/>
                <a:rect l="l" t="t" r="r" b="b"/>
                <a:pathLst>
                  <a:path w="1256715" h="235417">
                    <a:moveTo>
                      <a:pt x="14462" y="0"/>
                    </a:moveTo>
                    <a:lnTo>
                      <a:pt x="1242253" y="0"/>
                    </a:lnTo>
                    <a:cubicBezTo>
                      <a:pt x="1246088" y="0"/>
                      <a:pt x="1249767" y="1524"/>
                      <a:pt x="1252479" y="4236"/>
                    </a:cubicBezTo>
                    <a:cubicBezTo>
                      <a:pt x="1255191" y="6948"/>
                      <a:pt x="1256715" y="10627"/>
                      <a:pt x="1256715" y="14462"/>
                    </a:cubicBezTo>
                    <a:lnTo>
                      <a:pt x="1256715" y="220954"/>
                    </a:lnTo>
                    <a:cubicBezTo>
                      <a:pt x="1256715" y="224790"/>
                      <a:pt x="1255191" y="228469"/>
                      <a:pt x="1252479" y="231181"/>
                    </a:cubicBezTo>
                    <a:cubicBezTo>
                      <a:pt x="1249767" y="233893"/>
                      <a:pt x="1246088" y="235417"/>
                      <a:pt x="1242253" y="235417"/>
                    </a:cubicBezTo>
                    <a:lnTo>
                      <a:pt x="14462" y="235417"/>
                    </a:lnTo>
                    <a:cubicBezTo>
                      <a:pt x="10627" y="235417"/>
                      <a:pt x="6948" y="233893"/>
                      <a:pt x="4236" y="231181"/>
                    </a:cubicBezTo>
                    <a:cubicBezTo>
                      <a:pt x="1524" y="228469"/>
                      <a:pt x="0" y="224790"/>
                      <a:pt x="0" y="220954"/>
                    </a:cubicBezTo>
                    <a:lnTo>
                      <a:pt x="0" y="14462"/>
                    </a:lnTo>
                    <a:cubicBezTo>
                      <a:pt x="0" y="10627"/>
                      <a:pt x="1524" y="6948"/>
                      <a:pt x="4236" y="4236"/>
                    </a:cubicBezTo>
                    <a:cubicBezTo>
                      <a:pt x="6948" y="1524"/>
                      <a:pt x="10627" y="0"/>
                      <a:pt x="14462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1256715" cy="292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16366" y="153312"/>
              <a:ext cx="11937659" cy="1690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7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05066D"/>
                  </a:solidFill>
                  <a:latin typeface="Calibri (MS) Bold"/>
                </a:rPr>
                <a:t>Ít vận động.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08890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23" y="8286855"/>
            <a:ext cx="6461333" cy="2032383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1223" y="396276"/>
            <a:ext cx="10401636" cy="672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Nguyên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nhân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dẫn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đến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thường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do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chế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ăn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uống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bột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đường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đạm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ít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74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2"/>
          <p:cNvSpPr/>
          <p:nvPr/>
        </p:nvSpPr>
        <p:spPr>
          <a:xfrm>
            <a:off x="6096000" y="8254617"/>
            <a:ext cx="6461333" cy="2032383"/>
          </a:xfrm>
          <a:custGeom>
            <a:avLst/>
            <a:gdLst/>
            <a:ahLst/>
            <a:cxnLst/>
            <a:rect l="l" t="t" r="r" b="b"/>
            <a:pathLst>
              <a:path w="22473900" h="7069063">
                <a:moveTo>
                  <a:pt x="0" y="0"/>
                </a:moveTo>
                <a:lnTo>
                  <a:pt x="22473899" y="0"/>
                </a:lnTo>
                <a:lnTo>
                  <a:pt x="22473899" y="7069063"/>
                </a:lnTo>
                <a:lnTo>
                  <a:pt x="0" y="7069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2860" y="2022608"/>
            <a:ext cx="5954469" cy="8264392"/>
          </a:xfrm>
          <a:custGeom>
            <a:avLst/>
            <a:gdLst/>
            <a:ahLst/>
            <a:cxnLst/>
            <a:rect l="l" t="t" r="r" b="b"/>
            <a:pathLst>
              <a:path w="5954469" h="8264392">
                <a:moveTo>
                  <a:pt x="0" y="0"/>
                </a:moveTo>
                <a:lnTo>
                  <a:pt x="5954469" y="0"/>
                </a:lnTo>
                <a:lnTo>
                  <a:pt x="5954469" y="8264392"/>
                </a:lnTo>
                <a:lnTo>
                  <a:pt x="0" y="826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80" y="2256753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800100"/>
            <a:ext cx="12039600" cy="6752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7247" y="-2742086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2"/>
                </a:lnTo>
                <a:lnTo>
                  <a:pt x="0" y="754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377247" y="91440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 dirty="0">
                <a:solidFill>
                  <a:srgbClr val="05066D"/>
                </a:solidFill>
                <a:latin typeface="Cocomat Pro Heavy"/>
              </a:rPr>
              <a:t>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84394" y="226437"/>
            <a:ext cx="13708025" cy="2807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 dirty="0">
                <a:solidFill>
                  <a:srgbClr val="05066D"/>
                </a:solidFill>
                <a:latin typeface="Calibri (MS) Bold"/>
              </a:rPr>
              <a:t>Theo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em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cần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làm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gì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phòng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tránh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bệnh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7599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7599" dirty="0">
                <a:solidFill>
                  <a:srgbClr val="05066D"/>
                </a:solidFill>
                <a:latin typeface="Calibri (MS) Bold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13902" y="3033773"/>
            <a:ext cx="12148224" cy="7253227"/>
            <a:chOff x="4613902" y="3033773"/>
            <a:chExt cx="12148224" cy="7253227"/>
          </a:xfrm>
        </p:grpSpPr>
        <p:sp>
          <p:nvSpPr>
            <p:cNvPr id="3" name="Freeform 3"/>
            <p:cNvSpPr/>
            <p:nvPr/>
          </p:nvSpPr>
          <p:spPr>
            <a:xfrm>
              <a:off x="5016009" y="3033773"/>
              <a:ext cx="11746117" cy="7253227"/>
            </a:xfrm>
            <a:custGeom>
              <a:avLst/>
              <a:gdLst/>
              <a:ahLst/>
              <a:cxnLst/>
              <a:rect l="l" t="t" r="r" b="b"/>
              <a:pathLst>
                <a:path w="11746117" h="7253227">
                  <a:moveTo>
                    <a:pt x="0" y="0"/>
                  </a:moveTo>
                  <a:lnTo>
                    <a:pt x="11746117" y="0"/>
                  </a:lnTo>
                  <a:lnTo>
                    <a:pt x="11746117" y="7253227"/>
                  </a:lnTo>
                  <a:lnTo>
                    <a:pt x="0" y="725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613902" y="3033773"/>
              <a:ext cx="4125953" cy="2948181"/>
            </a:xfrm>
            <a:custGeom>
              <a:avLst/>
              <a:gdLst/>
              <a:ahLst/>
              <a:cxnLst/>
              <a:rect l="l" t="t" r="r" b="b"/>
              <a:pathLst>
                <a:path w="4125953" h="2948181">
                  <a:moveTo>
                    <a:pt x="0" y="0"/>
                  </a:moveTo>
                  <a:lnTo>
                    <a:pt x="4125952" y="0"/>
                  </a:lnTo>
                  <a:lnTo>
                    <a:pt x="4125952" y="2948181"/>
                  </a:lnTo>
                  <a:lnTo>
                    <a:pt x="0" y="294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662488" y="3033773"/>
              <a:ext cx="4125953" cy="2948181"/>
            </a:xfrm>
            <a:custGeom>
              <a:avLst/>
              <a:gdLst/>
              <a:ahLst/>
              <a:cxnLst/>
              <a:rect l="l" t="t" r="r" b="b"/>
              <a:pathLst>
                <a:path w="4125953" h="2948181">
                  <a:moveTo>
                    <a:pt x="0" y="0"/>
                  </a:moveTo>
                  <a:lnTo>
                    <a:pt x="4125952" y="0"/>
                  </a:lnTo>
                  <a:lnTo>
                    <a:pt x="4125952" y="2948181"/>
                  </a:lnTo>
                  <a:lnTo>
                    <a:pt x="0" y="2948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3"/>
          <p:cNvSpPr/>
          <p:nvPr/>
        </p:nvSpPr>
        <p:spPr>
          <a:xfrm>
            <a:off x="1754367" y="91440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78765">
            <a:off x="503383" y="2515135"/>
            <a:ext cx="12471601" cy="5912945"/>
            <a:chOff x="0" y="0"/>
            <a:chExt cx="4455448" cy="211238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4391948" cy="2048884"/>
            </a:xfrm>
            <a:custGeom>
              <a:avLst/>
              <a:gdLst/>
              <a:ahLst/>
              <a:cxnLst/>
              <a:rect l="l" t="t" r="r" b="b"/>
              <a:pathLst>
                <a:path w="4391948" h="2048884">
                  <a:moveTo>
                    <a:pt x="4299238" y="2048884"/>
                  </a:moveTo>
                  <a:lnTo>
                    <a:pt x="92710" y="2048884"/>
                  </a:lnTo>
                  <a:cubicBezTo>
                    <a:pt x="41910" y="2048884"/>
                    <a:pt x="0" y="2006974"/>
                    <a:pt x="0" y="19561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97968" y="0"/>
                  </a:lnTo>
                  <a:cubicBezTo>
                    <a:pt x="4348768" y="0"/>
                    <a:pt x="4390678" y="41910"/>
                    <a:pt x="4390678" y="92710"/>
                  </a:cubicBezTo>
                  <a:lnTo>
                    <a:pt x="4390678" y="1954905"/>
                  </a:lnTo>
                  <a:cubicBezTo>
                    <a:pt x="4391948" y="2006974"/>
                    <a:pt x="4350038" y="2048884"/>
                    <a:pt x="4299238" y="2048884"/>
                  </a:cubicBezTo>
                  <a:close/>
                </a:path>
              </a:pathLst>
            </a:custGeom>
            <a:solidFill>
              <a:srgbClr val="F5F2D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55448" cy="2112385"/>
            </a:xfrm>
            <a:custGeom>
              <a:avLst/>
              <a:gdLst/>
              <a:ahLst/>
              <a:cxnLst/>
              <a:rect l="l" t="t" r="r" b="b"/>
              <a:pathLst>
                <a:path w="4455448" h="2112385">
                  <a:moveTo>
                    <a:pt x="4330988" y="59690"/>
                  </a:moveTo>
                  <a:cubicBezTo>
                    <a:pt x="4366548" y="59690"/>
                    <a:pt x="4395758" y="88900"/>
                    <a:pt x="4395758" y="124460"/>
                  </a:cubicBezTo>
                  <a:lnTo>
                    <a:pt x="4395758" y="1987925"/>
                  </a:lnTo>
                  <a:cubicBezTo>
                    <a:pt x="4395758" y="2023485"/>
                    <a:pt x="4366548" y="2052694"/>
                    <a:pt x="4330988" y="2052694"/>
                  </a:cubicBezTo>
                  <a:lnTo>
                    <a:pt x="124460" y="2052694"/>
                  </a:lnTo>
                  <a:cubicBezTo>
                    <a:pt x="88900" y="2052694"/>
                    <a:pt x="59690" y="2023485"/>
                    <a:pt x="59690" y="198792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330988" y="59690"/>
                  </a:lnTo>
                  <a:moveTo>
                    <a:pt x="43309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987925"/>
                  </a:lnTo>
                  <a:cubicBezTo>
                    <a:pt x="0" y="2056505"/>
                    <a:pt x="55880" y="2112385"/>
                    <a:pt x="124460" y="2112385"/>
                  </a:cubicBezTo>
                  <a:lnTo>
                    <a:pt x="4330988" y="2112385"/>
                  </a:lnTo>
                  <a:cubicBezTo>
                    <a:pt x="4399568" y="2112385"/>
                    <a:pt x="4455448" y="2056505"/>
                    <a:pt x="4455448" y="1987925"/>
                  </a:cubicBezTo>
                  <a:lnTo>
                    <a:pt x="4455448" y="124460"/>
                  </a:lnTo>
                  <a:cubicBezTo>
                    <a:pt x="4455448" y="55880"/>
                    <a:pt x="4399568" y="0"/>
                    <a:pt x="4330988" y="0"/>
                  </a:cubicBezTo>
                  <a:close/>
                </a:path>
              </a:pathLst>
            </a:custGeom>
            <a:solidFill>
              <a:srgbClr val="3B3D50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1142735" y="2195012"/>
            <a:ext cx="7145265" cy="8091988"/>
          </a:xfrm>
          <a:custGeom>
            <a:avLst/>
            <a:gdLst/>
            <a:ahLst/>
            <a:cxnLst/>
            <a:rect l="l" t="t" r="r" b="b"/>
            <a:pathLst>
              <a:path w="7145265" h="8091988">
                <a:moveTo>
                  <a:pt x="7145265" y="0"/>
                </a:moveTo>
                <a:lnTo>
                  <a:pt x="0" y="0"/>
                </a:lnTo>
                <a:lnTo>
                  <a:pt x="0" y="8091988"/>
                </a:lnTo>
                <a:lnTo>
                  <a:pt x="7145265" y="8091988"/>
                </a:lnTo>
                <a:lnTo>
                  <a:pt x="71452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210413">
            <a:off x="1181734" y="3172128"/>
            <a:ext cx="10412057" cy="407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Calibri (MS)"/>
              </a:rPr>
              <a:t>    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Hãy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nói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những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điều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về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bệnh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do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thừa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hoặc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thiếu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chất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dinh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Calibri (MS)"/>
              </a:rPr>
              <a:t>dưỡng</a:t>
            </a:r>
            <a:r>
              <a:rPr lang="en-US" sz="7499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-266700"/>
            <a:ext cx="8077200" cy="2129253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51331" y="1323522"/>
            <a:ext cx="12536669" cy="901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phòng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tránh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phì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cần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: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đủ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bữa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đủ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các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nhóm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dinh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dưỡng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không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ăn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thừa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bột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đường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béo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,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chất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đạm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Chăm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vận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động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mỗi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ngày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Theo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dõi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chiều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cao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nặng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thường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xuyên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5066D"/>
                </a:solidFill>
                <a:latin typeface="Calibri (MS) Bold"/>
              </a:rPr>
              <a:t>+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Gặp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bác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sĩ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để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kiểm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tra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sức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khoẻ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nếu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cơ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thể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có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dấu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hiệu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tăng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5599" dirty="0" err="1">
                <a:solidFill>
                  <a:srgbClr val="05066D"/>
                </a:solidFill>
                <a:latin typeface="Calibri (MS) Bold"/>
              </a:rPr>
              <a:t>cân</a:t>
            </a:r>
            <a:r>
              <a:rPr lang="en-US" sz="5599" dirty="0">
                <a:solidFill>
                  <a:srgbClr val="05066D"/>
                </a:solidFill>
                <a:latin typeface="Calibri (MS) 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2238728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5678603" y="0"/>
                </a:moveTo>
                <a:lnTo>
                  <a:pt x="0" y="0"/>
                </a:lnTo>
                <a:lnTo>
                  <a:pt x="0" y="8654451"/>
                </a:lnTo>
                <a:lnTo>
                  <a:pt x="5678603" y="8654451"/>
                </a:lnTo>
                <a:lnTo>
                  <a:pt x="56786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50381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189173"/>
            <a:ext cx="6961208" cy="186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1028" y="-6319934"/>
            <a:ext cx="14697268" cy="146972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5468" y="104775"/>
            <a:ext cx="17210731" cy="982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hiểu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hằng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:</a:t>
            </a: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Trao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đổi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bạn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kê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hằng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dành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cho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Lập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bảng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dõi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gợi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ý</a:t>
            </a: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>
              <a:lnSpc>
                <a:spcPts val="5399"/>
              </a:lnSpc>
            </a:pPr>
            <a:endParaRPr lang="en-US" sz="4499" dirty="0">
              <a:solidFill>
                <a:srgbClr val="000000"/>
              </a:solidFill>
              <a:latin typeface="Calibri (MS) Bold"/>
            </a:endParaRPr>
          </a:p>
          <a:p>
            <a:pPr marL="971547" lvl="1" indent="-485773">
              <a:lnSpc>
                <a:spcPts val="53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Tính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tổng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mỗi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ngày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so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sánh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nhận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xét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cần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thiết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Tháp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dinh</a:t>
            </a:r>
            <a:r>
              <a:rPr lang="en-US" sz="44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Calibri (MS) Bold"/>
              </a:rPr>
              <a:t>dưỡng</a:t>
            </a:r>
            <a:endParaRPr lang="en-US" sz="4499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097131" y="3570467"/>
            <a:ext cx="10607036" cy="4806868"/>
          </a:xfrm>
          <a:custGeom>
            <a:avLst/>
            <a:gdLst/>
            <a:ahLst/>
            <a:cxnLst/>
            <a:rect l="l" t="t" r="r" b="b"/>
            <a:pathLst>
              <a:path w="10607036" h="4806868">
                <a:moveTo>
                  <a:pt x="0" y="0"/>
                </a:moveTo>
                <a:lnTo>
                  <a:pt x="10607036" y="0"/>
                </a:lnTo>
                <a:lnTo>
                  <a:pt x="10607036" y="4806867"/>
                </a:lnTo>
                <a:lnTo>
                  <a:pt x="0" y="480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3085" y="8374242"/>
            <a:ext cx="17850155" cy="18708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681" y="4189900"/>
            <a:ext cx="9873846" cy="6097100"/>
          </a:xfrm>
          <a:custGeom>
            <a:avLst/>
            <a:gdLst/>
            <a:ahLst/>
            <a:cxnLst/>
            <a:rect l="l" t="t" r="r" b="b"/>
            <a:pathLst>
              <a:path w="9873846" h="6097100">
                <a:moveTo>
                  <a:pt x="0" y="0"/>
                </a:moveTo>
                <a:lnTo>
                  <a:pt x="9873846" y="0"/>
                </a:lnTo>
                <a:lnTo>
                  <a:pt x="9873846" y="6097100"/>
                </a:lnTo>
                <a:lnTo>
                  <a:pt x="0" y="609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3085" y="438150"/>
            <a:ext cx="17381830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Chế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dinh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dưỡng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vai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trò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quan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trọng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sự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phát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triển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chiều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cao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cơ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cơ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bắp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giúp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xương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tăng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cường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hấp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thụ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can-xi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từ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ăn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hằng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xương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ra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chắc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chắn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hơn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51672" y="3524250"/>
            <a:ext cx="11336328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sinh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tiểu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cần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hoạt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vận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ít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nhất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60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phút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mỗi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chơi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thao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đạp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xe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,...,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việc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phù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hợp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165" y="7961749"/>
            <a:ext cx="7772400" cy="1803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2800" y="7859180"/>
            <a:ext cx="9457362" cy="2404248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3581400"/>
            <a:ext cx="8115300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Montserrat"/>
              </a:rPr>
              <a:t>Thực hiện tìm hiểu hoạt động vận động hằng ngày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865720"/>
            <a:ext cx="11356634" cy="2359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61028" y="-6319934"/>
            <a:ext cx="14697268" cy="146972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7800" y="714375"/>
            <a:ext cx="11336328" cy="720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Calibri (MS)"/>
              </a:rPr>
              <a:t>Chia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sẻ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bạn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thói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quen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ăn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uống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vận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động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mà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cần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thay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đổi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để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phòng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tránh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bệnh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thừa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cân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béo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phì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0445632" y="3086100"/>
            <a:ext cx="5188226" cy="7200900"/>
          </a:xfrm>
          <a:custGeom>
            <a:avLst/>
            <a:gdLst/>
            <a:ahLst/>
            <a:cxnLst/>
            <a:rect l="l" t="t" r="r" b="b"/>
            <a:pathLst>
              <a:path w="5188226" h="7200900">
                <a:moveTo>
                  <a:pt x="0" y="0"/>
                </a:moveTo>
                <a:lnTo>
                  <a:pt x="5188226" y="0"/>
                </a:lnTo>
                <a:lnTo>
                  <a:pt x="5188226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34062">
            <a:off x="21644529" y="-5615746"/>
            <a:ext cx="10793046" cy="15539726"/>
          </a:xfrm>
          <a:custGeom>
            <a:avLst/>
            <a:gdLst/>
            <a:ahLst/>
            <a:cxnLst/>
            <a:rect l="l" t="t" r="r" b="b"/>
            <a:pathLst>
              <a:path w="10793046" h="15539726">
                <a:moveTo>
                  <a:pt x="0" y="0"/>
                </a:moveTo>
                <a:lnTo>
                  <a:pt x="10793046" y="0"/>
                </a:lnTo>
                <a:lnTo>
                  <a:pt x="10793046" y="15539726"/>
                </a:lnTo>
                <a:lnTo>
                  <a:pt x="0" y="1553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74011">
            <a:off x="-797154" y="7044140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50841" y="-2647963"/>
            <a:ext cx="16218559" cy="6663125"/>
          </a:xfrm>
          <a:custGeom>
            <a:avLst/>
            <a:gdLst/>
            <a:ahLst/>
            <a:cxnLst/>
            <a:rect l="l" t="t" r="r" b="b"/>
            <a:pathLst>
              <a:path w="16218559" h="6663125">
                <a:moveTo>
                  <a:pt x="0" y="0"/>
                </a:moveTo>
                <a:lnTo>
                  <a:pt x="16218559" y="0"/>
                </a:lnTo>
                <a:lnTo>
                  <a:pt x="16218559" y="6663124"/>
                </a:lnTo>
                <a:lnTo>
                  <a:pt x="0" y="6663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3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60120" y="3084245"/>
            <a:ext cx="3573593" cy="7162980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4011">
            <a:off x="5469149" y="-6276041"/>
            <a:ext cx="5318158" cy="7256156"/>
          </a:xfrm>
          <a:custGeom>
            <a:avLst/>
            <a:gdLst/>
            <a:ahLst/>
            <a:cxnLst/>
            <a:rect l="l" t="t" r="r" b="b"/>
            <a:pathLst>
              <a:path w="5318158" h="7256156">
                <a:moveTo>
                  <a:pt x="0" y="0"/>
                </a:moveTo>
                <a:lnTo>
                  <a:pt x="5318158" y="0"/>
                </a:lnTo>
                <a:lnTo>
                  <a:pt x="5318158" y="7256156"/>
                </a:lnTo>
                <a:lnTo>
                  <a:pt x="0" y="7256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0399" y="1324766"/>
            <a:ext cx="16265538" cy="83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4283" y="4914534"/>
            <a:ext cx="28212405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233181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1409700"/>
            <a:ext cx="9937341" cy="7352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35705" y="-320481"/>
            <a:ext cx="1852295" cy="1711123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179" r="-2118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625368"/>
            <a:ext cx="7726011" cy="9752729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8"/>
                </a:lnTo>
                <a:lnTo>
                  <a:pt x="7726011" y="9752728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71135" y="1534925"/>
            <a:ext cx="3116865" cy="5343116"/>
            <a:chOff x="0" y="0"/>
            <a:chExt cx="4155819" cy="7124154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4155819" cy="7124154"/>
            </a:xfrm>
            <a:custGeom>
              <a:avLst/>
              <a:gdLst/>
              <a:ahLst/>
              <a:cxnLst/>
              <a:rect l="l" t="t" r="r" b="b"/>
              <a:pathLst>
                <a:path w="4155819" h="7124154">
                  <a:moveTo>
                    <a:pt x="4155819" y="0"/>
                  </a:moveTo>
                  <a:lnTo>
                    <a:pt x="0" y="0"/>
                  </a:lnTo>
                  <a:lnTo>
                    <a:pt x="0" y="7124154"/>
                  </a:lnTo>
                  <a:lnTo>
                    <a:pt x="4155819" y="7124154"/>
                  </a:lnTo>
                  <a:lnTo>
                    <a:pt x="4155819" y="0"/>
                  </a:lnTo>
                  <a:close/>
                </a:path>
              </a:pathLst>
            </a:custGeom>
            <a:blipFill>
              <a:blip r:embed="rId6"/>
              <a:stretch>
                <a:fillRect b="-903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88894" y="2591243"/>
              <a:ext cx="2178032" cy="4087003"/>
            </a:xfrm>
            <a:custGeom>
              <a:avLst/>
              <a:gdLst/>
              <a:ahLst/>
              <a:cxnLst/>
              <a:rect l="l" t="t" r="r" b="b"/>
              <a:pathLst>
                <a:path w="2178032" h="4087003">
                  <a:moveTo>
                    <a:pt x="0" y="0"/>
                  </a:moveTo>
                  <a:lnTo>
                    <a:pt x="2178032" y="0"/>
                  </a:lnTo>
                  <a:lnTo>
                    <a:pt x="2178032" y="4087003"/>
                  </a:lnTo>
                  <a:lnTo>
                    <a:pt x="0" y="4087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56572" y="2168578"/>
            <a:ext cx="1569439" cy="1838289"/>
          </a:xfrm>
          <a:custGeom>
            <a:avLst/>
            <a:gdLst/>
            <a:ahLst/>
            <a:cxnLst/>
            <a:rect l="l" t="t" r="r" b="b"/>
            <a:pathLst>
              <a:path w="1569439" h="1838289">
                <a:moveTo>
                  <a:pt x="0" y="0"/>
                </a:moveTo>
                <a:lnTo>
                  <a:pt x="1569439" y="0"/>
                </a:lnTo>
                <a:lnTo>
                  <a:pt x="1569439" y="1838289"/>
                </a:lnTo>
                <a:lnTo>
                  <a:pt x="0" y="18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71991" y="8435193"/>
            <a:ext cx="2720944" cy="2749585"/>
          </a:xfrm>
          <a:custGeom>
            <a:avLst/>
            <a:gdLst/>
            <a:ahLst/>
            <a:cxnLst/>
            <a:rect l="l" t="t" r="r" b="b"/>
            <a:pathLst>
              <a:path w="1001904" h="1012450">
                <a:moveTo>
                  <a:pt x="0" y="0"/>
                </a:moveTo>
                <a:lnTo>
                  <a:pt x="1001904" y="0"/>
                </a:lnTo>
                <a:lnTo>
                  <a:pt x="1001904" y="1012450"/>
                </a:lnTo>
                <a:lnTo>
                  <a:pt x="0" y="1012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6011" y="2624084"/>
            <a:ext cx="11353800" cy="4949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45" y="141219"/>
            <a:ext cx="2404300" cy="2404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30001" y="907765"/>
            <a:ext cx="5950212" cy="2139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4122" y="7385483"/>
            <a:ext cx="565757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2716" y="623148"/>
            <a:ext cx="6985284" cy="9663852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039556" y="2779132"/>
            <a:ext cx="7956059" cy="1868396"/>
            <a:chOff x="0" y="0"/>
            <a:chExt cx="1268996" cy="298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1299" y="3104195"/>
            <a:ext cx="75371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1F2B5B"/>
                </a:solidFill>
              </a:rPr>
              <a:t>KHÁI NIỆM</a:t>
            </a:r>
          </a:p>
          <a:p>
            <a:r>
              <a:rPr lang="en-US" sz="4400" b="1" dirty="0">
                <a:solidFill>
                  <a:srgbClr val="1F2B5B"/>
                </a:solidFill>
              </a:rPr>
              <a:t>BỆNH THỪA CÂN BÉO PHÌ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7748" y="2713711"/>
            <a:ext cx="1421591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3978030" y="5382870"/>
            <a:ext cx="7956059" cy="1868396"/>
            <a:chOff x="0" y="0"/>
            <a:chExt cx="1268996" cy="2980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89275" y="5317449"/>
            <a:ext cx="2088755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5022407" y="8108516"/>
            <a:ext cx="7956059" cy="1868396"/>
            <a:chOff x="0" y="0"/>
            <a:chExt cx="1268996" cy="298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8996" cy="298010"/>
            </a:xfrm>
            <a:custGeom>
              <a:avLst/>
              <a:gdLst/>
              <a:ahLst/>
              <a:cxnLst/>
              <a:rect l="l" t="t" r="r" b="b"/>
              <a:pathLst>
                <a:path w="1268996" h="298010">
                  <a:moveTo>
                    <a:pt x="97308" y="0"/>
                  </a:moveTo>
                  <a:lnTo>
                    <a:pt x="1171687" y="0"/>
                  </a:lnTo>
                  <a:cubicBezTo>
                    <a:pt x="1197495" y="0"/>
                    <a:pt x="1222246" y="10252"/>
                    <a:pt x="1240495" y="28501"/>
                  </a:cubicBezTo>
                  <a:cubicBezTo>
                    <a:pt x="1258744" y="46750"/>
                    <a:pt x="1268996" y="71501"/>
                    <a:pt x="1268996" y="97308"/>
                  </a:cubicBezTo>
                  <a:lnTo>
                    <a:pt x="1268996" y="200702"/>
                  </a:lnTo>
                  <a:cubicBezTo>
                    <a:pt x="1268996" y="254444"/>
                    <a:pt x="1225429" y="298010"/>
                    <a:pt x="1171687" y="298010"/>
                  </a:cubicBezTo>
                  <a:lnTo>
                    <a:pt x="97308" y="298010"/>
                  </a:lnTo>
                  <a:cubicBezTo>
                    <a:pt x="43566" y="298010"/>
                    <a:pt x="0" y="254444"/>
                    <a:pt x="0" y="200702"/>
                  </a:cubicBezTo>
                  <a:lnTo>
                    <a:pt x="0" y="97308"/>
                  </a:lnTo>
                  <a:cubicBezTo>
                    <a:pt x="0" y="43566"/>
                    <a:pt x="43566" y="0"/>
                    <a:pt x="9730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1268996" cy="440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02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44897" y="8043095"/>
            <a:ext cx="2088755" cy="16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75"/>
              </a:lnSpc>
              <a:spcBef>
                <a:spcPct val="0"/>
              </a:spcBef>
            </a:pPr>
            <a:r>
              <a:rPr lang="en-US" sz="9625">
                <a:solidFill>
                  <a:srgbClr val="337096"/>
                </a:solidFill>
                <a:latin typeface="Montserrat Classic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86262" y="5722881"/>
            <a:ext cx="75371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1F2B5B"/>
                </a:solidFill>
              </a:rPr>
              <a:t>NGUYÊN NHÂN</a:t>
            </a:r>
          </a:p>
          <a:p>
            <a:r>
              <a:rPr lang="en-US" sz="4400" b="1" dirty="0">
                <a:solidFill>
                  <a:srgbClr val="1F2B5B"/>
                </a:solidFill>
              </a:rPr>
              <a:t>BỆNH THỪA CÂN BÉO PHÌ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38543" y="8615079"/>
            <a:ext cx="860212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1F2B5B"/>
                </a:solidFill>
              </a:rPr>
              <a:t>MỘT SỐ VIỆC LÀM PHÒNG TRÁNH</a:t>
            </a:r>
          </a:p>
          <a:p>
            <a:pPr>
              <a:spcBef>
                <a:spcPct val="0"/>
              </a:spcBef>
            </a:pPr>
            <a:r>
              <a:rPr lang="en-US" sz="4400" b="1" dirty="0">
                <a:solidFill>
                  <a:srgbClr val="1F2B5B"/>
                </a:solidFill>
              </a:rPr>
              <a:t>BỆNH THỪA CÂN BÉO PHÌ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21" y="586892"/>
            <a:ext cx="10108044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0" y="8041500"/>
            <a:ext cx="7404883" cy="2329172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4"/>
                </a:lnTo>
                <a:lnTo>
                  <a:pt x="0" y="8874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56753"/>
            <a:ext cx="7599093" cy="8030247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7"/>
                </a:lnTo>
                <a:lnTo>
                  <a:pt x="0" y="803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01628" y="3025024"/>
            <a:ext cx="10061836" cy="700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83"/>
              </a:lnSpc>
              <a:spcBef>
                <a:spcPct val="0"/>
              </a:spcBef>
            </a:pP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bị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lớn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hơn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nặng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cao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chuẩn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của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tuổi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lớp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nhiều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quá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mức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tích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tụ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lại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số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phận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như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dưới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cánh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tay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bụng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eo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cằm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,...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Nguyên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nhân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gây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thường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do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chế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ăn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uống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bột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đường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chất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đạm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ít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vận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345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345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05196"/>
            <a:ext cx="13101440" cy="2536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5480" y="-2203974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5349" y="264494"/>
            <a:ext cx="2629607" cy="2184766"/>
          </a:xfrm>
          <a:custGeom>
            <a:avLst/>
            <a:gdLst/>
            <a:ahLst/>
            <a:cxnLst/>
            <a:rect l="l" t="t" r="r" b="b"/>
            <a:pathLst>
              <a:path w="2629607" h="2184766">
                <a:moveTo>
                  <a:pt x="0" y="0"/>
                </a:moveTo>
                <a:lnTo>
                  <a:pt x="2629607" y="0"/>
                </a:lnTo>
                <a:lnTo>
                  <a:pt x="2629607" y="2184765"/>
                </a:lnTo>
                <a:lnTo>
                  <a:pt x="0" y="21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32568" y="4136376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79"/>
                </a:lnTo>
                <a:lnTo>
                  <a:pt x="0" y="4479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6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205987" y="366661"/>
            <a:ext cx="2811895" cy="251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5"/>
              </a:lnSpc>
            </a:pPr>
            <a:r>
              <a:rPr lang="en-US" sz="14639">
                <a:solidFill>
                  <a:srgbClr val="05066D"/>
                </a:solidFill>
                <a:latin typeface="Cocomat Pro Heavy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2568" y="376186"/>
            <a:ext cx="10518798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Quan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sát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hình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1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và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cho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 </a:t>
            </a:r>
            <a:r>
              <a:rPr lang="en-US" sz="6999" dirty="0" err="1">
                <a:solidFill>
                  <a:srgbClr val="05066D"/>
                </a:solidFill>
                <a:latin typeface="Calibri (MS) Bold"/>
              </a:rPr>
              <a:t>biết</a:t>
            </a:r>
            <a:r>
              <a:rPr lang="en-US" sz="6999" dirty="0">
                <a:solidFill>
                  <a:srgbClr val="05066D"/>
                </a:solidFill>
                <a:latin typeface="Calibri (MS) Bold"/>
              </a:rPr>
              <a:t>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12689" y="1659381"/>
            <a:ext cx="13994048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Hình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nào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sao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55714" y="8778787"/>
            <a:ext cx="1504913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ai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mắc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bệnh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thừa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cân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béo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 Bold"/>
              </a:rPr>
              <a:t>phì</a:t>
            </a:r>
            <a:r>
              <a:rPr lang="en-US" sz="6000" dirty="0">
                <a:solidFill>
                  <a:srgbClr val="000000"/>
                </a:solidFill>
                <a:latin typeface="Calibri (MS) Bold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8" y="3267525"/>
            <a:ext cx="3475021" cy="5511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6584" y="2057400"/>
            <a:ext cx="4474845" cy="82296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0" y="0"/>
                </a:moveTo>
                <a:lnTo>
                  <a:pt x="4474845" y="0"/>
                </a:lnTo>
                <a:lnTo>
                  <a:pt x="44748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54872" y="1632550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0" y="0"/>
                </a:moveTo>
                <a:lnTo>
                  <a:pt x="5678602" y="0"/>
                </a:lnTo>
                <a:lnTo>
                  <a:pt x="5678602" y="8654450"/>
                </a:lnTo>
                <a:lnTo>
                  <a:pt x="0" y="865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381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537" y="342900"/>
            <a:ext cx="8321636" cy="2225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31781"/>
            <a:ext cx="11311757" cy="4479480"/>
          </a:xfrm>
          <a:custGeom>
            <a:avLst/>
            <a:gdLst/>
            <a:ahLst/>
            <a:cxnLst/>
            <a:rect l="l" t="t" r="r" b="b"/>
            <a:pathLst>
              <a:path w="11311757" h="4479480">
                <a:moveTo>
                  <a:pt x="0" y="0"/>
                </a:moveTo>
                <a:lnTo>
                  <a:pt x="11311757" y="0"/>
                </a:lnTo>
                <a:lnTo>
                  <a:pt x="11311757" y="4479480"/>
                </a:lnTo>
                <a:lnTo>
                  <a:pt x="0" y="447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09397" y="1632550"/>
            <a:ext cx="5678603" cy="8654450"/>
          </a:xfrm>
          <a:custGeom>
            <a:avLst/>
            <a:gdLst/>
            <a:ahLst/>
            <a:cxnLst/>
            <a:rect l="l" t="t" r="r" b="b"/>
            <a:pathLst>
              <a:path w="5678603" h="8654450">
                <a:moveTo>
                  <a:pt x="0" y="0"/>
                </a:moveTo>
                <a:lnTo>
                  <a:pt x="5678603" y="0"/>
                </a:lnTo>
                <a:lnTo>
                  <a:pt x="5678603" y="8654450"/>
                </a:lnTo>
                <a:lnTo>
                  <a:pt x="0" y="865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381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7051" y="5733926"/>
            <a:ext cx="1241135" cy="1148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029" y="417695"/>
            <a:ext cx="18053942" cy="1614086"/>
            <a:chOff x="0" y="0"/>
            <a:chExt cx="24071922" cy="21521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3768645" cy="2152114"/>
              <a:chOff x="0" y="0"/>
              <a:chExt cx="2461731" cy="22289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1731" cy="222896"/>
              </a:xfrm>
              <a:custGeom>
                <a:avLst/>
                <a:gdLst/>
                <a:ahLst/>
                <a:cxnLst/>
                <a:rect l="l" t="t" r="r" b="b"/>
                <a:pathLst>
                  <a:path w="2461731" h="222896">
                    <a:moveTo>
                      <a:pt x="7383" y="0"/>
                    </a:moveTo>
                    <a:lnTo>
                      <a:pt x="2454348" y="0"/>
                    </a:lnTo>
                    <a:cubicBezTo>
                      <a:pt x="2458426" y="0"/>
                      <a:pt x="2461731" y="3305"/>
                      <a:pt x="2461731" y="7383"/>
                    </a:cubicBezTo>
                    <a:lnTo>
                      <a:pt x="2461731" y="215513"/>
                    </a:lnTo>
                    <a:cubicBezTo>
                      <a:pt x="2461731" y="217471"/>
                      <a:pt x="2460953" y="219349"/>
                      <a:pt x="2459569" y="220733"/>
                    </a:cubicBezTo>
                    <a:cubicBezTo>
                      <a:pt x="2458184" y="222118"/>
                      <a:pt x="2456306" y="222896"/>
                      <a:pt x="2454348" y="222896"/>
                    </a:cubicBezTo>
                    <a:lnTo>
                      <a:pt x="7383" y="222896"/>
                    </a:lnTo>
                    <a:cubicBezTo>
                      <a:pt x="3305" y="222896"/>
                      <a:pt x="0" y="219590"/>
                      <a:pt x="0" y="215513"/>
                    </a:cubicBezTo>
                    <a:lnTo>
                      <a:pt x="0" y="7383"/>
                    </a:lnTo>
                    <a:cubicBezTo>
                      <a:pt x="0" y="3305"/>
                      <a:pt x="3305" y="0"/>
                      <a:pt x="7383" y="0"/>
                    </a:cubicBezTo>
                    <a:close/>
                  </a:path>
                </a:pathLst>
              </a:custGeom>
              <a:solidFill>
                <a:srgbClr val="E4EEFF">
                  <a:alpha val="56863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461731" cy="2800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269584"/>
              <a:ext cx="24071922" cy="135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-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Hình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nào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thể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hiện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người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thừa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cân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béo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phì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.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Vì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sao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em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 </a:t>
              </a:r>
              <a:r>
                <a:rPr lang="en-US" sz="5600" dirty="0" err="1">
                  <a:solidFill>
                    <a:srgbClr val="000000"/>
                  </a:solidFill>
                  <a:latin typeface="Calibri (MS) Bold"/>
                </a:rPr>
                <a:t>biết</a:t>
              </a:r>
              <a:r>
                <a:rPr lang="en-US" sz="5600" dirty="0">
                  <a:solidFill>
                    <a:srgbClr val="000000"/>
                  </a:solidFill>
                  <a:latin typeface="Calibri (MS) Bold"/>
                </a:rPr>
                <a:t>?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85553" y="5733926"/>
            <a:ext cx="1241135" cy="11480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03088" y="5733926"/>
            <a:ext cx="1241135" cy="11480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6645" y="7062951"/>
            <a:ext cx="14033112" cy="304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Hình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b, c, d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hiện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thừa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béo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phì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.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Vì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thừa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béo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phì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có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thể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trọng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lớn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cân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nặng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vượt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tiêu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chuẩn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người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 to, </a:t>
            </a:r>
            <a:r>
              <a:rPr lang="en-US" sz="5600" dirty="0" err="1">
                <a:solidFill>
                  <a:srgbClr val="FBFAF8"/>
                </a:solidFill>
                <a:latin typeface="Calibri (MS) Bold"/>
              </a:rPr>
              <a:t>nặng</a:t>
            </a:r>
            <a:r>
              <a:rPr lang="en-US" sz="5600" dirty="0">
                <a:solidFill>
                  <a:srgbClr val="FBFAF8"/>
                </a:solidFill>
                <a:latin typeface="Calibri (MS)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712</Words>
  <Application>Microsoft Macintosh PowerPoint</Application>
  <PresentationFormat>Custom</PresentationFormat>
  <Paragraphs>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 (MS)</vt:lpstr>
      <vt:lpstr>Calibri (MS) Bold</vt:lpstr>
      <vt:lpstr>Calibri</vt:lpstr>
      <vt:lpstr>Arial</vt:lpstr>
      <vt:lpstr>Montserrat</vt:lpstr>
      <vt:lpstr>Cocomat Pro Heavy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T25_KH_MotSoBenhLQDenDinhDuong(T1)_MNT</dc:title>
  <cp:lastModifiedBy>Microsoft Office User</cp:lastModifiedBy>
  <cp:revision>25</cp:revision>
  <dcterms:created xsi:type="dcterms:W3CDTF">2006-08-16T00:00:00Z</dcterms:created>
  <dcterms:modified xsi:type="dcterms:W3CDTF">2024-03-10T15:30:04Z</dcterms:modified>
  <dc:identifier>DAF8TJpBB7M</dc:identifier>
</cp:coreProperties>
</file>