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6" r:id="rId7"/>
    <p:sldId id="267" r:id="rId8"/>
    <p:sldId id="261" r:id="rId9"/>
    <p:sldId id="260" r:id="rId10"/>
    <p:sldId id="262" r:id="rId11"/>
    <p:sldId id="263" r:id="rId12"/>
    <p:sldId id="265" r:id="rId13"/>
  </p:sldIdLst>
  <p:sldSz cx="18288000" cy="10287000"/>
  <p:notesSz cx="6858000" cy="9144000"/>
  <p:embeddedFontLst>
    <p:embeddedFont>
      <p:font typeface="#9Slide04 Podkova Medium" pitchFamily="2" charset="77"/>
      <p:regular r:id="rId14"/>
    </p:embeddedFont>
    <p:embeddedFont>
      <p:font typeface="#9Slide05 Dancing Script" panose="03080800040507000D00" pitchFamily="66" charset="77"/>
      <p:bold r:id="rId15"/>
    </p:embeddedFont>
    <p:embeddedFont>
      <p:font typeface="#9Slide07 HoneyCream" pitchFamily="2" charset="7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svg"/><Relationship Id="rId7" Type="http://schemas.openxmlformats.org/officeDocument/2006/relationships/image" Target="../media/image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sv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9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3014" y="5939818"/>
            <a:ext cx="4114800" cy="4238090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741337" y="5939818"/>
            <a:ext cx="4114800" cy="4238090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79884" y="6222837"/>
            <a:ext cx="5548261" cy="5338399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2191" y="7033283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355391" y="7033283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44357" y="-376959"/>
            <a:ext cx="3781775" cy="3313780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250582" y="-376959"/>
            <a:ext cx="3781775" cy="3313780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477000" y="-2494146"/>
            <a:ext cx="5036783" cy="5036783"/>
            <a:chOff x="0" y="0"/>
            <a:chExt cx="812800" cy="812800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3563" y="78327"/>
            <a:ext cx="13924471" cy="24203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2299" y="2534045"/>
            <a:ext cx="14406097" cy="4499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43" y="215178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2600" y="4133951"/>
            <a:ext cx="5756871" cy="6170367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01329">
            <a:off x="13249612" y="-1740754"/>
            <a:ext cx="6080637" cy="5538908"/>
          </a:xfrm>
          <a:custGeom>
            <a:avLst/>
            <a:gdLst/>
            <a:ahLst/>
            <a:cxnLst/>
            <a:rect l="l" t="t" r="r" b="b"/>
            <a:pathLst>
              <a:path w="6080637" h="5538908">
                <a:moveTo>
                  <a:pt x="0" y="0"/>
                </a:moveTo>
                <a:lnTo>
                  <a:pt x="6080638" y="0"/>
                </a:lnTo>
                <a:lnTo>
                  <a:pt x="6080638" y="5538908"/>
                </a:lnTo>
                <a:lnTo>
                  <a:pt x="0" y="5538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78218" y="3585376"/>
            <a:ext cx="1240918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3693" lvl="1" indent="-371847" algn="just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đảm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dinh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dưỡng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743693" lvl="1" indent="-371847" algn="just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rau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xanh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chin,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uống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vi-ta-min,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khoáng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xơ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thường</a:t>
            </a:r>
            <a:endParaRPr lang="en-US" sz="360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3693" lvl="1" indent="-371847" algn="just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gốc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tim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mạch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0314" y="2466989"/>
            <a:ext cx="147054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dinh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dưỡng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0314" y="8058923"/>
            <a:ext cx="1211468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Xây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dựng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uống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lành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mạnh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dựa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Tháp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dinh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dưỡng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đảm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bảo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nhu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cầu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dinh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dưỡng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năng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lượng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85048"/>
            <a:ext cx="12814903" cy="23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329" y="7617583"/>
            <a:ext cx="4272658" cy="4347211"/>
          </a:xfrm>
          <a:custGeom>
            <a:avLst/>
            <a:gdLst/>
            <a:ahLst/>
            <a:cxnLst/>
            <a:rect l="l" t="t" r="r" b="b"/>
            <a:pathLst>
              <a:path w="5123558" h="5076980">
                <a:moveTo>
                  <a:pt x="0" y="0"/>
                </a:moveTo>
                <a:lnTo>
                  <a:pt x="5123558" y="0"/>
                </a:lnTo>
                <a:lnTo>
                  <a:pt x="5123558" y="5076979"/>
                </a:lnTo>
                <a:lnTo>
                  <a:pt x="0" y="5076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20075" y="-861499"/>
            <a:ext cx="4645742" cy="4114800"/>
          </a:xfrm>
          <a:custGeom>
            <a:avLst/>
            <a:gdLst/>
            <a:ahLst/>
            <a:cxnLst/>
            <a:rect l="l" t="t" r="r" b="b"/>
            <a:pathLst>
              <a:path w="4645742" h="4114800">
                <a:moveTo>
                  <a:pt x="0" y="0"/>
                </a:moveTo>
                <a:lnTo>
                  <a:pt x="4645742" y="0"/>
                </a:lnTo>
                <a:lnTo>
                  <a:pt x="4645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362333" y="-861499"/>
            <a:ext cx="4645742" cy="4114800"/>
          </a:xfrm>
          <a:custGeom>
            <a:avLst/>
            <a:gdLst/>
            <a:ahLst/>
            <a:cxnLst/>
            <a:rect l="l" t="t" r="r" b="b"/>
            <a:pathLst>
              <a:path w="4645742" h="4114800">
                <a:moveTo>
                  <a:pt x="4645742" y="0"/>
                </a:moveTo>
                <a:lnTo>
                  <a:pt x="0" y="0"/>
                </a:lnTo>
                <a:lnTo>
                  <a:pt x="0" y="4114800"/>
                </a:lnTo>
                <a:lnTo>
                  <a:pt x="4645742" y="4114800"/>
                </a:lnTo>
                <a:lnTo>
                  <a:pt x="46457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639799" y="6689549"/>
            <a:ext cx="5301435" cy="5769026"/>
          </a:xfrm>
          <a:custGeom>
            <a:avLst/>
            <a:gdLst/>
            <a:ahLst/>
            <a:cxnLst/>
            <a:rect l="l" t="t" r="r" b="b"/>
            <a:pathLst>
              <a:path w="6038588" h="6904831">
                <a:moveTo>
                  <a:pt x="0" y="0"/>
                </a:moveTo>
                <a:lnTo>
                  <a:pt x="6038588" y="0"/>
                </a:lnTo>
                <a:lnTo>
                  <a:pt x="6038588" y="6904831"/>
                </a:lnTo>
                <a:lnTo>
                  <a:pt x="0" y="6904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4000" y="2997755"/>
            <a:ext cx="16383000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5775"/>
              </a:lnSpc>
              <a:buAutoNum type="arabicPeriod"/>
            </a:pPr>
            <a:r>
              <a:rPr lang="vi-VN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 xét và đề xuất bữa ăn cân bằng, lành mạnh ở nhà và ở trường.</a:t>
            </a: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ts val="5775"/>
              </a:lnSpc>
              <a:buAutoNum type="arabicPeriod"/>
            </a:pP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ts val="5775"/>
              </a:lnSpc>
              <a:buAutoNum type="arabicPeriod"/>
            </a:pP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5775"/>
              </a:lnSpc>
            </a:pP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5775"/>
              </a:lnSpc>
            </a:pP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5775"/>
              </a:lnSpc>
            </a:pP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uống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lành</a:t>
            </a:r>
            <a:r>
              <a:rPr lang="en-US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mạnh</a:t>
            </a:r>
            <a:endParaRPr lang="en-US" sz="36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8600" y="472223"/>
            <a:ext cx="14249498" cy="23580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4351" y="3797974"/>
            <a:ext cx="15862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Để đảm bảo chế độ ăn uống cân bằng, lành mạnh cần ăn đủ bữa và nên: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- Phối hợp nhiều loại thức ăn.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- Ăn rau xanh, quả chín và uống đủ nước.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- Sử dụng hợp lí thức ăn có nguồn gốc từ động vật và thực vật.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Open Sans" panose="020B0606030504020204" pitchFamily="34" charset="0"/>
              </a:rPr>
              <a:t>- Sử dụng ít muối và 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5989" y="7449683"/>
            <a:ext cx="3535107" cy="3554495"/>
          </a:xfrm>
          <a:custGeom>
            <a:avLst/>
            <a:gdLst/>
            <a:ahLst/>
            <a:cxnLst/>
            <a:rect l="l" t="t" r="r" b="b"/>
            <a:pathLst>
              <a:path w="3535107" h="3554495">
                <a:moveTo>
                  <a:pt x="0" y="0"/>
                </a:moveTo>
                <a:lnTo>
                  <a:pt x="3535108" y="0"/>
                </a:lnTo>
                <a:lnTo>
                  <a:pt x="3535108" y="3554496"/>
                </a:lnTo>
                <a:lnTo>
                  <a:pt x="0" y="355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696129">
            <a:off x="15223707" y="7449683"/>
            <a:ext cx="3535107" cy="3554495"/>
          </a:xfrm>
          <a:custGeom>
            <a:avLst/>
            <a:gdLst/>
            <a:ahLst/>
            <a:cxnLst/>
            <a:rect l="l" t="t" r="r" b="b"/>
            <a:pathLst>
              <a:path w="3535107" h="3554495">
                <a:moveTo>
                  <a:pt x="0" y="0"/>
                </a:moveTo>
                <a:lnTo>
                  <a:pt x="3535107" y="0"/>
                </a:lnTo>
                <a:lnTo>
                  <a:pt x="3535107" y="3554496"/>
                </a:lnTo>
                <a:lnTo>
                  <a:pt x="0" y="355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105409" y="-239436"/>
            <a:ext cx="3384688" cy="3384688"/>
          </a:xfrm>
          <a:custGeom>
            <a:avLst/>
            <a:gdLst/>
            <a:ahLst/>
            <a:cxnLst/>
            <a:rect l="l" t="t" r="r" b="b"/>
            <a:pathLst>
              <a:path w="3384688" h="3384688">
                <a:moveTo>
                  <a:pt x="0" y="0"/>
                </a:moveTo>
                <a:lnTo>
                  <a:pt x="3384688" y="0"/>
                </a:lnTo>
                <a:lnTo>
                  <a:pt x="3384688" y="3384688"/>
                </a:lnTo>
                <a:lnTo>
                  <a:pt x="0" y="3384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6008721" y="-239436"/>
            <a:ext cx="3384688" cy="3384688"/>
          </a:xfrm>
          <a:custGeom>
            <a:avLst/>
            <a:gdLst/>
            <a:ahLst/>
            <a:cxnLst/>
            <a:rect l="l" t="t" r="r" b="b"/>
            <a:pathLst>
              <a:path w="3384688" h="3384688">
                <a:moveTo>
                  <a:pt x="0" y="0"/>
                </a:moveTo>
                <a:lnTo>
                  <a:pt x="3384688" y="0"/>
                </a:lnTo>
                <a:lnTo>
                  <a:pt x="3384688" y="3384688"/>
                </a:lnTo>
                <a:lnTo>
                  <a:pt x="0" y="3384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944143">
            <a:off x="2066370" y="-397030"/>
            <a:ext cx="3130344" cy="2851459"/>
          </a:xfrm>
          <a:custGeom>
            <a:avLst/>
            <a:gdLst/>
            <a:ahLst/>
            <a:cxnLst/>
            <a:rect l="l" t="t" r="r" b="b"/>
            <a:pathLst>
              <a:path w="3130344" h="2851459">
                <a:moveTo>
                  <a:pt x="0" y="0"/>
                </a:moveTo>
                <a:lnTo>
                  <a:pt x="3130344" y="0"/>
                </a:lnTo>
                <a:lnTo>
                  <a:pt x="3130344" y="2851460"/>
                </a:lnTo>
                <a:lnTo>
                  <a:pt x="0" y="285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465372" flipH="1">
            <a:off x="13385172" y="-355245"/>
            <a:ext cx="3130344" cy="2851459"/>
          </a:xfrm>
          <a:custGeom>
            <a:avLst/>
            <a:gdLst/>
            <a:ahLst/>
            <a:cxnLst/>
            <a:rect l="l" t="t" r="r" b="b"/>
            <a:pathLst>
              <a:path w="3130344" h="2851459">
                <a:moveTo>
                  <a:pt x="3130344" y="0"/>
                </a:moveTo>
                <a:lnTo>
                  <a:pt x="0" y="0"/>
                </a:lnTo>
                <a:lnTo>
                  <a:pt x="0" y="2851459"/>
                </a:lnTo>
                <a:lnTo>
                  <a:pt x="3130344" y="2851459"/>
                </a:lnTo>
                <a:lnTo>
                  <a:pt x="31303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309" y="1470341"/>
            <a:ext cx="13729382" cy="7346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57400" y="190500"/>
            <a:ext cx="13868400" cy="9296400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82191" y="-1048117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355391" y="-1048117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64665">
            <a:off x="14678705" y="7041618"/>
            <a:ext cx="3867628" cy="382477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38400" y="495300"/>
            <a:ext cx="131064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lực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đặc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uống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nước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mỗi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</a:p>
          <a:p>
            <a:pPr algn="just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giản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chế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uống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xét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bữa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Tháp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trẻ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chiếu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bữa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lực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giải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giao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chất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chăm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8797992"/>
            <a:ext cx="11418798" cy="1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7" y="3203842"/>
            <a:ext cx="12573000" cy="588419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743222" y="5934788"/>
            <a:ext cx="6145186" cy="5307206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865934" y="-546513"/>
            <a:ext cx="5719223" cy="5209692"/>
          </a:xfrm>
          <a:custGeom>
            <a:avLst/>
            <a:gdLst/>
            <a:ahLst/>
            <a:cxnLst/>
            <a:rect l="l" t="t" r="r" b="b"/>
            <a:pathLst>
              <a:path w="5719223" h="5209692">
                <a:moveTo>
                  <a:pt x="5719223" y="0"/>
                </a:moveTo>
                <a:lnTo>
                  <a:pt x="0" y="0"/>
                </a:lnTo>
                <a:lnTo>
                  <a:pt x="0" y="5209692"/>
                </a:lnTo>
                <a:lnTo>
                  <a:pt x="5719223" y="5209692"/>
                </a:lnTo>
                <a:lnTo>
                  <a:pt x="571922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3723" y="-244090"/>
            <a:ext cx="4604846" cy="460484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9481" y="4646903"/>
            <a:ext cx="113538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endParaRPr lang="en-US" sz="7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409" y="709645"/>
            <a:ext cx="12839289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159154">
            <a:off x="-2379159" y="-801933"/>
            <a:ext cx="6815719" cy="589559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13513" y="-244090"/>
            <a:ext cx="4604846" cy="460484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6828552" flipH="1">
            <a:off x="-211106" y="7362436"/>
            <a:ext cx="4162577" cy="3791729"/>
          </a:xfrm>
          <a:custGeom>
            <a:avLst/>
            <a:gdLst/>
            <a:ahLst/>
            <a:cxnLst/>
            <a:rect l="l" t="t" r="r" b="b"/>
            <a:pathLst>
              <a:path w="4162577" h="3791729">
                <a:moveTo>
                  <a:pt x="4162577" y="0"/>
                </a:moveTo>
                <a:lnTo>
                  <a:pt x="0" y="0"/>
                </a:lnTo>
                <a:lnTo>
                  <a:pt x="0" y="3791728"/>
                </a:lnTo>
                <a:lnTo>
                  <a:pt x="4162577" y="3791728"/>
                </a:lnTo>
                <a:lnTo>
                  <a:pt x="41625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548" y="2771950"/>
            <a:ext cx="12814903" cy="4743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766444">
            <a:off x="2797677" y="7889981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49400" y="-1919000"/>
            <a:ext cx="5589986" cy="558998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240510">
            <a:off x="-1264733" y="-480831"/>
            <a:ext cx="3988635" cy="3981383"/>
          </a:xfrm>
          <a:custGeom>
            <a:avLst/>
            <a:gdLst/>
            <a:ahLst/>
            <a:cxnLst/>
            <a:rect l="l" t="t" r="r" b="b"/>
            <a:pathLst>
              <a:path w="3988635" h="3981383">
                <a:moveTo>
                  <a:pt x="0" y="0"/>
                </a:moveTo>
                <a:lnTo>
                  <a:pt x="3988635" y="0"/>
                </a:lnTo>
                <a:lnTo>
                  <a:pt x="3988635" y="3981383"/>
                </a:lnTo>
                <a:lnTo>
                  <a:pt x="0" y="398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2931">
            <a:off x="-366611" y="7366101"/>
            <a:ext cx="4267140" cy="3135311"/>
          </a:xfrm>
          <a:custGeom>
            <a:avLst/>
            <a:gdLst/>
            <a:ahLst/>
            <a:cxnLst/>
            <a:rect l="l" t="t" r="r" b="b"/>
            <a:pathLst>
              <a:path w="4995388" h="3714752">
                <a:moveTo>
                  <a:pt x="0" y="0"/>
                </a:moveTo>
                <a:lnTo>
                  <a:pt x="4995388" y="0"/>
                </a:lnTo>
                <a:lnTo>
                  <a:pt x="4995388" y="3714752"/>
                </a:lnTo>
                <a:lnTo>
                  <a:pt x="0" y="371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28713">
            <a:off x="15883172" y="7869683"/>
            <a:ext cx="2557474" cy="2221027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3429000" y="454977"/>
            <a:ext cx="14859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00"/>
                </a:solidFill>
                <a:latin typeface="Open Sans" panose="020B0606030504020204" pitchFamily="34" charset="0"/>
              </a:rPr>
              <a:t>Liệt kê các thức ăn, đồ uống em đã ăn hai ngày gần đây ở nhà, ở trường theo gợi ý sau:</a:t>
            </a:r>
            <a:endParaRPr lang="en-US" sz="4400" b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26029"/>
              </p:ext>
            </p:extLst>
          </p:nvPr>
        </p:nvGraphicFramePr>
        <p:xfrm>
          <a:off x="3848171" y="2493371"/>
          <a:ext cx="14211301" cy="4800473"/>
        </p:xfrm>
        <a:graphic>
          <a:graphicData uri="http://schemas.openxmlformats.org/drawingml/2006/table">
            <a:tbl>
              <a:tblPr/>
              <a:tblGrid>
                <a:gridCol w="1850849">
                  <a:extLst>
                    <a:ext uri="{9D8B030D-6E8A-4147-A177-3AD203B41FA5}">
                      <a16:colId xmlns:a16="http://schemas.microsoft.com/office/drawing/2014/main" val="4092881593"/>
                    </a:ext>
                  </a:extLst>
                </a:gridCol>
                <a:gridCol w="2759253">
                  <a:extLst>
                    <a:ext uri="{9D8B030D-6E8A-4147-A177-3AD203B41FA5}">
                      <a16:colId xmlns:a16="http://schemas.microsoft.com/office/drawing/2014/main" val="366979212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098120437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0486487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90134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sáng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 trưa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phụ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tối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890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nhất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mì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miếng thịt gà rán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chua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miếng đậu phụ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miếng thịt lợn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04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166101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28" y="3386420"/>
            <a:ext cx="3999323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766444">
            <a:off x="2797677" y="7889981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49400" y="-1919000"/>
            <a:ext cx="5589986" cy="558998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240510">
            <a:off x="-1264733" y="-480831"/>
            <a:ext cx="3988635" cy="3981383"/>
          </a:xfrm>
          <a:custGeom>
            <a:avLst/>
            <a:gdLst/>
            <a:ahLst/>
            <a:cxnLst/>
            <a:rect l="l" t="t" r="r" b="b"/>
            <a:pathLst>
              <a:path w="3988635" h="3981383">
                <a:moveTo>
                  <a:pt x="0" y="0"/>
                </a:moveTo>
                <a:lnTo>
                  <a:pt x="3988635" y="0"/>
                </a:lnTo>
                <a:lnTo>
                  <a:pt x="3988635" y="3981383"/>
                </a:lnTo>
                <a:lnTo>
                  <a:pt x="0" y="398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2931">
            <a:off x="-366611" y="7366101"/>
            <a:ext cx="4267140" cy="3135311"/>
          </a:xfrm>
          <a:custGeom>
            <a:avLst/>
            <a:gdLst/>
            <a:ahLst/>
            <a:cxnLst/>
            <a:rect l="l" t="t" r="r" b="b"/>
            <a:pathLst>
              <a:path w="4995388" h="3714752">
                <a:moveTo>
                  <a:pt x="0" y="0"/>
                </a:moveTo>
                <a:lnTo>
                  <a:pt x="4995388" y="0"/>
                </a:lnTo>
                <a:lnTo>
                  <a:pt x="4995388" y="3714752"/>
                </a:lnTo>
                <a:lnTo>
                  <a:pt x="0" y="371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28713">
            <a:off x="15883172" y="7869683"/>
            <a:ext cx="2557474" cy="2221027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377717" y="749727"/>
            <a:ext cx="1485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Open Sans" panose="020B0606030504020204" pitchFamily="34" charset="0"/>
              </a:rPr>
              <a:t>Tham</a:t>
            </a:r>
            <a:r>
              <a:rPr lang="en-US" sz="6000" b="1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Open Sans" panose="020B0606030504020204" pitchFamily="34" charset="0"/>
              </a:rPr>
              <a:t>khảo</a:t>
            </a:r>
            <a:endParaRPr lang="en-US" sz="6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269177"/>
              </p:ext>
            </p:extLst>
          </p:nvPr>
        </p:nvGraphicFramePr>
        <p:xfrm>
          <a:off x="3817620" y="2107142"/>
          <a:ext cx="14081760" cy="6827520"/>
        </p:xfrm>
        <a:graphic>
          <a:graphicData uri="http://schemas.openxmlformats.org/drawingml/2006/table">
            <a:tbl>
              <a:tblPr/>
              <a:tblGrid>
                <a:gridCol w="1843021">
                  <a:extLst>
                    <a:ext uri="{9D8B030D-6E8A-4147-A177-3AD203B41FA5}">
                      <a16:colId xmlns:a16="http://schemas.microsoft.com/office/drawing/2014/main" val="2176096978"/>
                    </a:ext>
                  </a:extLst>
                </a:gridCol>
                <a:gridCol w="3330959">
                  <a:extLst>
                    <a:ext uri="{9D8B030D-6E8A-4147-A177-3AD203B41FA5}">
                      <a16:colId xmlns:a16="http://schemas.microsoft.com/office/drawing/2014/main" val="2373295086"/>
                    </a:ext>
                  </a:extLst>
                </a:gridCol>
                <a:gridCol w="3055620">
                  <a:extLst>
                    <a:ext uri="{9D8B030D-6E8A-4147-A177-3AD203B41FA5}">
                      <a16:colId xmlns:a16="http://schemas.microsoft.com/office/drawing/2014/main" val="4273381905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83729335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810866970"/>
                    </a:ext>
                  </a:extLst>
                </a:gridCol>
              </a:tblGrid>
              <a:tr h="119104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 trưa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phụ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tối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988614"/>
                  </a:ext>
                </a:extLst>
              </a:tr>
              <a:tr h="8337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thứ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nhất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mì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trứng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rán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miếng thịt gà rán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sữa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chua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miếng đậu phụ</a:t>
                      </a:r>
                    </a:p>
                    <a:p>
                      <a:pPr algn="jus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miếng thịt lợn</a:t>
                      </a:r>
                    </a:p>
                    <a:p>
                      <a:pPr algn="jus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39038"/>
                  </a:ext>
                </a:extLst>
              </a:tr>
              <a:tr h="8337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thứ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hai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bánh mì</a:t>
                      </a:r>
                    </a:p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cái xúc xích rán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miếng đậu phụ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bí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quả hồng xiêm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sữa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đỗ luộc</a:t>
                      </a:r>
                    </a:p>
                    <a:p>
                      <a:pPr algn="jus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3600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28" y="3386420"/>
            <a:ext cx="3999323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766444">
            <a:off x="2797677" y="7889981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49400" y="-1919000"/>
            <a:ext cx="5589986" cy="558998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240510">
            <a:off x="-1264733" y="-480831"/>
            <a:ext cx="3988635" cy="3981383"/>
          </a:xfrm>
          <a:custGeom>
            <a:avLst/>
            <a:gdLst/>
            <a:ahLst/>
            <a:cxnLst/>
            <a:rect l="l" t="t" r="r" b="b"/>
            <a:pathLst>
              <a:path w="3988635" h="3981383">
                <a:moveTo>
                  <a:pt x="0" y="0"/>
                </a:moveTo>
                <a:lnTo>
                  <a:pt x="3988635" y="0"/>
                </a:lnTo>
                <a:lnTo>
                  <a:pt x="3988635" y="3981383"/>
                </a:lnTo>
                <a:lnTo>
                  <a:pt x="0" y="398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2931">
            <a:off x="-366611" y="7366101"/>
            <a:ext cx="4267140" cy="3135311"/>
          </a:xfrm>
          <a:custGeom>
            <a:avLst/>
            <a:gdLst/>
            <a:ahLst/>
            <a:cxnLst/>
            <a:rect l="l" t="t" r="r" b="b"/>
            <a:pathLst>
              <a:path w="4995388" h="3714752">
                <a:moveTo>
                  <a:pt x="0" y="0"/>
                </a:moveTo>
                <a:lnTo>
                  <a:pt x="4995388" y="0"/>
                </a:lnTo>
                <a:lnTo>
                  <a:pt x="4995388" y="3714752"/>
                </a:lnTo>
                <a:lnTo>
                  <a:pt x="0" y="371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28713">
            <a:off x="15883172" y="7869683"/>
            <a:ext cx="2557474" cy="2221027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76200" y="3314700"/>
            <a:ext cx="3993448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4 Podkova Medium" panose="00000600000000000000" pitchFamily="2" charset="0"/>
              </a:rPr>
              <a:t>Hoạt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8800" dirty="0" err="1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4 Podkova Medium" panose="00000600000000000000" pitchFamily="2" charset="0"/>
              </a:rPr>
              <a:t>động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</a:p>
          <a:p>
            <a:pPr algn="ctr"/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4 Podkova Medium" panose="00000600000000000000" pitchFamily="2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9000" y="454977"/>
            <a:ext cx="14859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00"/>
                </a:solidFill>
                <a:latin typeface="Open Sans" panose="020B0606030504020204" pitchFamily="34" charset="0"/>
              </a:rPr>
              <a:t>Liệt kê các thức ăn, đồ uống em đã ăn hai ngày gần đây ở nhà, ở trường theo gợi ý sau:</a:t>
            </a:r>
            <a:endParaRPr lang="en-US" sz="4400" b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26029"/>
              </p:ext>
            </p:extLst>
          </p:nvPr>
        </p:nvGraphicFramePr>
        <p:xfrm>
          <a:off x="3848171" y="2493371"/>
          <a:ext cx="14211301" cy="4800473"/>
        </p:xfrm>
        <a:graphic>
          <a:graphicData uri="http://schemas.openxmlformats.org/drawingml/2006/table">
            <a:tbl>
              <a:tblPr/>
              <a:tblGrid>
                <a:gridCol w="1850849">
                  <a:extLst>
                    <a:ext uri="{9D8B030D-6E8A-4147-A177-3AD203B41FA5}">
                      <a16:colId xmlns:a16="http://schemas.microsoft.com/office/drawing/2014/main" val="4092881593"/>
                    </a:ext>
                  </a:extLst>
                </a:gridCol>
                <a:gridCol w="2759253">
                  <a:extLst>
                    <a:ext uri="{9D8B030D-6E8A-4147-A177-3AD203B41FA5}">
                      <a16:colId xmlns:a16="http://schemas.microsoft.com/office/drawing/2014/main" val="366979212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098120437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0486487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90134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sáng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 trưa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phụ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4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tối</a:t>
                      </a:r>
                      <a:endParaRPr lang="en-US" sz="4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890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nhất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mì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miếng thịt gà rán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chua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miếng đậu phụ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miếng thịt lợn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04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16610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01" y="9011612"/>
            <a:ext cx="4730906" cy="1079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83767" y="6786107"/>
            <a:ext cx="4334632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876800" y="7384195"/>
            <a:ext cx="10681855" cy="1874105"/>
          </a:xfrm>
          <a:prstGeom prst="roundRect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39612" y="5981700"/>
            <a:ext cx="4234846" cy="5933903"/>
          </a:xfrm>
          <a:custGeom>
            <a:avLst/>
            <a:gdLst/>
            <a:ahLst/>
            <a:cxnLst/>
            <a:rect l="l" t="t" r="r" b="b"/>
            <a:pathLst>
              <a:path w="6723257" h="10129201">
                <a:moveTo>
                  <a:pt x="0" y="0"/>
                </a:moveTo>
                <a:lnTo>
                  <a:pt x="6723258" y="0"/>
                </a:lnTo>
                <a:lnTo>
                  <a:pt x="6723258" y="10129201"/>
                </a:lnTo>
                <a:lnTo>
                  <a:pt x="0" y="10129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610020" y="7384196"/>
            <a:ext cx="4114800" cy="3748209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9491">
            <a:off x="15242595" y="-65028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143000" y="-480067"/>
            <a:ext cx="6371871" cy="3081669"/>
          </a:xfrm>
          <a:custGeom>
            <a:avLst/>
            <a:gdLst/>
            <a:ahLst/>
            <a:cxnLst/>
            <a:rect l="l" t="t" r="r" b="b"/>
            <a:pathLst>
              <a:path w="6371871" h="3081669">
                <a:moveTo>
                  <a:pt x="6371871" y="0"/>
                </a:moveTo>
                <a:lnTo>
                  <a:pt x="0" y="0"/>
                </a:lnTo>
                <a:lnTo>
                  <a:pt x="0" y="3081668"/>
                </a:lnTo>
                <a:lnTo>
                  <a:pt x="6371871" y="3081668"/>
                </a:lnTo>
                <a:lnTo>
                  <a:pt x="6371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5318926" y="419100"/>
            <a:ext cx="9706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bg1"/>
                </a:solidFill>
                <a:latin typeface="Open Sans" panose="020B0606030504020204" pitchFamily="34" charset="0"/>
              </a:rPr>
              <a:t>Dựa vào sơ đồ “Tháp dinh dưỡng”, đối chiếu với các bữa ăn trong hai ngày ở trên và nhận xét: </a:t>
            </a:r>
            <a:r>
              <a:rPr lang="vi-VN" sz="3600" b="1" i="1" dirty="0">
                <a:solidFill>
                  <a:srgbClr val="FFFF00"/>
                </a:solidFill>
                <a:latin typeface="Open Sans" panose="020B0606030504020204" pitchFamily="34" charset="0"/>
              </a:rPr>
              <a:t>Các bữa ăn trong ngày đã cân bằng, lành mạnh chưa? Vì sao?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69891"/>
              </p:ext>
            </p:extLst>
          </p:nvPr>
        </p:nvGraphicFramePr>
        <p:xfrm>
          <a:off x="4876800" y="3074954"/>
          <a:ext cx="11833860" cy="4023360"/>
        </p:xfrm>
        <a:graphic>
          <a:graphicData uri="http://schemas.openxmlformats.org/drawingml/2006/table">
            <a:tbl>
              <a:tblPr/>
              <a:tblGrid>
                <a:gridCol w="1226820">
                  <a:extLst>
                    <a:ext uri="{9D8B030D-6E8A-4147-A177-3AD203B41FA5}">
                      <a16:colId xmlns:a16="http://schemas.microsoft.com/office/drawing/2014/main" val="3122145150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4047821363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821915184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520394784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26537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sáng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 trưa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phụ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Bữa tối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2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 thứ nhất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đậu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xanh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miếng cá kho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cải bó xôi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miếng dưa hấu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hộp sữa tươi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cái bánh bí đỏ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tôm rang thịt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nửa bát đỗ quả xào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rau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726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 thứ hai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hộp xôi</a:t>
                      </a:r>
                    </a:p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miếng thịt kho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bún thịt bò</a:t>
                      </a:r>
                    </a:p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bánh ca-ra-men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hộp sữa chua</a:t>
                      </a:r>
                    </a:p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cái bánh quy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cơm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miếng đậu phụ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miếng cá chiên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bát canh thịt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54936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109688" y="7721082"/>
            <a:ext cx="99960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Ngày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thứ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chưa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lành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mạnh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vì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chưa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đủ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chất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dinh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dưỡng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bữa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trưa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422" y="2261507"/>
            <a:ext cx="3993226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25705" y="419100"/>
            <a:ext cx="10681855" cy="27432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497734" y="-620015"/>
            <a:ext cx="4023300" cy="329743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762434" y="-620015"/>
            <a:ext cx="4023300" cy="329743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4023300" y="0"/>
                </a:moveTo>
                <a:lnTo>
                  <a:pt x="0" y="0"/>
                </a:lnTo>
                <a:lnTo>
                  <a:pt x="0" y="3297430"/>
                </a:lnTo>
                <a:lnTo>
                  <a:pt x="4023300" y="3297430"/>
                </a:lnTo>
                <a:lnTo>
                  <a:pt x="40233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97734" y="7268390"/>
            <a:ext cx="4485132" cy="4743889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267199" y="705534"/>
            <a:ext cx="102108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Em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cần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thay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đổi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điều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gì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về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thói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quen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ăn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uống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để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bữa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ăn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cân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bằng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,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lành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mạnh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lợi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cho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sức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Open Sans" panose="020B0606030504020204" pitchFamily="34" charset="0"/>
              </a:rPr>
              <a:t>khỏe</a:t>
            </a:r>
            <a:r>
              <a:rPr lang="en-US" sz="4400" b="1" i="1" dirty="0">
                <a:solidFill>
                  <a:srgbClr val="C00000"/>
                </a:solidFill>
                <a:latin typeface="Open Sans" panose="020B0606030504020204" pitchFamily="34" charset="0"/>
              </a:rPr>
              <a:t>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9056" y="3771900"/>
            <a:ext cx="105133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bữa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ăn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ít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đồ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ngọt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ít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chất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béo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từ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thịt</a:t>
            </a:r>
            <a:r>
              <a:rPr lang="en-US" sz="4400" b="1" i="1" dirty="0">
                <a:solidFill>
                  <a:srgbClr val="FF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cân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lành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mạnh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lợi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sức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" panose="020B0606030504020204" pitchFamily="34" charset="0"/>
              </a:rPr>
              <a:t>khỏe</a:t>
            </a:r>
            <a:r>
              <a:rPr lang="en-US" sz="44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endParaRPr lang="en-US" sz="4400" dirty="0"/>
          </a:p>
        </p:txBody>
      </p:sp>
      <p:pic>
        <p:nvPicPr>
          <p:cNvPr id="5122" name="Picture 2" descr="Little Children Eating Healthy Food, Illustrations ft. apple &amp; eating -  Envato Eleme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27889" y1="40333" x2="27889" y2="40333"/>
                        <a14:foregroundMark x1="26667" y1="39333" x2="26667" y2="39333"/>
                        <a14:foregroundMark x1="26889" y1="37000" x2="26889" y2="37000"/>
                        <a14:foregroundMark x1="48222" y1="39833" x2="48222" y2="39833"/>
                        <a14:foregroundMark x1="42444" y1="50000" x2="42444" y2="50000"/>
                        <a14:foregroundMark x1="76333" y1="51000" x2="76333" y2="51000"/>
                        <a14:foregroundMark x1="82667" y1="54500" x2="82667" y2="54500"/>
                        <a14:foregroundMark x1="80667" y1="54000" x2="80667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2959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51" y="6057900"/>
            <a:ext cx="4487045" cy="4487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8836" y="2908537"/>
            <a:ext cx="3993226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861</Words>
  <Application>Microsoft Macintosh PowerPoint</Application>
  <PresentationFormat>Custom</PresentationFormat>
  <Paragraphs>136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Cambria</vt:lpstr>
      <vt:lpstr>Times New Roman</vt:lpstr>
      <vt:lpstr>SVN-Newton</vt:lpstr>
      <vt:lpstr>Calibri</vt:lpstr>
      <vt:lpstr>Open Sans</vt:lpstr>
      <vt:lpstr>Arial</vt:lpstr>
      <vt:lpstr>#9Slide04 Podkova Medium</vt:lpstr>
      <vt:lpstr>#9Slide07 HoneyCream</vt:lpstr>
      <vt:lpstr>#9Slide05 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White Illustration Vegetables Healthy Balanced Diet Presentation</dc:title>
  <dc:creator>ADMIN</dc:creator>
  <cp:lastModifiedBy>Microsoft Office User</cp:lastModifiedBy>
  <cp:revision>11</cp:revision>
  <dcterms:created xsi:type="dcterms:W3CDTF">2006-08-16T00:00:00Z</dcterms:created>
  <dcterms:modified xsi:type="dcterms:W3CDTF">2024-03-03T23:14:51Z</dcterms:modified>
  <dc:identifier>DAF7vEFxsrY</dc:identifier>
</cp:coreProperties>
</file>