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 userDrawn="1"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 userDrawn="1"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27" y="5752603"/>
            <a:ext cx="4572000" cy="96202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8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5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2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5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6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86" y="506408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07" y="1484333"/>
            <a:ext cx="1064255" cy="106425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8" y="178734"/>
            <a:ext cx="4572000" cy="96202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904" y="220197"/>
            <a:ext cx="9321592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627749" y="545290"/>
            <a:ext cx="801251" cy="809279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11112" y="585128"/>
            <a:ext cx="227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544277" y="1699855"/>
            <a:ext cx="5513623" cy="707886"/>
            <a:chOff x="1035095" y="2380860"/>
            <a:chExt cx="5513623" cy="70788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19FA063-1A1A-42C6-A2B8-0905FE36AA04}"/>
                </a:ext>
              </a:extLst>
            </p:cNvPr>
            <p:cNvSpPr txBox="1"/>
            <p:nvPr/>
          </p:nvSpPr>
          <p:spPr>
            <a:xfrm>
              <a:off x="1035095" y="2380860"/>
              <a:ext cx="5513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a)         X  7 = 14 742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1591058" y="2380860"/>
              <a:ext cx="835198" cy="6655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29126" y="3975648"/>
            <a:ext cx="5513623" cy="707886"/>
            <a:chOff x="1035095" y="2380860"/>
            <a:chExt cx="5513623" cy="7078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9FA063-1A1A-42C6-A2B8-0905FE36AA04}"/>
                </a:ext>
              </a:extLst>
            </p:cNvPr>
            <p:cNvSpPr txBox="1"/>
            <p:nvPr/>
          </p:nvSpPr>
          <p:spPr>
            <a:xfrm>
              <a:off x="1035095" y="2380860"/>
              <a:ext cx="5513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b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)          : 24 = 815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1688204" y="2406373"/>
              <a:ext cx="835198" cy="6655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850788" y="2337068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14 742 : 7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850787" y="2963473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2 106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7605645" y="4540776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815 x 24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7614396" y="5248810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19 560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45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627749" y="690795"/>
            <a:ext cx="8950169" cy="1864147"/>
            <a:chOff x="821358" y="588908"/>
            <a:chExt cx="10535805" cy="1340810"/>
          </a:xfrm>
        </p:grpSpPr>
        <p:sp>
          <p:nvSpPr>
            <p:cNvPr id="17" name="Rounded Rectangle 16"/>
            <p:cNvSpPr/>
            <p:nvPr/>
          </p:nvSpPr>
          <p:spPr>
            <a:xfrm>
              <a:off x="821358" y="588908"/>
              <a:ext cx="10535805" cy="1340810"/>
            </a:xfrm>
            <a:prstGeom prst="roundRect">
              <a:avLst/>
            </a:prstGeom>
            <a:solidFill>
              <a:schemeClr val="bg1">
                <a:alpha val="44000"/>
              </a:schemeClr>
            </a:solidFill>
            <a:ln w="31750">
              <a:solidFill>
                <a:schemeClr val="accent2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7008" y="657738"/>
              <a:ext cx="10368726" cy="112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72 cái bút chì xếp đều vào 6 hộp. Hỏi có 760 cái bút chì cùng loại đó thì xếp được bao nhiêu hộp như thế và còn thừa mấy cái bút chì?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1962562" y="12294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peech Bubble: Oval 34">
            <a:extLst>
              <a:ext uri="{FF2B5EF4-FFF2-40B4-BE49-F238E27FC236}">
                <a16:creationId xmlns:a16="http://schemas.microsoft.com/office/drawing/2014/main" id="{69723E99-F487-2E67-D478-372B9D739B15}"/>
              </a:ext>
            </a:extLst>
          </p:cNvPr>
          <p:cNvSpPr/>
          <p:nvPr/>
        </p:nvSpPr>
        <p:spPr>
          <a:xfrm>
            <a:off x="7800701" y="2956582"/>
            <a:ext cx="4073671" cy="3049359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cho biết gì?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94918" y="1258283"/>
            <a:ext cx="649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7786523" y="2956582"/>
            <a:ext cx="4102025" cy="3024060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hỏi gì?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448654" y="1274482"/>
            <a:ext cx="201168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94918" y="1791211"/>
            <a:ext cx="86868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1497" y="2288915"/>
            <a:ext cx="749808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5774" y="3052645"/>
            <a:ext cx="506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9300" y="3779735"/>
            <a:ext cx="727140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 bút chì </a:t>
            </a: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hộp</a:t>
            </a:r>
            <a:endParaRPr lang="vi-VN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bút chì: …..hộp, thừa …… bút chì?</a:t>
            </a:r>
            <a:endParaRPr lang="vi-VN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3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627749" y="690795"/>
            <a:ext cx="8950169" cy="1674161"/>
            <a:chOff x="821358" y="588908"/>
            <a:chExt cx="10535805" cy="1204160"/>
          </a:xfrm>
        </p:grpSpPr>
        <p:sp>
          <p:nvSpPr>
            <p:cNvPr id="17" name="Rounded Rectangle 16"/>
            <p:cNvSpPr/>
            <p:nvPr/>
          </p:nvSpPr>
          <p:spPr>
            <a:xfrm>
              <a:off x="821358" y="588908"/>
              <a:ext cx="10535805" cy="1204160"/>
            </a:xfrm>
            <a:prstGeom prst="roundRect">
              <a:avLst/>
            </a:prstGeom>
            <a:solidFill>
              <a:schemeClr val="bg1">
                <a:alpha val="44000"/>
              </a:schemeClr>
            </a:solidFill>
            <a:ln w="31750">
              <a:solidFill>
                <a:schemeClr val="accent2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7008" y="657738"/>
              <a:ext cx="10368726" cy="112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72 cái bút chì xếp đều vào 6 hộp. Hỏi có 760 cái bút chì cùng loại đó thì xếp được bao nhiêu hộp như thế và còn thừa mấy cái bút chì?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1962562" y="12294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3195" y="2657342"/>
            <a:ext cx="239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0841" y="3304616"/>
            <a:ext cx="9754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Mỗi hộp xếp số bút chì là: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72 : 6 = 12 (bút)</a:t>
            </a: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760 bút chì xếp được số hộp và dư số bút chì là: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760 : 12 =  63 (dư 4)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                     Đáp số: 63 hộp, thừa 4 bút chì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4385" y="2098730"/>
            <a:ext cx="7885413" cy="44348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04998" y="647644"/>
            <a:ext cx="8946026" cy="1569660"/>
            <a:chOff x="2604998" y="647644"/>
            <a:chExt cx="8946026" cy="15696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2604998" y="647644"/>
              <a:ext cx="722730" cy="706925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9840" y="647644"/>
              <a:ext cx="81411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>
                  <a:latin typeface="Cambria" panose="02040503050406030204" pitchFamily="18" charset="0"/>
                  <a:ea typeface="Cambria" panose="02040503050406030204" pitchFamily="18" charset="0"/>
                </a:rPr>
                <a:t>Rô-bốt đến kho báu theo các đoạn đường ghi phép tính có kết quả là số lẻ. Hỏi kho báu ở trong toà nhà nào?</a:t>
              </a:r>
              <a:endParaRPr lang="en-US" sz="3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1944386" y="2876555"/>
            <a:ext cx="1516024" cy="541748"/>
          </a:xfrm>
          <a:prstGeom prst="wedgeRoundRectCallout">
            <a:avLst>
              <a:gd name="adj1" fmla="val 52871"/>
              <a:gd name="adj2" fmla="val 9322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25 000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590365" y="5754888"/>
            <a:ext cx="1317651" cy="460357"/>
          </a:xfrm>
          <a:prstGeom prst="wedgeRoundRectCallout">
            <a:avLst>
              <a:gd name="adj1" fmla="val 11924"/>
              <a:gd name="adj2" fmla="val -889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09840" y="4633965"/>
            <a:ext cx="1942089" cy="12561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6247523" y="5539736"/>
            <a:ext cx="1317651" cy="439120"/>
          </a:xfrm>
          <a:prstGeom prst="wedgeRoundRectCallout">
            <a:avLst>
              <a:gd name="adj1" fmla="val -38082"/>
              <a:gd name="adj2" fmla="val -11089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4 002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3409840" y="4156502"/>
            <a:ext cx="1317651" cy="462799"/>
          </a:xfrm>
          <a:prstGeom prst="wedgeRoundRectCallout">
            <a:avLst>
              <a:gd name="adj1" fmla="val 81320"/>
              <a:gd name="adj2" fmla="val 5152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181635" y="3111979"/>
            <a:ext cx="277231" cy="27340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887091" y="2321821"/>
            <a:ext cx="1317651" cy="433830"/>
          </a:xfrm>
          <a:prstGeom prst="wedgeRoundRectCallout">
            <a:avLst>
              <a:gd name="adj1" fmla="val 25191"/>
              <a:gd name="adj2" fmla="val 7967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1 141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247522" y="3295390"/>
            <a:ext cx="983139" cy="433830"/>
          </a:xfrm>
          <a:prstGeom prst="wedgeRoundRectCallout">
            <a:avLst>
              <a:gd name="adj1" fmla="val -31959"/>
              <a:gd name="adj2" fmla="val 7657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81635" y="3052685"/>
            <a:ext cx="3236224" cy="868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478741" y="1788459"/>
            <a:ext cx="1577980" cy="2127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20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627749" y="7722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19260" y="705021"/>
            <a:ext cx="772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96988" y="1990165"/>
            <a:ext cx="6279776" cy="8740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930 x 65 + 65 x 70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796988" y="2902872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 x (930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+ 70)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770094" y="3641841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 x 1 000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756647" y="438081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/>
      <p:bldP spid="8" grpId="0" animBg="1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5281" y="2047658"/>
            <a:ext cx="8461981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212" y="1382316"/>
            <a:ext cx="11436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hiện được phép nhân, chia với số có một, hai chữ số trong phạm vi lớp triệu.</a:t>
            </a:r>
          </a:p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Tính nhẩm được phép nhân, chia với số tròn chục và với 1 000.</a:t>
            </a:r>
          </a:p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Tìm được thừa số khi biết tích và thừa số còn lại.</a:t>
            </a:r>
          </a:p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Tìm được số bị chia khi biết số chia và thương.</a:t>
            </a:r>
          </a:p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Tính được giá trị của biểu thức bằng cách thuận tiện.</a:t>
            </a:r>
          </a:p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được bài toán thực tế liên quan đến phép chia.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38" y="0"/>
            <a:ext cx="715732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6238" y="2144751"/>
            <a:ext cx="8559526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20 x 30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8" y="2406077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70" y="2552317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200 x 50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4428892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448838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100 000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8" y="2406077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71" y="4330654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600 : 30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57572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689304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600875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9" y="2406077"/>
            <a:ext cx="3575720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48" y="4248967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Tính</a:t>
              </a:r>
              <a:r>
                <a:rPr kumimoji="0" lang="en-US" altLang="en-US" sz="54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nhẩm: </a:t>
              </a:r>
              <a:r>
                <a:rPr lang="en-US" altLang="en-US" sz="5400" b="1">
                  <a:solidFill>
                    <a:srgbClr val="00B050"/>
                  </a:solidFill>
                  <a:latin typeface="UTM Avo" panose="02040603050506020204" pitchFamily="18" charset="0"/>
                </a:rPr>
                <a:t>18 </a:t>
              </a:r>
              <a:r>
                <a:rPr kumimoji="0" lang="en-US" altLang="en-US" sz="5400" b="1" i="0" u="none" strike="noStrike" kern="1200" cap="none" spc="0" normalizeH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000 : 60 = ?</a:t>
              </a:r>
              <a:endPara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57572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689304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6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600875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9" y="2406077"/>
            <a:ext cx="3575720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03" y="4421598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5827" y="2155112"/>
            <a:ext cx="849246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627749" y="545290"/>
            <a:ext cx="801251" cy="809279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11112" y="585128"/>
            <a:ext cx="227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 ?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786216" y="1614754"/>
            <a:ext cx="3315137" cy="2707891"/>
            <a:chOff x="880345" y="1614754"/>
            <a:chExt cx="3315137" cy="27078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B88E43-8086-79FC-06BE-694583B7CF4B}"/>
                </a:ext>
              </a:extLst>
            </p:cNvPr>
            <p:cNvSpPr txBox="1"/>
            <p:nvPr/>
          </p:nvSpPr>
          <p:spPr>
            <a:xfrm>
              <a:off x="1238834" y="1614754"/>
              <a:ext cx="2956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241 906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1197626" y="3491648"/>
              <a:ext cx="289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967 624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E4AF99-8DC2-4A7F-1110-AFF16E65B51E}"/>
                </a:ext>
              </a:extLst>
            </p:cNvPr>
            <p:cNvSpPr txBox="1"/>
            <p:nvPr/>
          </p:nvSpPr>
          <p:spPr>
            <a:xfrm>
              <a:off x="1787787" y="2576659"/>
              <a:ext cx="1888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06D004-4438-A719-44F7-9BBF8D3F9301}"/>
                </a:ext>
              </a:extLst>
            </p:cNvPr>
            <p:cNvSpPr txBox="1"/>
            <p:nvPr/>
          </p:nvSpPr>
          <p:spPr>
            <a:xfrm>
              <a:off x="880345" y="2143570"/>
              <a:ext cx="665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</a:t>
              </a:r>
              <a:endPara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1528" y="3496566"/>
              <a:ext cx="25603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364234" y="1593807"/>
            <a:ext cx="2313684" cy="4332818"/>
            <a:chOff x="4362351" y="1565449"/>
            <a:chExt cx="2313684" cy="43328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B88E43-8086-79FC-06BE-694583B7CF4B}"/>
                </a:ext>
              </a:extLst>
            </p:cNvPr>
            <p:cNvSpPr txBox="1"/>
            <p:nvPr/>
          </p:nvSpPr>
          <p:spPr>
            <a:xfrm>
              <a:off x="4766438" y="1565449"/>
              <a:ext cx="1831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3 614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4362351" y="3406920"/>
              <a:ext cx="23136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25 298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E4AF99-8DC2-4A7F-1110-AFF16E65B51E}"/>
                </a:ext>
              </a:extLst>
            </p:cNvPr>
            <p:cNvSpPr txBox="1"/>
            <p:nvPr/>
          </p:nvSpPr>
          <p:spPr>
            <a:xfrm>
              <a:off x="4871640" y="2540801"/>
              <a:ext cx="1625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5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7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06D004-4438-A719-44F7-9BBF8D3F9301}"/>
                </a:ext>
              </a:extLst>
            </p:cNvPr>
            <p:cNvSpPr txBox="1"/>
            <p:nvPr/>
          </p:nvSpPr>
          <p:spPr>
            <a:xfrm>
              <a:off x="4461737" y="2134606"/>
              <a:ext cx="665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</a:t>
              </a:r>
              <a:endPara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3298" y="3420367"/>
              <a:ext cx="21031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4370791" y="4148353"/>
              <a:ext cx="2305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18 070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7346" y="5000297"/>
              <a:ext cx="21945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4370791" y="5067270"/>
              <a:ext cx="2305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43 368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24994" y="1584484"/>
            <a:ext cx="4721863" cy="3484909"/>
            <a:chOff x="7003971" y="1705507"/>
            <a:chExt cx="4721863" cy="3484909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7003971" y="1705507"/>
              <a:ext cx="29032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851 496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9649414" y="1716666"/>
              <a:ext cx="129195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42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9549427" y="2409637"/>
              <a:ext cx="217640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20 273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500907" y="1765639"/>
              <a:ext cx="1554480" cy="1317826"/>
              <a:chOff x="2448136" y="1914019"/>
              <a:chExt cx="1554480" cy="1317826"/>
            </a:xfrm>
          </p:grpSpPr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>
                <a:off x="2448136" y="2613133"/>
                <a:ext cx="1554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13178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022209" y="2397305"/>
              <a:ext cx="147700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011 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7743065" y="3059305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8235633" y="3070398"/>
              <a:ext cx="102152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09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8243386" y="3691871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8574628" y="3704934"/>
              <a:ext cx="92627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56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8580361" y="4359419"/>
              <a:ext cx="130710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8210142" y="2402851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377130" y="1633410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3876989" y="1593807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6591767" y="1600670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3662807" y="3597764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6738596" y="5136628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1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9703379" y="4378486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3659269" y="3597763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6736654" y="5122517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9719271" y="4378485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482</Words>
  <Application>Microsoft Macintosh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#9Slide07 HoneyCream</vt:lpstr>
      <vt:lpstr>Arial</vt:lpstr>
      <vt:lpstr>Calibri</vt:lpstr>
      <vt:lpstr>Cambria</vt:lpstr>
      <vt:lpstr>SVN-Newton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Microsoft Office User</cp:lastModifiedBy>
  <cp:revision>28</cp:revision>
  <dcterms:created xsi:type="dcterms:W3CDTF">2024-01-11T14:15:40Z</dcterms:created>
  <dcterms:modified xsi:type="dcterms:W3CDTF">2024-02-23T06:45:14Z</dcterms:modified>
</cp:coreProperties>
</file>