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4" r:id="rId1"/>
  </p:sldMasterIdLst>
  <p:notesMasterIdLst>
    <p:notesMasterId r:id="rId6"/>
  </p:notesMasterIdLst>
  <p:sldIdLst>
    <p:sldId id="379" r:id="rId2"/>
    <p:sldId id="402" r:id="rId3"/>
    <p:sldId id="377" r:id="rId4"/>
    <p:sldId id="380" r:id="rId5"/>
  </p:sldIdLst>
  <p:sldSz cx="6858000" cy="5143500"/>
  <p:notesSz cx="6858000" cy="9144000"/>
  <p:embeddedFontLst>
    <p:embeddedFont>
      <p:font typeface="Kalam" panose="020B0604020202020204" charset="0"/>
      <p:regular r:id="rId7"/>
      <p:bold r:id="rId8"/>
    </p:embeddedFont>
    <p:embeddedFont>
      <p:font typeface="Montserrat" panose="00000500000000000000" pitchFamily="2" charset="0"/>
      <p:regular r:id="rId9"/>
    </p:embeddedFont>
    <p:embeddedFont>
      <p:font typeface="UTM Avo" panose="02040603050506020204" pitchFamily="18" charset="0"/>
      <p:regular r:id="rId10"/>
      <p:bold r:id="rId11"/>
      <p:italic r:id="rId12"/>
      <p:boldItalic r:id="rId13"/>
    </p:embeddedFont>
    <p:embeddedFont>
      <p:font typeface="UTM Cookies" panose="02040603050506020204" pitchFamily="18" charset="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A131"/>
    <a:srgbClr val="B7D574"/>
    <a:srgbClr val="000000"/>
    <a:srgbClr val="FFCC00"/>
    <a:srgbClr val="FACD94"/>
    <a:srgbClr val="CC7500"/>
    <a:srgbClr val="1E5CC1"/>
    <a:srgbClr val="FB5B53"/>
    <a:srgbClr val="FB4C43"/>
    <a:srgbClr val="6FC9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8A10E9E-05DE-497A-B104-E80DA98F5660}">
  <a:tblStyle styleId="{98A10E9E-05DE-497A-B104-E80DA98F56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476" autoAdjust="0"/>
    <p:restoredTop sz="94364" autoAdjust="0"/>
  </p:normalViewPr>
  <p:slideViewPr>
    <p:cSldViewPr snapToGrid="0">
      <p:cViewPr varScale="1">
        <p:scale>
          <a:sx n="109" d="100"/>
          <a:sy n="109" d="100"/>
        </p:scale>
        <p:origin x="117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06946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2653321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2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313434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rgbClr val="6FC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620" y="242518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401355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18" name="Freeform 17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14" name="Oval 13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54348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0720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63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42721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6365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959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rgbClr val="8AB0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rgbClr val="B7D5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648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02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400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34919" y="539500"/>
            <a:ext cx="5788125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lam"/>
              <a:buNone/>
              <a:defRPr sz="2800" b="1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34956" y="1187600"/>
            <a:ext cx="5788125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FeistyForwarders_0968120672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5" r:id="rId2"/>
    <p:sldLayoutId id="2147483685" r:id="rId3"/>
    <p:sldLayoutId id="2147483691" r:id="rId4"/>
    <p:sldLayoutId id="2147483687" r:id="rId5"/>
    <p:sldLayoutId id="2147483692" r:id="rId6"/>
    <p:sldLayoutId id="2147483686" r:id="rId7"/>
    <p:sldLayoutId id="2147483693" r:id="rId8"/>
    <p:sldLayoutId id="2147483688" r:id="rId9"/>
    <p:sldLayoutId id="2147483694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95E2A01A-37E7-4E49-A4B0-0BE4C4D94941}"/>
              </a:ext>
            </a:extLst>
          </p:cNvPr>
          <p:cNvGrpSpPr/>
          <p:nvPr/>
        </p:nvGrpSpPr>
        <p:grpSpPr>
          <a:xfrm>
            <a:off x="931611" y="1390819"/>
            <a:ext cx="4405927" cy="3318271"/>
            <a:chOff x="1417547" y="1264224"/>
            <a:chExt cx="4405927" cy="3318271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A5687987-9381-4BDA-8E8A-5CD79A8EE4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1417547" y="1264224"/>
              <a:ext cx="4405927" cy="3318271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F041EC8-55B2-4FCF-BB45-E1C5B0EA5B49}"/>
                </a:ext>
              </a:extLst>
            </p:cNvPr>
            <p:cNvSpPr txBox="1"/>
            <p:nvPr/>
          </p:nvSpPr>
          <p:spPr>
            <a:xfrm>
              <a:off x="1997286" y="3255980"/>
              <a:ext cx="3409987" cy="654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2800" b="1" dirty="0">
                  <a:solidFill>
                    <a:srgbClr val="17479D"/>
                  </a:solidFill>
                  <a:latin typeface="UTM Avo" panose="02040603050506020204" pitchFamily="18" charset="0"/>
                </a:rPr>
                <a:t>LUYỆN VIẾT ĐOẠN</a:t>
              </a:r>
              <a:endParaRPr lang="en-US" sz="2800" b="1" dirty="0">
                <a:solidFill>
                  <a:srgbClr val="17479D"/>
                </a:solidFill>
                <a:latin typeface="UTM Avo" panose="02040603050506020204" pitchFamily="18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572C51F-CECB-48A7-8A70-7BA2BE8A7350}"/>
                </a:ext>
              </a:extLst>
            </p:cNvPr>
            <p:cNvSpPr txBox="1"/>
            <p:nvPr/>
          </p:nvSpPr>
          <p:spPr>
            <a:xfrm>
              <a:off x="2366264" y="2595991"/>
              <a:ext cx="3041009" cy="659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2800" b="1" dirty="0">
                  <a:solidFill>
                    <a:schemeClr val="accent1">
                      <a:lumMod val="50000"/>
                    </a:schemeClr>
                  </a:solidFill>
                  <a:latin typeface="UTM Avo" panose="02040603050506020204" pitchFamily="18" charset="0"/>
                </a:rPr>
                <a:t>TIẾT 5</a:t>
              </a:r>
              <a:endParaRPr lang="en-US" sz="2800" b="1" dirty="0">
                <a:solidFill>
                  <a:schemeClr val="accent1">
                    <a:lumMod val="50000"/>
                  </a:schemeClr>
                </a:solidFill>
                <a:latin typeface="UTM Avo" panose="02040603050506020204" pitchFamily="18" charset="0"/>
              </a:endParaRPr>
            </a:p>
          </p:txBody>
        </p:sp>
      </p:grpSp>
      <p:pic>
        <p:nvPicPr>
          <p:cNvPr id="29" name="Picture 2">
            <a:extLst>
              <a:ext uri="{FF2B5EF4-FFF2-40B4-BE49-F238E27FC236}">
                <a16:creationId xmlns:a16="http://schemas.microsoft.com/office/drawing/2014/main" id="{059E8847-6DF9-49B9-A6CB-3B711B446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835" y="2904210"/>
            <a:ext cx="1985630" cy="1985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317816FD-9AC0-4D9F-95CF-E65FBC4086FF}"/>
              </a:ext>
            </a:extLst>
          </p:cNvPr>
          <p:cNvGrpSpPr/>
          <p:nvPr/>
        </p:nvGrpSpPr>
        <p:grpSpPr>
          <a:xfrm>
            <a:off x="295467" y="624435"/>
            <a:ext cx="1963303" cy="584775"/>
            <a:chOff x="337445" y="617893"/>
            <a:chExt cx="1963303" cy="58477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A553182-F3C1-4121-8FDA-73CEE8D72B23}"/>
                </a:ext>
              </a:extLst>
            </p:cNvPr>
            <p:cNvSpPr txBox="1"/>
            <p:nvPr/>
          </p:nvSpPr>
          <p:spPr>
            <a:xfrm>
              <a:off x="369343" y="617893"/>
              <a:ext cx="193140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>
                      <a:lumMod val="25000"/>
                    </a:schemeClr>
                  </a:solidFill>
                  <a:latin typeface="UTM Cookies" panose="02040603050506020204" pitchFamily="18" charset="0"/>
                </a:rPr>
                <a:t>BÀI 12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1A601FE-6892-4EC6-ACDD-75D395FCC956}"/>
                </a:ext>
              </a:extLst>
            </p:cNvPr>
            <p:cNvSpPr txBox="1"/>
            <p:nvPr/>
          </p:nvSpPr>
          <p:spPr>
            <a:xfrm>
              <a:off x="337445" y="617893"/>
              <a:ext cx="158249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7EA131"/>
                  </a:solidFill>
                  <a:latin typeface="UTM Cookies" panose="02040603050506020204" pitchFamily="18" charset="0"/>
                </a:rPr>
                <a:t>BÀI 12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734775" y="510748"/>
            <a:ext cx="4672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n>
                  <a:solidFill>
                    <a:schemeClr val="bg1">
                      <a:lumMod val="25000"/>
                    </a:schemeClr>
                  </a:solidFill>
                </a:ln>
                <a:solidFill>
                  <a:schemeClr val="accent1"/>
                </a:solidFill>
                <a:latin typeface="UTM Cookies" panose="02040603050506020204" pitchFamily="18" charset="0"/>
              </a:rPr>
              <a:t>BỜ TRE ĐÓN KHÁCH</a:t>
            </a:r>
          </a:p>
        </p:txBody>
      </p:sp>
      <p:sp>
        <p:nvSpPr>
          <p:cNvPr id="32" name="Google Shape;1714;p64"/>
          <p:cNvSpPr/>
          <p:nvPr/>
        </p:nvSpPr>
        <p:spPr>
          <a:xfrm rot="-2019064">
            <a:off x="1364812" y="1148138"/>
            <a:ext cx="174849" cy="184487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1715;p64"/>
          <p:cNvSpPr/>
          <p:nvPr/>
        </p:nvSpPr>
        <p:spPr>
          <a:xfrm rot="-2019064">
            <a:off x="540995" y="1189492"/>
            <a:ext cx="105947" cy="97740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1716;p64"/>
          <p:cNvSpPr/>
          <p:nvPr/>
        </p:nvSpPr>
        <p:spPr>
          <a:xfrm rot="-2019064">
            <a:off x="740918" y="1318136"/>
            <a:ext cx="277738" cy="274989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" name="Google Shape;1725;p64"/>
          <p:cNvGrpSpPr/>
          <p:nvPr/>
        </p:nvGrpSpPr>
        <p:grpSpPr>
          <a:xfrm rot="-1723955">
            <a:off x="1087919" y="406428"/>
            <a:ext cx="222757" cy="246344"/>
            <a:chOff x="5414907" y="2017485"/>
            <a:chExt cx="220338" cy="243702"/>
          </a:xfrm>
        </p:grpSpPr>
        <p:sp>
          <p:nvSpPr>
            <p:cNvPr id="36" name="Google Shape;1726;p64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727;p64"/>
            <p:cNvSpPr/>
            <p:nvPr/>
          </p:nvSpPr>
          <p:spPr>
            <a:xfrm>
              <a:off x="5469978" y="2200929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728;p64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1714;p64"/>
          <p:cNvSpPr/>
          <p:nvPr/>
        </p:nvSpPr>
        <p:spPr>
          <a:xfrm rot="-2019064">
            <a:off x="668473" y="508187"/>
            <a:ext cx="174849" cy="184487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1725;p64"/>
          <p:cNvGrpSpPr/>
          <p:nvPr/>
        </p:nvGrpSpPr>
        <p:grpSpPr>
          <a:xfrm rot="6447076">
            <a:off x="1019839" y="1209110"/>
            <a:ext cx="272654" cy="312812"/>
            <a:chOff x="5365548" y="2017485"/>
            <a:chExt cx="269696" cy="309455"/>
          </a:xfrm>
        </p:grpSpPr>
        <p:sp>
          <p:nvSpPr>
            <p:cNvPr id="41" name="Google Shape;1726;p64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727;p64"/>
            <p:cNvSpPr/>
            <p:nvPr/>
          </p:nvSpPr>
          <p:spPr>
            <a:xfrm>
              <a:off x="5365548" y="2266682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728;p64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28753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7681" y="863600"/>
            <a:ext cx="57708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/>
              <a:t>YÊU CẦU CẦN ĐẠT:</a:t>
            </a:r>
            <a:endParaRPr lang="vi-VN" dirty="0"/>
          </a:p>
          <a:p>
            <a:r>
              <a:rPr lang="vi-VN" dirty="0"/>
              <a:t>- Viết được một đoạn văn ngắn 3 – 4 câu kể về hoạt động của con vật. </a:t>
            </a:r>
          </a:p>
          <a:p>
            <a:r>
              <a:rPr lang="vi-VN" dirty="0"/>
              <a:t>- Phát triển vốn từ về con vật, từ chỉ hoạt động.</a:t>
            </a:r>
          </a:p>
          <a:p>
            <a:r>
              <a:rPr lang="vi-VN" dirty="0"/>
              <a:t> - Dựa vào ý tưởng vừa để viết được đoạn văn (3 - 4 câu) rõ ràng, rành mạch kể về hoạt động của con vật.</a:t>
            </a:r>
          </a:p>
          <a:p>
            <a:r>
              <a:rPr lang="vi-VN" dirty="0"/>
              <a:t>- Dựa theo tranh ảnh và vốn trải nghiệm của bản thân nêu được ý tưởng viết.</a:t>
            </a:r>
          </a:p>
          <a:p>
            <a:r>
              <a:rPr lang="vi-VN" dirty="0"/>
              <a:t>- Giáo dục học sinh có tình cảm yêu quý các con vật</a:t>
            </a:r>
          </a:p>
          <a:p>
            <a:r>
              <a:rPr lang="vi-VN" dirty="0"/>
              <a:t>- HS chăm chú, hứng thú với bài học. </a:t>
            </a:r>
          </a:p>
        </p:txBody>
      </p:sp>
    </p:spTree>
    <p:extLst>
      <p:ext uri="{BB962C8B-B14F-4D97-AF65-F5344CB8AC3E}">
        <p14:creationId xmlns:p14="http://schemas.microsoft.com/office/powerpoint/2010/main" val="2843987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4537" y="434258"/>
            <a:ext cx="601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UTM Avo" panose="02040603050506020204" pitchFamily="18" charset="0"/>
              </a:rPr>
              <a:t>1</a:t>
            </a:r>
            <a:r>
              <a:rPr lang="en-US" sz="1800" dirty="0">
                <a:latin typeface="UTM Avo" panose="02040603050506020204" pitchFamily="18" charset="0"/>
              </a:rPr>
              <a:t>. </a:t>
            </a:r>
            <a:r>
              <a:rPr lang="en-US" sz="1800" dirty="0" err="1">
                <a:latin typeface="UTM Avo" panose="02040603050506020204" pitchFamily="18" charset="0"/>
              </a:rPr>
              <a:t>Đọc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đoạn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văn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sau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và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kể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lại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các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hoạt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động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của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nhà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gấu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vào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mùa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UTM Avo" panose="02040603050506020204" pitchFamily="18" charset="0"/>
              </a:rPr>
              <a:t>xuân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  <a:latin typeface="UTM Avo" panose="02040603050506020204" pitchFamily="18" charset="0"/>
              </a:rPr>
              <a:t>mùa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  <a:latin typeface="UTM Avo" panose="02040603050506020204" pitchFamily="18" charset="0"/>
              </a:rPr>
              <a:t>thu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và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mùa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đông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4537" y="1001932"/>
            <a:ext cx="6016932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dirty="0" err="1">
                <a:latin typeface="UTM Avo" panose="02040603050506020204" pitchFamily="18" charset="0"/>
              </a:rPr>
              <a:t>Nhà</a:t>
            </a:r>
            <a:r>
              <a:rPr lang="en-US" sz="1800" b="1" dirty="0">
                <a:latin typeface="UTM Avo" panose="02040603050506020204" pitchFamily="18" charset="0"/>
              </a:rPr>
              <a:t> </a:t>
            </a:r>
            <a:r>
              <a:rPr lang="en-US" sz="1800" b="1" dirty="0" err="1">
                <a:latin typeface="UTM Avo" panose="02040603050506020204" pitchFamily="18" charset="0"/>
              </a:rPr>
              <a:t>gấu</a:t>
            </a:r>
            <a:r>
              <a:rPr lang="en-US" sz="1800" b="1" dirty="0">
                <a:latin typeface="UTM Avo" panose="02040603050506020204" pitchFamily="18" charset="0"/>
              </a:rPr>
              <a:t> ở </a:t>
            </a:r>
            <a:r>
              <a:rPr lang="en-US" sz="1800" b="1" dirty="0" err="1">
                <a:latin typeface="UTM Avo" panose="02040603050506020204" pitchFamily="18" charset="0"/>
              </a:rPr>
              <a:t>trong</a:t>
            </a:r>
            <a:r>
              <a:rPr lang="en-US" sz="1800" b="1" dirty="0">
                <a:latin typeface="UTM Avo" panose="02040603050506020204" pitchFamily="18" charset="0"/>
              </a:rPr>
              <a:t> </a:t>
            </a:r>
            <a:r>
              <a:rPr lang="en-US" sz="1800" b="1" dirty="0" err="1">
                <a:latin typeface="UTM Avo" panose="02040603050506020204" pitchFamily="18" charset="0"/>
              </a:rPr>
              <a:t>rừng</a:t>
            </a:r>
            <a:endParaRPr lang="en-US" sz="1800" b="1" dirty="0">
              <a:latin typeface="UTM Avo" panose="0204060305050602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UTM Avo" panose="02040603050506020204" pitchFamily="18" charset="0"/>
              </a:rPr>
              <a:t>     </a:t>
            </a:r>
            <a:r>
              <a:rPr lang="en-US" sz="1800" dirty="0" err="1">
                <a:latin typeface="UTM Avo" panose="02040603050506020204" pitchFamily="18" charset="0"/>
              </a:rPr>
              <a:t>Nhà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gấu</a:t>
            </a:r>
            <a:r>
              <a:rPr lang="en-US" sz="1800" dirty="0">
                <a:latin typeface="UTM Avo" panose="02040603050506020204" pitchFamily="18" charset="0"/>
              </a:rPr>
              <a:t> ở </a:t>
            </a:r>
            <a:r>
              <a:rPr lang="en-US" sz="1800" dirty="0" err="1">
                <a:latin typeface="UTM Avo" panose="02040603050506020204" pitchFamily="18" charset="0"/>
              </a:rPr>
              <a:t>trong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rừng</a:t>
            </a:r>
            <a:r>
              <a:rPr lang="en-US" sz="1800" dirty="0">
                <a:latin typeface="UTM Avo" panose="02040603050506020204" pitchFamily="18" charset="0"/>
              </a:rPr>
              <a:t>. </a:t>
            </a:r>
            <a:r>
              <a:rPr lang="en-US" sz="1800" dirty="0" err="1">
                <a:latin typeface="UTM Avo" panose="02040603050506020204" pitchFamily="18" charset="0"/>
              </a:rPr>
              <a:t>Mùa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xuân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cả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nhà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gấu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kéo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nhau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bẻ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măng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và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uống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mật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ong</a:t>
            </a:r>
            <a:r>
              <a:rPr lang="en-US" sz="1800" dirty="0">
                <a:latin typeface="UTM Avo" panose="02040603050506020204" pitchFamily="18" charset="0"/>
              </a:rPr>
              <a:t>. </a:t>
            </a:r>
            <a:r>
              <a:rPr lang="en-US" sz="1800" dirty="0" err="1">
                <a:latin typeface="UTM Avo" panose="02040603050506020204" pitchFamily="18" charset="0"/>
              </a:rPr>
              <a:t>Mùa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thu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gấu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nhặt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quả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hạt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dẻ</a:t>
            </a:r>
            <a:r>
              <a:rPr lang="en-US" sz="1800" dirty="0">
                <a:latin typeface="UTM Avo" panose="02040603050506020204" pitchFamily="18" charset="0"/>
              </a:rPr>
              <a:t>. </a:t>
            </a:r>
            <a:r>
              <a:rPr lang="en-US" sz="1800" dirty="0" err="1">
                <a:latin typeface="UTM Avo" panose="02040603050506020204" pitchFamily="18" charset="0"/>
              </a:rPr>
              <a:t>Gấu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bố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gấu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mẹ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gấy</a:t>
            </a:r>
            <a:r>
              <a:rPr lang="en-US" sz="1800" dirty="0">
                <a:latin typeface="UTM Avo" panose="02040603050506020204" pitchFamily="18" charset="0"/>
              </a:rPr>
              <a:t> con </a:t>
            </a:r>
            <a:r>
              <a:rPr lang="en-US" sz="1800" dirty="0" err="1">
                <a:latin typeface="UTM Avo" panose="02040603050506020204" pitchFamily="18" charset="0"/>
              </a:rPr>
              <a:t>cùng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béo</a:t>
            </a:r>
            <a:r>
              <a:rPr lang="en-US" sz="1800" dirty="0">
                <a:latin typeface="UTM Avo" panose="02040603050506020204" pitchFamily="18" charset="0"/>
              </a:rPr>
              <a:t> rung </a:t>
            </a:r>
            <a:r>
              <a:rPr lang="en-US" sz="1800" dirty="0" err="1">
                <a:latin typeface="UTM Avo" panose="02040603050506020204" pitchFamily="18" charset="0"/>
              </a:rPr>
              <a:t>rinh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bước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lặc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lè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lặc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lè</a:t>
            </a:r>
            <a:r>
              <a:rPr lang="en-US" sz="1800" dirty="0">
                <a:latin typeface="UTM Avo" panose="02040603050506020204" pitchFamily="18" charset="0"/>
              </a:rPr>
              <a:t>. </a:t>
            </a:r>
            <a:r>
              <a:rPr lang="en-US" sz="1800" dirty="0" err="1">
                <a:latin typeface="UTM Avo" panose="02040603050506020204" pitchFamily="18" charset="0"/>
              </a:rPr>
              <a:t>Béo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đến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nỗi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khii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mùa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đông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tới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suốt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ba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tháng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rét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cả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nhà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gấu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đứng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tránh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gió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trong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gốc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cây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không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cần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kiếm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ăn</a:t>
            </a:r>
            <a:r>
              <a:rPr lang="en-US" sz="1800" dirty="0">
                <a:latin typeface="UTM Avo" panose="02040603050506020204" pitchFamily="18" charset="0"/>
              </a:rPr>
              <a:t>, </a:t>
            </a:r>
            <a:r>
              <a:rPr lang="en-US" sz="1800" dirty="0" err="1">
                <a:latin typeface="UTM Avo" panose="02040603050506020204" pitchFamily="18" charset="0"/>
              </a:rPr>
              <a:t>chỉ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mút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hai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bàn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chân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mỡ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cũng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đủ</a:t>
            </a:r>
            <a:r>
              <a:rPr lang="en-US" sz="1800" dirty="0">
                <a:latin typeface="UTM Avo" panose="02040603050506020204" pitchFamily="18" charset="0"/>
              </a:rPr>
              <a:t> no.</a:t>
            </a:r>
          </a:p>
          <a:p>
            <a:pPr algn="r">
              <a:lnSpc>
                <a:spcPct val="150000"/>
              </a:lnSpc>
            </a:pPr>
            <a:r>
              <a:rPr lang="en-US" i="1" dirty="0">
                <a:latin typeface="UTM Avo" panose="02040603050506020204" pitchFamily="18" charset="0"/>
              </a:rPr>
              <a:t>(</a:t>
            </a:r>
            <a:r>
              <a:rPr lang="en-US" i="1" dirty="0" err="1">
                <a:latin typeface="UTM Avo" panose="02040603050506020204" pitchFamily="18" charset="0"/>
              </a:rPr>
              <a:t>Tô</a:t>
            </a:r>
            <a:r>
              <a:rPr lang="en-US" i="1" dirty="0">
                <a:latin typeface="UTM Avo" panose="02040603050506020204" pitchFamily="18" charset="0"/>
              </a:rPr>
              <a:t> </a:t>
            </a:r>
            <a:r>
              <a:rPr lang="en-US" i="1" dirty="0" err="1">
                <a:latin typeface="UTM Avo" panose="02040603050506020204" pitchFamily="18" charset="0"/>
              </a:rPr>
              <a:t>Hoài</a:t>
            </a:r>
            <a:r>
              <a:rPr lang="en-US" i="1" dirty="0">
                <a:latin typeface="UTM Avo" panose="02040603050506020204" pitchFamily="18" charset="0"/>
              </a:rPr>
              <a:t>)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70271" y="2251587"/>
            <a:ext cx="234991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372465" y="2251587"/>
            <a:ext cx="15534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356852" y="2644877"/>
            <a:ext cx="1809135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0271" y="3883742"/>
            <a:ext cx="3254477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356852" y="4286865"/>
            <a:ext cx="2467896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52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4537" y="532581"/>
            <a:ext cx="60169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UTM Avo" panose="02040603050506020204" pitchFamily="18" charset="0"/>
              </a:rPr>
              <a:t>2</a:t>
            </a:r>
            <a:r>
              <a:rPr lang="en-US" sz="1800" dirty="0">
                <a:latin typeface="UTM Avo" panose="02040603050506020204" pitchFamily="18" charset="0"/>
              </a:rPr>
              <a:t>. </a:t>
            </a:r>
            <a:r>
              <a:rPr lang="en-US" sz="1800" dirty="0" err="1">
                <a:latin typeface="UTM Avo" panose="02040603050506020204" pitchFamily="18" charset="0"/>
              </a:rPr>
              <a:t>Viết</a:t>
            </a:r>
            <a:r>
              <a:rPr lang="en-US" sz="1800" dirty="0">
                <a:latin typeface="UTM Avo" panose="02040603050506020204" pitchFamily="18" charset="0"/>
              </a:rPr>
              <a:t> 3 – 5 </a:t>
            </a:r>
            <a:r>
              <a:rPr lang="en-US" sz="1800" dirty="0" err="1">
                <a:latin typeface="UTM Avo" panose="02040603050506020204" pitchFamily="18" charset="0"/>
              </a:rPr>
              <a:t>câu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kể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lại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hoạt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động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của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một</a:t>
            </a:r>
            <a:r>
              <a:rPr lang="en-US" sz="1800" dirty="0">
                <a:latin typeface="UTM Avo" panose="02040603050506020204" pitchFamily="18" charset="0"/>
              </a:rPr>
              <a:t> con </a:t>
            </a:r>
            <a:r>
              <a:rPr lang="en-US" sz="1800" dirty="0" err="1">
                <a:latin typeface="UTM Avo" panose="02040603050506020204" pitchFamily="18" charset="0"/>
              </a:rPr>
              <a:t>vật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mà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em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quan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sát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được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1800" b="1" dirty="0">
                <a:latin typeface="UTM Avo" panose="02040603050506020204" pitchFamily="18" charset="0"/>
              </a:rPr>
              <a:t>GỢI Ý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latin typeface="UTM Avo" panose="02040603050506020204" pitchFamily="18" charset="0"/>
              </a:rPr>
              <a:t>Em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muốn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kể</a:t>
            </a:r>
            <a:r>
              <a:rPr lang="en-US" sz="1800" dirty="0">
                <a:latin typeface="UTM Avo" panose="02040603050506020204" pitchFamily="18" charset="0"/>
              </a:rPr>
              <a:t> con </a:t>
            </a:r>
            <a:r>
              <a:rPr lang="en-US" sz="1800" dirty="0" err="1">
                <a:latin typeface="UTM Avo" panose="02040603050506020204" pitchFamily="18" charset="0"/>
              </a:rPr>
              <a:t>vật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nào</a:t>
            </a:r>
            <a:r>
              <a:rPr lang="en-US" sz="1800" dirty="0">
                <a:latin typeface="UTM Avo" panose="02040603050506020204" pitchFamily="18" charset="0"/>
              </a:rPr>
              <a:t>?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latin typeface="UTM Avo" panose="02040603050506020204" pitchFamily="18" charset="0"/>
              </a:rPr>
              <a:t>Em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đã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được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quan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sát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kĩ</a:t>
            </a:r>
            <a:r>
              <a:rPr lang="en-US" sz="1800" dirty="0">
                <a:latin typeface="UTM Avo" panose="02040603050506020204" pitchFamily="18" charset="0"/>
              </a:rPr>
              <a:t> con </a:t>
            </a:r>
            <a:r>
              <a:rPr lang="en-US" sz="1800" dirty="0" err="1">
                <a:latin typeface="UTM Avo" panose="02040603050506020204" pitchFamily="18" charset="0"/>
              </a:rPr>
              <a:t>vật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đó</a:t>
            </a:r>
            <a:r>
              <a:rPr lang="en-US" sz="1800" dirty="0">
                <a:latin typeface="UTM Avo" panose="02040603050506020204" pitchFamily="18" charset="0"/>
              </a:rPr>
              <a:t> ở </a:t>
            </a:r>
            <a:r>
              <a:rPr lang="en-US" sz="1800" dirty="0" err="1">
                <a:latin typeface="UTM Avo" panose="02040603050506020204" pitchFamily="18" charset="0"/>
              </a:rPr>
              <a:t>đâu</a:t>
            </a:r>
            <a:r>
              <a:rPr lang="en-US" sz="1800" dirty="0">
                <a:latin typeface="UTM Avo" panose="02040603050506020204" pitchFamily="18" charset="0"/>
              </a:rPr>
              <a:t>? </a:t>
            </a:r>
            <a:r>
              <a:rPr lang="en-US" sz="1800" dirty="0" err="1">
                <a:latin typeface="UTM Avo" panose="02040603050506020204" pitchFamily="18" charset="0"/>
              </a:rPr>
              <a:t>Khi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nào</a:t>
            </a:r>
            <a:r>
              <a:rPr lang="en-US" sz="1800" dirty="0">
                <a:latin typeface="UTM Avo" panose="02040603050506020204" pitchFamily="18" charset="0"/>
              </a:rPr>
              <a:t>?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latin typeface="UTM Avo" panose="02040603050506020204" pitchFamily="18" charset="0"/>
              </a:rPr>
              <a:t>Kể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lại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những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hoạt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động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của</a:t>
            </a:r>
            <a:r>
              <a:rPr lang="en-US" sz="1800" dirty="0">
                <a:latin typeface="UTM Avo" panose="02040603050506020204" pitchFamily="18" charset="0"/>
              </a:rPr>
              <a:t> con </a:t>
            </a:r>
            <a:r>
              <a:rPr lang="en-US" sz="1800" dirty="0" err="1">
                <a:latin typeface="UTM Avo" panose="02040603050506020204" pitchFamily="18" charset="0"/>
              </a:rPr>
              <a:t>vật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đó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latin typeface="UTM Avo" panose="02040603050506020204" pitchFamily="18" charset="0"/>
              </a:rPr>
              <a:t>Nêu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nhân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xét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của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em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về</a:t>
            </a:r>
            <a:r>
              <a:rPr lang="en-US" sz="1800" dirty="0">
                <a:latin typeface="UTM Avo" panose="02040603050506020204" pitchFamily="18" charset="0"/>
              </a:rPr>
              <a:t> con </a:t>
            </a:r>
            <a:r>
              <a:rPr lang="en-US" sz="1800" dirty="0" err="1">
                <a:latin typeface="UTM Avo" panose="02040603050506020204" pitchFamily="18" charset="0"/>
              </a:rPr>
              <a:t>vật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>
                <a:latin typeface="UTM Avo" panose="02040603050506020204" pitchFamily="18" charset="0"/>
              </a:rPr>
              <a:t>đó</a:t>
            </a:r>
            <a:r>
              <a:rPr lang="en-US" sz="1800" dirty="0">
                <a:latin typeface="UTM Avo" panose="0204060305050602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540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Doodle Sketchbook by Slidesgo">
  <a:themeElements>
    <a:clrScheme name="Simple Light">
      <a:dk1>
        <a:srgbClr val="213054"/>
      </a:dk1>
      <a:lt1>
        <a:srgbClr val="BAE5E4"/>
      </a:lt1>
      <a:dk2>
        <a:srgbClr val="A889CC"/>
      </a:dk2>
      <a:lt2>
        <a:srgbClr val="FC7D77"/>
      </a:lt2>
      <a:accent1>
        <a:srgbClr val="FFAB40"/>
      </a:accent1>
      <a:accent2>
        <a:srgbClr val="FFFFFF"/>
      </a:accent2>
      <a:accent3>
        <a:srgbClr val="213054"/>
      </a:accent3>
      <a:accent4>
        <a:srgbClr val="BAE5E4"/>
      </a:accent4>
      <a:accent5>
        <a:srgbClr val="A889CC"/>
      </a:accent5>
      <a:accent6>
        <a:srgbClr val="FC7D77"/>
      </a:accent6>
      <a:hlink>
        <a:srgbClr val="21305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316</Words>
  <Application>Microsoft Office PowerPoint</Application>
  <PresentationFormat>Custom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Montserrat</vt:lpstr>
      <vt:lpstr>UTM Cookies</vt:lpstr>
      <vt:lpstr>Kalam</vt:lpstr>
      <vt:lpstr>Arial</vt:lpstr>
      <vt:lpstr>UTM Avo</vt:lpstr>
      <vt:lpstr>Doodle Sketchbook by Slidesgo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L.U</dc:creator>
  <cp:lastModifiedBy>HP</cp:lastModifiedBy>
  <cp:revision>107</cp:revision>
  <dcterms:modified xsi:type="dcterms:W3CDTF">2025-04-05T14:20:01Z</dcterms:modified>
</cp:coreProperties>
</file>