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313" r:id="rId2"/>
    <p:sldId id="256" r:id="rId3"/>
    <p:sldId id="330" r:id="rId4"/>
    <p:sldId id="317" r:id="rId5"/>
    <p:sldId id="322" r:id="rId6"/>
    <p:sldId id="324" r:id="rId7"/>
    <p:sldId id="329" r:id="rId8"/>
    <p:sldId id="326" r:id="rId9"/>
    <p:sldId id="327" r:id="rId10"/>
  </p:sldIdLst>
  <p:sldSz cx="12161838" cy="6858000"/>
  <p:notesSz cx="6858000" cy="9144000"/>
  <p:embeddedFontLst>
    <p:embeddedFont>
      <p:font typeface="Titan One" charset="0"/>
      <p:regular r:id="rId12"/>
    </p:embeddedFont>
    <p:embeddedFont>
      <p:font typeface="Source Sans Pro" pitchFamily="34" charset="0"/>
      <p:regular r:id="rId13"/>
    </p:embeddedFont>
    <p:embeddedFont>
      <p:font typeface="Bebas Neue" charset="0"/>
      <p:regular r:id="rId14"/>
    </p:embeddedFont>
    <p:embeddedFont>
      <p:font typeface="Dosis" pitchFamily="2" charset="0"/>
      <p:bold r:id="rId15"/>
    </p:embeddedFont>
    <p:embeddedFont>
      <p:font typeface="Quicksand" charset="0"/>
      <p:regular r:id="rId16"/>
      <p:bold r:id="rId17"/>
    </p:embeddedFont>
    <p:embeddedFont>
      <p:font typeface="Fira Sans Extra Condensed Medium"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D60093"/>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47" d="100"/>
          <a:sy n="47" d="100"/>
        </p:scale>
        <p:origin x="-907" y="-82"/>
      </p:cViewPr>
      <p:guideLst>
        <p:guide orient="horz" pos="2160"/>
        <p:guide pos="3831"/>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4385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72529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smtClean="0">
              <a:latin typeface="Arial" pitchFamily="34" charset="0"/>
              <a:cs typeface="Arial" pitchFamily="34" charset="0"/>
            </a:endParaRPr>
          </a:p>
        </p:txBody>
      </p:sp>
    </p:spTree>
    <p:extLst>
      <p:ext uri="{BB962C8B-B14F-4D97-AF65-F5344CB8AC3E}">
        <p14:creationId xmlns:p14="http://schemas.microsoft.com/office/powerpoint/2010/main" xmlns="" val="35554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smtClean="0">
              <a:latin typeface="Arial" pitchFamily="34" charset="0"/>
              <a:cs typeface="Arial" pitchFamily="34" charset="0"/>
            </a:endParaRPr>
          </a:p>
        </p:txBody>
      </p:sp>
    </p:spTree>
    <p:extLst>
      <p:ext uri="{BB962C8B-B14F-4D97-AF65-F5344CB8AC3E}">
        <p14:creationId xmlns:p14="http://schemas.microsoft.com/office/powerpoint/2010/main" xmlns="" val="354611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3269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smtClean="0">
              <a:latin typeface="Arial" pitchFamily="34" charset="0"/>
              <a:cs typeface="Arial" pitchFamily="34" charset="0"/>
            </a:endParaRPr>
          </a:p>
        </p:txBody>
      </p:sp>
    </p:spTree>
    <p:extLst>
      <p:ext uri="{BB962C8B-B14F-4D97-AF65-F5344CB8AC3E}">
        <p14:creationId xmlns:p14="http://schemas.microsoft.com/office/powerpoint/2010/main" xmlns="" val="125972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sz="1100" b="1"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xmlns=""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xmlns="" val="0"/>
              </a:ext>
            </a:extLst>
          </a:blip>
          <a:srcRect t="26283" b="21526"/>
          <a:stretch/>
        </p:blipFill>
        <p:spPr>
          <a:xfrm>
            <a:off x="3403872" y="3620707"/>
            <a:ext cx="5180566" cy="2703762"/>
          </a:xfrm>
          <a:prstGeom prst="rect">
            <a:avLst/>
          </a:prstGeom>
        </p:spPr>
      </p:pic>
    </p:spTree>
    <p:extLst>
      <p:ext uri="{BB962C8B-B14F-4D97-AF65-F5344CB8AC3E}">
        <p14:creationId xmlns:p14="http://schemas.microsoft.com/office/powerpoint/2010/main" xmlns="" val="551815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2729375" y="2383605"/>
            <a:ext cx="6866571" cy="3570400"/>
          </a:xfrm>
        </p:spPr>
        <p:txBody>
          <a:bodyPr/>
          <a:lstStyle/>
          <a:p>
            <a:r>
              <a:rPr lang="en-US" sz="7200" b="1" smtClean="0">
                <a:solidFill>
                  <a:srgbClr val="FF0168"/>
                </a:solidFill>
                <a:latin typeface="Arial" pitchFamily="34" charset="0"/>
                <a:cs typeface="Arial" pitchFamily="34" charset="0"/>
              </a:rPr>
              <a:t>BÀI 37</a:t>
            </a:r>
            <a:br>
              <a:rPr lang="en-US" sz="7200" b="1" smtClean="0">
                <a:solidFill>
                  <a:srgbClr val="FF0168"/>
                </a:solidFill>
                <a:latin typeface="Arial" pitchFamily="34" charset="0"/>
                <a:cs typeface="Arial" pitchFamily="34" charset="0"/>
              </a:rPr>
            </a:br>
            <a:r>
              <a:rPr lang="en-US" sz="7200" b="1" smtClean="0">
                <a:solidFill>
                  <a:srgbClr val="FF0168"/>
                </a:solidFill>
                <a:latin typeface="Arial" pitchFamily="34" charset="0"/>
                <a:cs typeface="Arial" pitchFamily="34" charset="0"/>
              </a:rPr>
              <a:t>PHÉP NHÂN</a:t>
            </a:r>
            <a:br>
              <a:rPr lang="en-US" sz="7200" b="1" smtClean="0">
                <a:solidFill>
                  <a:srgbClr val="FF0168"/>
                </a:solidFill>
                <a:latin typeface="Arial" pitchFamily="34" charset="0"/>
                <a:cs typeface="Arial" pitchFamily="34" charset="0"/>
              </a:rPr>
            </a:br>
            <a:r>
              <a:rPr lang="en-US" sz="4800" b="1" smtClean="0">
                <a:solidFill>
                  <a:srgbClr val="FF0168"/>
                </a:solidFill>
                <a:latin typeface="Arial" pitchFamily="34" charset="0"/>
                <a:cs typeface="Arial" pitchFamily="34" charset="0"/>
              </a:rPr>
              <a:t>(Tiết 2)</a:t>
            </a:r>
            <a:endParaRPr lang="en-US" sz="7200"/>
          </a:p>
        </p:txBody>
      </p:sp>
      <p:sp>
        <p:nvSpPr>
          <p:cNvPr id="110" name="TextBox 109"/>
          <p:cNvSpPr txBox="1"/>
          <p:nvPr/>
        </p:nvSpPr>
        <p:spPr>
          <a:xfrm>
            <a:off x="2564498" y="990600"/>
            <a:ext cx="8850421" cy="1446093"/>
          </a:xfrm>
          <a:prstGeom prst="rect">
            <a:avLst/>
          </a:prstGeom>
          <a:noFill/>
        </p:spPr>
        <p:txBody>
          <a:bodyPr wrap="square" lIns="90990" tIns="45494" rIns="90990" bIns="45494" rtlCol="0">
            <a:spAutoFit/>
          </a:bodyPr>
          <a:lstStyle/>
          <a:p>
            <a:pPr algn="just"/>
            <a:r>
              <a:rPr lang="en-US" sz="4400" b="1" smtClean="0">
                <a:solidFill>
                  <a:schemeClr val="tx1"/>
                </a:solidFill>
                <a:latin typeface="Arial" pitchFamily="34" charset="0"/>
                <a:cs typeface="Arial" pitchFamily="34" charset="0"/>
              </a:rPr>
              <a:t>CHỦ ĐỀ 8:</a:t>
            </a:r>
          </a:p>
          <a:p>
            <a:pPr algn="just"/>
            <a:r>
              <a:rPr lang="en-US" sz="4400" b="1" smtClean="0">
                <a:solidFill>
                  <a:schemeClr val="tx1"/>
                </a:solidFill>
                <a:latin typeface="Arial" pitchFamily="34" charset="0"/>
                <a:cs typeface="Arial" pitchFamily="34" charset="0"/>
              </a:rPr>
              <a:t>PHÉP NHÂN, PHÉP CHIA</a:t>
            </a:r>
            <a:endParaRPr lang="en-US" sz="4400" b="1">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519" y="440859"/>
            <a:ext cx="10591800" cy="6417141"/>
          </a:xfrm>
          <a:prstGeom prst="rect">
            <a:avLst/>
          </a:prstGeom>
          <a:noFill/>
        </p:spPr>
        <p:txBody>
          <a:bodyPr wrap="square" rtlCol="0">
            <a:spAutoFit/>
          </a:bodyPr>
          <a:lstStyle/>
          <a:p>
            <a:pPr algn="ctr"/>
            <a:r>
              <a:rPr lang="vi-VN" sz="2800" b="1" dirty="0" smtClean="0">
                <a:latin typeface="+mj-lt"/>
              </a:rPr>
              <a:t>Yêu cầu cần đạt: </a:t>
            </a:r>
            <a:endParaRPr lang="vi-VN" sz="2800" dirty="0" smtClean="0">
              <a:latin typeface="+mj-lt"/>
            </a:endParaRPr>
          </a:p>
          <a:p>
            <a:r>
              <a:rPr lang="vi-VN" sz="2800" dirty="0" smtClean="0">
                <a:latin typeface="+mj-lt"/>
              </a:rPr>
              <a:t>- Củng cố khái niệm ban đầu về phép nhân, chuyển phép nhân thành các số hạng bằng nhau và ngược lại</a:t>
            </a:r>
          </a:p>
          <a:p>
            <a:r>
              <a:rPr lang="vi-VN" sz="2800" dirty="0" smtClean="0">
                <a:latin typeface="+mj-lt"/>
              </a:rPr>
              <a:t>- Thực hiện chuyển phép nhân thành phép cộng các số hạng bằng nhau và ngược lại. Tính được các phép nhân đơn giản.</a:t>
            </a:r>
          </a:p>
          <a:p>
            <a:r>
              <a:rPr lang="vi-VN" sz="2800" dirty="0" smtClean="0">
                <a:latin typeface="+mj-lt"/>
              </a:rPr>
              <a:t>- Giải được bài toán đơn có nội dung thực tế liên quan đến phép tính đã học.</a:t>
            </a:r>
          </a:p>
          <a:p>
            <a:r>
              <a:rPr lang="vi-VN" sz="2800" dirty="0" smtClean="0">
                <a:latin typeface="+mj-lt"/>
              </a:rPr>
              <a:t>- Thông qua giải các bài toán (phân tích tình huống, đề bài, diễn đạt nói, viết trình bày bài giải, ...), HS phát triển năng lực giải quyết vấn đề, năng lực giao tiếp toán học. </a:t>
            </a:r>
          </a:p>
          <a:p>
            <a:r>
              <a:rPr lang="vi-VN" sz="2800" dirty="0" smtClean="0">
                <a:latin typeface="+mj-lt"/>
              </a:rPr>
              <a:t>-</a:t>
            </a:r>
            <a:r>
              <a:rPr lang="vi-VN" sz="2800" b="1" dirty="0" smtClean="0">
                <a:latin typeface="+mj-lt"/>
              </a:rPr>
              <a:t> </a:t>
            </a:r>
            <a:r>
              <a:rPr lang="vi-VN" sz="2800" dirty="0" smtClean="0">
                <a:latin typeface="+mj-lt"/>
              </a:rPr>
              <a:t>Năng lực:</a:t>
            </a:r>
            <a:r>
              <a:rPr lang="vi-VN" sz="2800" b="1" dirty="0" smtClean="0">
                <a:latin typeface="+mj-lt"/>
              </a:rPr>
              <a:t> </a:t>
            </a:r>
            <a:r>
              <a:rPr lang="vi-VN" sz="2800" dirty="0" smtClean="0">
                <a:latin typeface="+mj-lt"/>
              </a:rPr>
              <a:t>HS phát triển năng lực tư duy, lập luận toán học, năng lực giao tiếp toán học, …</a:t>
            </a:r>
          </a:p>
          <a:p>
            <a:r>
              <a:rPr lang="vi-VN" sz="2800" dirty="0" smtClean="0">
                <a:latin typeface="+mj-lt"/>
              </a:rPr>
              <a:t>- Phẩm chất: Yêu thích môn học, có niềm hứng thú, say mê các con số để giải quyết bài toán. Rèn phẩm chất chăm chỉ, trách nhiệm.</a:t>
            </a: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95FEC4-5E8F-2B41-A234-3EB767D7F73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519" y="1296435"/>
            <a:ext cx="6660026" cy="3330014"/>
          </a:xfrm>
          <a:prstGeom prst="rect">
            <a:avLst/>
          </a:prstGeom>
        </p:spPr>
      </p:pic>
      <p:sp>
        <p:nvSpPr>
          <p:cNvPr id="4" name="Rounded Rectangle 3"/>
          <p:cNvSpPr/>
          <p:nvPr/>
        </p:nvSpPr>
        <p:spPr>
          <a:xfrm>
            <a:off x="7679146" y="5410200"/>
            <a:ext cx="1369346"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2800" smtClean="0">
                <a:solidFill>
                  <a:schemeClr val="tx1"/>
                </a:solidFill>
                <a:latin typeface="Arial" pitchFamily="34" charset="0"/>
                <a:cs typeface="Arial" pitchFamily="34" charset="0"/>
              </a:rPr>
              <a:t>S/5</a:t>
            </a:r>
            <a:endParaRPr lang="en-US" sz="28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352867" y="775841"/>
            <a:ext cx="11281252" cy="646331"/>
          </a:xfrm>
          <a:prstGeom prst="rect">
            <a:avLst/>
          </a:prstGeom>
          <a:noFill/>
        </p:spPr>
        <p:txBody>
          <a:bodyPr wrap="square" rtlCol="0">
            <a:spAutoFit/>
          </a:bodyPr>
          <a:lstStyle/>
          <a:p>
            <a:pPr algn="just"/>
            <a:r>
              <a:rPr lang="en-US" sz="3600" smtClean="0">
                <a:solidFill>
                  <a:schemeClr val="tx1"/>
                </a:solidFill>
              </a:rPr>
              <a:t>a)</a:t>
            </a:r>
            <a:r>
              <a:rPr lang="vi-VN" sz="3600">
                <a:solidFill>
                  <a:schemeClr val="tx1"/>
                </a:solidFill>
              </a:rPr>
              <a:t> </a:t>
            </a:r>
            <a:r>
              <a:rPr lang="vi-VN" sz="3600" smtClean="0">
                <a:solidFill>
                  <a:schemeClr val="tx1"/>
                </a:solidFill>
              </a:rPr>
              <a:t>Viết </a:t>
            </a:r>
            <a:r>
              <a:rPr lang="vi-VN" sz="3600">
                <a:solidFill>
                  <a:schemeClr val="tx1"/>
                </a:solidFill>
              </a:rPr>
              <a:t>2 + 2 + 2 + 2 + 2 = 10 thành phép nhân</a:t>
            </a:r>
            <a:r>
              <a:rPr lang="vi-VN" sz="3600" smtClean="0">
                <a:solidFill>
                  <a:schemeClr val="tx1"/>
                </a:solidFill>
              </a:rPr>
              <a:t>.</a:t>
            </a:r>
            <a:endParaRPr lang="vi-VN" sz="3600">
              <a:solidFill>
                <a:schemeClr val="tx1"/>
              </a:solidFill>
            </a:endParaRPr>
          </a:p>
        </p:txBody>
      </p:sp>
      <p:sp>
        <p:nvSpPr>
          <p:cNvPr id="3" name="Oval 2"/>
          <p:cNvSpPr/>
          <p:nvPr/>
        </p:nvSpPr>
        <p:spPr>
          <a:xfrm>
            <a:off x="583248" y="681771"/>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grpSp>
        <p:nvGrpSpPr>
          <p:cNvPr id="28" name="Group 27">
            <a:extLst>
              <a:ext uri="{FF2B5EF4-FFF2-40B4-BE49-F238E27FC236}">
                <a16:creationId xmlns:a16="http://schemas.microsoft.com/office/drawing/2014/main" xmlns="" id="{1B31387E-CB10-48CD-98FE-4BDBFC721447}"/>
              </a:ext>
            </a:extLst>
          </p:cNvPr>
          <p:cNvGrpSpPr/>
          <p:nvPr/>
        </p:nvGrpSpPr>
        <p:grpSpPr>
          <a:xfrm>
            <a:off x="1629097" y="1723460"/>
            <a:ext cx="2927824" cy="646331"/>
            <a:chOff x="8046147" y="1077260"/>
            <a:chExt cx="2056843" cy="646331"/>
          </a:xfrm>
        </p:grpSpPr>
        <p:sp>
          <p:nvSpPr>
            <p:cNvPr id="29" name="Rectangle 28">
              <a:extLst>
                <a:ext uri="{FF2B5EF4-FFF2-40B4-BE49-F238E27FC236}">
                  <a16:creationId xmlns:a16="http://schemas.microsoft.com/office/drawing/2014/main" xmlns="" id="{E20E59AE-A816-47EE-9608-70534620BA38}"/>
                </a:ext>
              </a:extLst>
            </p:cNvPr>
            <p:cNvSpPr/>
            <p:nvPr/>
          </p:nvSpPr>
          <p:spPr>
            <a:xfrm>
              <a:off x="8046147" y="1158533"/>
              <a:ext cx="2056843" cy="523493"/>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p>
          </p:txBody>
        </p:sp>
        <p:sp>
          <p:nvSpPr>
            <p:cNvPr id="33" name="Rectangle 32">
              <a:extLst>
                <a:ext uri="{FF2B5EF4-FFF2-40B4-BE49-F238E27FC236}">
                  <a16:creationId xmlns:a16="http://schemas.microsoft.com/office/drawing/2014/main" xmlns="" id="{5A55C1A2-80CD-4625-8F37-5B771E54E7C5}"/>
                </a:ext>
              </a:extLst>
            </p:cNvPr>
            <p:cNvSpPr/>
            <p:nvPr/>
          </p:nvSpPr>
          <p:spPr>
            <a:xfrm>
              <a:off x="8159937" y="1077260"/>
              <a:ext cx="1889520" cy="646331"/>
            </a:xfrm>
            <a:prstGeom prst="rect">
              <a:avLst/>
            </a:prstGeom>
          </p:spPr>
          <p:txBody>
            <a:bodyPr wrap="square">
              <a:spAutoFit/>
            </a:bodyPr>
            <a:lstStyle/>
            <a:p>
              <a:pPr algn="ctr"/>
              <a:r>
                <a:rPr lang="en-US" sz="3600" smtClean="0">
                  <a:solidFill>
                    <a:srgbClr val="FF0000"/>
                  </a:solidFill>
                </a:rPr>
                <a:t>2 x 5 = 10</a:t>
              </a:r>
              <a:endParaRPr lang="vi-VN" sz="3600" dirty="0">
                <a:solidFill>
                  <a:srgbClr val="FF0000"/>
                </a:solidFill>
              </a:endParaRPr>
            </a:p>
          </p:txBody>
        </p:sp>
      </p:grpSp>
      <mc:AlternateContent xmlns:mc="http://schemas.openxmlformats.org/markup-compatibility/2006">
        <mc:Choice xmlns:a14="http://schemas.microsoft.com/office/drawing/2010/main" xmlns="" Requires="a14">
          <p:sp>
            <p:nvSpPr>
              <p:cNvPr id="35" name="TextBox 34">
                <a:extLst>
                  <a:ext uri="{FF2B5EF4-FFF2-40B4-BE49-F238E27FC236}">
                    <a16:creationId xmlns="" xmlns:a16="http://schemas.microsoft.com/office/drawing/2014/main" id="{7F105A14-0788-4900-8476-9AE220772312}"/>
                  </a:ext>
                </a:extLst>
              </p:cNvPr>
              <p:cNvSpPr txBox="1"/>
              <p:nvPr/>
            </p:nvSpPr>
            <p:spPr>
              <a:xfrm>
                <a:off x="1210272" y="2789946"/>
                <a:ext cx="10128448" cy="1200329"/>
              </a:xfrm>
              <a:prstGeom prst="rect">
                <a:avLst/>
              </a:prstGeom>
              <a:noFill/>
            </p:spPr>
            <p:txBody>
              <a:bodyPr wrap="square" rtlCol="0">
                <a:spAutoFit/>
              </a:bodyPr>
              <a:lstStyle/>
              <a:p>
                <a:pPr algn="just"/>
                <a:r>
                  <a:rPr lang="vi-VN" sz="3600" dirty="0" smtClean="0">
                    <a:solidFill>
                      <a:schemeClr val="tx1"/>
                    </a:solidFill>
                  </a:rPr>
                  <a:t>b) Viết phép nhân 5 </a:t>
                </a:r>
                <a14:m>
                  <m:oMath xmlns:m="http://schemas.openxmlformats.org/officeDocument/2006/math">
                    <m:r>
                      <a:rPr lang="vi-VN" sz="3600" i="1" smtClean="0">
                        <a:solidFill>
                          <a:schemeClr val="tx1"/>
                        </a:solidFill>
                        <a:latin typeface="Cambria Math" panose="02040503050406030204" pitchFamily="18" charset="0"/>
                        <a:ea typeface="Cambria Math" panose="02040503050406030204" pitchFamily="18" charset="0"/>
                      </a:rPr>
                      <m:t>×</m:t>
                    </m:r>
                    <m:r>
                      <a:rPr lang="vi-VN" sz="3600" b="0" i="1" smtClean="0">
                        <a:solidFill>
                          <a:schemeClr val="tx1"/>
                        </a:solidFill>
                        <a:latin typeface="Cambria Math" panose="02040503050406030204" pitchFamily="18" charset="0"/>
                        <a:ea typeface="Cambria Math" panose="02040503050406030204" pitchFamily="18" charset="0"/>
                      </a:rPr>
                      <m:t> </m:t>
                    </m:r>
                  </m:oMath>
                </a14:m>
                <a:r>
                  <a:rPr lang="vi-VN" sz="3600" dirty="0">
                    <a:solidFill>
                      <a:schemeClr val="tx1"/>
                    </a:solidFill>
                  </a:rPr>
                  <a:t>7 = 35 thành phép cộng các số hạng bằng nhau.</a:t>
                </a:r>
              </a:p>
            </p:txBody>
          </p:sp>
        </mc:Choice>
        <mc:Fallback>
          <p:sp>
            <p:nvSpPr>
              <p:cNvPr id="35" name="TextBox 34">
                <a:extLst>
                  <a:ext uri="{FF2B5EF4-FFF2-40B4-BE49-F238E27FC236}">
                    <a16:creationId xmlns="" xmlns:a14="http://schemas.microsoft.com/office/drawing/2010/main" xmlns:a16="http://schemas.microsoft.com/office/drawing/2014/main" id="{7F105A14-0788-4900-8476-9AE220772312}"/>
                  </a:ext>
                </a:extLst>
              </p:cNvPr>
              <p:cNvSpPr txBox="1">
                <a:spLocks noRot="1" noChangeAspect="1" noMove="1" noResize="1" noEditPoints="1" noAdjustHandles="1" noChangeArrowheads="1" noChangeShapeType="1" noTextEdit="1"/>
              </p:cNvSpPr>
              <p:nvPr/>
            </p:nvSpPr>
            <p:spPr>
              <a:xfrm>
                <a:off x="1210272" y="2789946"/>
                <a:ext cx="10128448" cy="1200329"/>
              </a:xfrm>
              <a:prstGeom prst="rect">
                <a:avLst/>
              </a:prstGeom>
              <a:blipFill rotWithShape="1">
                <a:blip r:embed="rId3"/>
                <a:stretch>
                  <a:fillRect l="-1866" t="-7614" r="-1806" b="-18274"/>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xmlns="" id="{C6EB828D-75C7-41B3-B3A1-CE060D29C159}"/>
              </a:ext>
            </a:extLst>
          </p:cNvPr>
          <p:cNvGrpSpPr/>
          <p:nvPr/>
        </p:nvGrpSpPr>
        <p:grpSpPr>
          <a:xfrm>
            <a:off x="1593533" y="4342688"/>
            <a:ext cx="7230586" cy="646331"/>
            <a:chOff x="8046147" y="1143254"/>
            <a:chExt cx="2699225" cy="646331"/>
          </a:xfrm>
        </p:grpSpPr>
        <p:sp>
          <p:nvSpPr>
            <p:cNvPr id="61" name="Rectangle 60">
              <a:extLst>
                <a:ext uri="{FF2B5EF4-FFF2-40B4-BE49-F238E27FC236}">
                  <a16:creationId xmlns:a16="http://schemas.microsoft.com/office/drawing/2014/main" xmlns="" id="{B719BC1A-D9B5-4D59-B162-72BEECF438A7}"/>
                </a:ext>
              </a:extLst>
            </p:cNvPr>
            <p:cNvSpPr/>
            <p:nvPr/>
          </p:nvSpPr>
          <p:spPr>
            <a:xfrm>
              <a:off x="8046147" y="1182328"/>
              <a:ext cx="2699225" cy="571238"/>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a:p>
          </p:txBody>
        </p:sp>
        <p:sp>
          <p:nvSpPr>
            <p:cNvPr id="62" name="Rectangle 61">
              <a:extLst>
                <a:ext uri="{FF2B5EF4-FFF2-40B4-BE49-F238E27FC236}">
                  <a16:creationId xmlns:a16="http://schemas.microsoft.com/office/drawing/2014/main" xmlns="" id="{8167EEB8-36C4-4840-AB2F-7E3BEAFAD2AF}"/>
                </a:ext>
              </a:extLst>
            </p:cNvPr>
            <p:cNvSpPr/>
            <p:nvPr/>
          </p:nvSpPr>
          <p:spPr>
            <a:xfrm>
              <a:off x="8046148" y="1143254"/>
              <a:ext cx="2699224" cy="646331"/>
            </a:xfrm>
            <a:prstGeom prst="rect">
              <a:avLst/>
            </a:prstGeom>
          </p:spPr>
          <p:txBody>
            <a:bodyPr wrap="square">
              <a:spAutoFit/>
            </a:bodyPr>
            <a:lstStyle/>
            <a:p>
              <a:pPr algn="ctr"/>
              <a:r>
                <a:rPr lang="vi-VN" sz="3600" dirty="0">
                  <a:solidFill>
                    <a:srgbClr val="FF0000"/>
                  </a:solidFill>
                </a:rPr>
                <a:t>5 + 5 + 5 + 5 + 5 + 5 + 5 = 35</a:t>
              </a:r>
            </a:p>
          </p:txBody>
        </p:sp>
      </p:grpSp>
    </p:spTree>
    <p:extLst>
      <p:ext uri="{BB962C8B-B14F-4D97-AF65-F5344CB8AC3E}">
        <p14:creationId xmlns:p14="http://schemas.microsoft.com/office/powerpoint/2010/main" xmlns="" val="4167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animEffect transition="in" filter="fad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006868" y="448523"/>
            <a:ext cx="2863460" cy="2862322"/>
          </a:xfrm>
          <a:prstGeom prst="rect">
            <a:avLst/>
          </a:prstGeom>
          <a:noFill/>
        </p:spPr>
        <p:txBody>
          <a:bodyPr wrap="square" rtlCol="0">
            <a:spAutoFit/>
          </a:bodyPr>
          <a:lstStyle/>
          <a:p>
            <a:pPr algn="just"/>
            <a:r>
              <a:rPr lang="en-US" sz="3600" smtClean="0">
                <a:solidFill>
                  <a:srgbClr val="002060"/>
                </a:solidFill>
              </a:rPr>
              <a:t>Tìm phép nhân phù hợp với câu trả lời cho mỗi câu hỏi.</a:t>
            </a:r>
            <a:endParaRPr lang="vi-VN" sz="3600" dirty="0">
              <a:solidFill>
                <a:srgbClr val="002060"/>
              </a:solidFill>
            </a:endParaRPr>
          </a:p>
        </p:txBody>
      </p:sp>
      <p:sp>
        <p:nvSpPr>
          <p:cNvPr id="3" name="Oval 2"/>
          <p:cNvSpPr/>
          <p:nvPr/>
        </p:nvSpPr>
        <p:spPr>
          <a:xfrm>
            <a:off x="487164" y="445666"/>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2" name="Picture 11">
            <a:extLst>
              <a:ext uri="{FF2B5EF4-FFF2-40B4-BE49-F238E27FC236}">
                <a16:creationId xmlns:a16="http://schemas.microsoft.com/office/drawing/2014/main" xmlns="" id="{CEB216AC-EF32-416F-AF93-4B01C5D9DDF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87195" y="385271"/>
            <a:ext cx="6875324" cy="6075425"/>
          </a:xfrm>
          <a:prstGeom prst="rect">
            <a:avLst/>
          </a:prstGeom>
        </p:spPr>
      </p:pic>
      <p:sp>
        <p:nvSpPr>
          <p:cNvPr id="13" name="Freeform: Shape 7">
            <a:extLst>
              <a:ext uri="{FF2B5EF4-FFF2-40B4-BE49-F238E27FC236}">
                <a16:creationId xmlns:a16="http://schemas.microsoft.com/office/drawing/2014/main" xmlns="" id="{2DADC04F-39DD-464F-84B8-A0D0EE0F92B7}"/>
              </a:ext>
            </a:extLst>
          </p:cNvPr>
          <p:cNvSpPr/>
          <p:nvPr/>
        </p:nvSpPr>
        <p:spPr>
          <a:xfrm>
            <a:off x="5191159" y="2684320"/>
            <a:ext cx="4330700" cy="533400"/>
          </a:xfrm>
          <a:custGeom>
            <a:avLst/>
            <a:gdLst>
              <a:gd name="connsiteX0" fmla="*/ 4498812 w 4597365"/>
              <a:gd name="connsiteY0" fmla="*/ 0 h 584200"/>
              <a:gd name="connsiteX1" fmla="*/ 4105112 w 4597365"/>
              <a:gd name="connsiteY1" fmla="*/ 292100 h 584200"/>
              <a:gd name="connsiteX2" fmla="*/ 663412 w 4597365"/>
              <a:gd name="connsiteY2" fmla="*/ 304800 h 584200"/>
              <a:gd name="connsiteX3" fmla="*/ 3012 w 4597365"/>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4597365" h="584200">
                <a:moveTo>
                  <a:pt x="4498812" y="0"/>
                </a:moveTo>
                <a:cubicBezTo>
                  <a:pt x="4621578" y="120650"/>
                  <a:pt x="4744345" y="241300"/>
                  <a:pt x="4105112" y="292100"/>
                </a:cubicBezTo>
                <a:cubicBezTo>
                  <a:pt x="3465879" y="342900"/>
                  <a:pt x="1347095" y="256117"/>
                  <a:pt x="663412" y="304800"/>
                </a:cubicBezTo>
                <a:cubicBezTo>
                  <a:pt x="-20271" y="353483"/>
                  <a:pt x="-8630" y="468841"/>
                  <a:pt x="3012" y="5842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8">
            <a:extLst>
              <a:ext uri="{FF2B5EF4-FFF2-40B4-BE49-F238E27FC236}">
                <a16:creationId xmlns:a16="http://schemas.microsoft.com/office/drawing/2014/main" xmlns="" id="{9969C87A-3E3E-47AC-8660-60E1745288CF}"/>
              </a:ext>
            </a:extLst>
          </p:cNvPr>
          <p:cNvSpPr/>
          <p:nvPr/>
        </p:nvSpPr>
        <p:spPr>
          <a:xfrm rot="10800000">
            <a:off x="6016659" y="3636820"/>
            <a:ext cx="4330700" cy="723900"/>
          </a:xfrm>
          <a:custGeom>
            <a:avLst/>
            <a:gdLst>
              <a:gd name="connsiteX0" fmla="*/ 4498812 w 4597365"/>
              <a:gd name="connsiteY0" fmla="*/ 0 h 584200"/>
              <a:gd name="connsiteX1" fmla="*/ 4105112 w 4597365"/>
              <a:gd name="connsiteY1" fmla="*/ 292100 h 584200"/>
              <a:gd name="connsiteX2" fmla="*/ 663412 w 4597365"/>
              <a:gd name="connsiteY2" fmla="*/ 304800 h 584200"/>
              <a:gd name="connsiteX3" fmla="*/ 3012 w 4597365"/>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4597365" h="584200">
                <a:moveTo>
                  <a:pt x="4498812" y="0"/>
                </a:moveTo>
                <a:cubicBezTo>
                  <a:pt x="4621578" y="120650"/>
                  <a:pt x="4744345" y="241300"/>
                  <a:pt x="4105112" y="292100"/>
                </a:cubicBezTo>
                <a:cubicBezTo>
                  <a:pt x="3465879" y="342900"/>
                  <a:pt x="1347095" y="256117"/>
                  <a:pt x="663412" y="304800"/>
                </a:cubicBezTo>
                <a:cubicBezTo>
                  <a:pt x="-20271" y="353483"/>
                  <a:pt x="-8630" y="468841"/>
                  <a:pt x="3012" y="5842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Freeform: Shape 9">
            <a:extLst>
              <a:ext uri="{FF2B5EF4-FFF2-40B4-BE49-F238E27FC236}">
                <a16:creationId xmlns:a16="http://schemas.microsoft.com/office/drawing/2014/main" xmlns="" id="{F01A431B-605E-435E-9BDE-550ADAFC55A9}"/>
              </a:ext>
            </a:extLst>
          </p:cNvPr>
          <p:cNvSpPr/>
          <p:nvPr/>
        </p:nvSpPr>
        <p:spPr>
          <a:xfrm>
            <a:off x="7000220" y="3674920"/>
            <a:ext cx="2381638" cy="622300"/>
          </a:xfrm>
          <a:custGeom>
            <a:avLst/>
            <a:gdLst>
              <a:gd name="connsiteX0" fmla="*/ 2374900 w 2381638"/>
              <a:gd name="connsiteY0" fmla="*/ 622300 h 622300"/>
              <a:gd name="connsiteX1" fmla="*/ 2070100 w 2381638"/>
              <a:gd name="connsiteY1" fmla="*/ 215900 h 622300"/>
              <a:gd name="connsiteX2" fmla="*/ 355600 w 2381638"/>
              <a:gd name="connsiteY2" fmla="*/ 241300 h 622300"/>
              <a:gd name="connsiteX3" fmla="*/ 0 w 2381638"/>
              <a:gd name="connsiteY3" fmla="*/ 0 h 622300"/>
            </a:gdLst>
            <a:ahLst/>
            <a:cxnLst>
              <a:cxn ang="0">
                <a:pos x="connsiteX0" y="connsiteY0"/>
              </a:cxn>
              <a:cxn ang="0">
                <a:pos x="connsiteX1" y="connsiteY1"/>
              </a:cxn>
              <a:cxn ang="0">
                <a:pos x="connsiteX2" y="connsiteY2"/>
              </a:cxn>
              <a:cxn ang="0">
                <a:pos x="connsiteX3" y="connsiteY3"/>
              </a:cxn>
            </a:cxnLst>
            <a:rect l="l" t="t" r="r" b="b"/>
            <a:pathLst>
              <a:path w="2381638" h="622300">
                <a:moveTo>
                  <a:pt x="2374900" y="622300"/>
                </a:moveTo>
                <a:cubicBezTo>
                  <a:pt x="2390775" y="450850"/>
                  <a:pt x="2406650" y="279400"/>
                  <a:pt x="2070100" y="215900"/>
                </a:cubicBezTo>
                <a:cubicBezTo>
                  <a:pt x="1733550" y="152400"/>
                  <a:pt x="700617" y="277283"/>
                  <a:pt x="355600" y="241300"/>
                </a:cubicBezTo>
                <a:cubicBezTo>
                  <a:pt x="10583" y="205317"/>
                  <a:pt x="5291" y="102658"/>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210272" y="663070"/>
            <a:ext cx="11281252" cy="646331"/>
          </a:xfrm>
          <a:prstGeom prst="rect">
            <a:avLst/>
          </a:prstGeom>
          <a:noFill/>
        </p:spPr>
        <p:txBody>
          <a:bodyPr wrap="square" rtlCol="0">
            <a:spAutoFit/>
          </a:bodyPr>
          <a:lstStyle/>
          <a:p>
            <a:pPr algn="just"/>
            <a:r>
              <a:rPr lang="en-US" sz="3600" smtClean="0">
                <a:solidFill>
                  <a:schemeClr val="tx1"/>
                </a:solidFill>
              </a:rPr>
              <a:t>Tính (theo mẫu).</a:t>
            </a:r>
            <a:endParaRPr lang="vi-VN" sz="3600">
              <a:solidFill>
                <a:schemeClr val="tx1"/>
              </a:solidFill>
            </a:endParaRPr>
          </a:p>
        </p:txBody>
      </p:sp>
      <p:sp>
        <p:nvSpPr>
          <p:cNvPr id="3" name="Oval 2"/>
          <p:cNvSpPr/>
          <p:nvPr/>
        </p:nvSpPr>
        <p:spPr>
          <a:xfrm>
            <a:off x="583248" y="681771"/>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endPar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11" name="TextBox 10">
                <a:extLst>
                  <a:ext uri="{FF2B5EF4-FFF2-40B4-BE49-F238E27FC236}">
                    <a16:creationId xmlns="" xmlns:a16="http://schemas.microsoft.com/office/drawing/2014/main" id="{6095B7CA-55C0-40A1-90AD-2368F84920B1}"/>
                  </a:ext>
                </a:extLst>
              </p:cNvPr>
              <p:cNvSpPr txBox="1"/>
              <p:nvPr/>
            </p:nvSpPr>
            <p:spPr>
              <a:xfrm>
                <a:off x="1520786" y="1666306"/>
                <a:ext cx="1258678" cy="461665"/>
              </a:xfrm>
              <a:prstGeom prst="rect">
                <a:avLst/>
              </a:prstGeom>
              <a:noFill/>
            </p:spPr>
            <p:txBody>
              <a:bodyPr wrap="none" rtlCol="0">
                <a:spAutoFit/>
              </a:bodyPr>
              <a:lstStyle/>
              <a:p>
                <a:r>
                  <a:rPr lang="vi-VN" sz="2400" dirty="0"/>
                  <a:t>a) 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4</a:t>
                </a:r>
              </a:p>
            </p:txBody>
          </p:sp>
        </mc:Choice>
        <mc:Fallback>
          <p:sp>
            <p:nvSpPr>
              <p:cNvPr id="11" name="TextBox 10">
                <a:extLst>
                  <a:ext uri="{FF2B5EF4-FFF2-40B4-BE49-F238E27FC236}">
                    <a16:creationId xmlns="" xmlns:a14="http://schemas.microsoft.com/office/drawing/2010/main" xmlns:a16="http://schemas.microsoft.com/office/drawing/2014/main" id="{6095B7CA-55C0-40A1-90AD-2368F84920B1}"/>
                  </a:ext>
                </a:extLst>
              </p:cNvPr>
              <p:cNvSpPr txBox="1">
                <a:spLocks noRot="1" noChangeAspect="1" noMove="1" noResize="1" noEditPoints="1" noAdjustHandles="1" noChangeArrowheads="1" noChangeShapeType="1" noTextEdit="1"/>
              </p:cNvSpPr>
              <p:nvPr/>
            </p:nvSpPr>
            <p:spPr>
              <a:xfrm>
                <a:off x="1520786" y="1666306"/>
                <a:ext cx="1258678" cy="461665"/>
              </a:xfrm>
              <a:prstGeom prst="rect">
                <a:avLst/>
              </a:prstGeom>
              <a:blipFill rotWithShape="1">
                <a:blip r:embed="rId3"/>
                <a:stretch>
                  <a:fillRect l="-7246" t="-9211" r="-6763" b="-30263"/>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xmlns="" id="{23AFF7A1-E66A-4A70-8A50-93B69664B30C}"/>
              </a:ext>
            </a:extLst>
          </p:cNvPr>
          <p:cNvGrpSpPr/>
          <p:nvPr/>
        </p:nvGrpSpPr>
        <p:grpSpPr>
          <a:xfrm>
            <a:off x="1281626" y="2124202"/>
            <a:ext cx="4635500" cy="1354354"/>
            <a:chOff x="1313001" y="2225190"/>
            <a:chExt cx="4635500" cy="1354354"/>
          </a:xfrm>
        </p:grpSpPr>
        <p:sp>
          <p:nvSpPr>
            <p:cNvPr id="13" name="Rectangle 12">
              <a:extLst>
                <a:ext uri="{FF2B5EF4-FFF2-40B4-BE49-F238E27FC236}">
                  <a16:creationId xmlns:a16="http://schemas.microsoft.com/office/drawing/2014/main" xmlns="" id="{86F03EA1-B559-4D2A-9A17-4D90CAAF4EE7}"/>
                </a:ext>
              </a:extLst>
            </p:cNvPr>
            <p:cNvSpPr/>
            <p:nvPr/>
          </p:nvSpPr>
          <p:spPr>
            <a:xfrm>
              <a:off x="1313001" y="2225190"/>
              <a:ext cx="4635500" cy="1354354"/>
            </a:xfrm>
            <a:prstGeom prst="rect">
              <a:avLst/>
            </a:prstGeom>
            <a:solidFill>
              <a:srgbClr val="FFFBCD"/>
            </a:solidFill>
            <a:ln>
              <a:solidFill>
                <a:srgbClr val="FFFBC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xmlns="" Requires="a14">
            <p:sp>
              <p:nvSpPr>
                <p:cNvPr id="14" name="TextBox 13">
                  <a:extLst>
                    <a:ext uri="{FF2B5EF4-FFF2-40B4-BE49-F238E27FC236}">
                      <a16:creationId xmlns="" xmlns:a16="http://schemas.microsoft.com/office/drawing/2014/main" id="{156E2D30-96D8-4FF3-A70E-6750A42E152E}"/>
                    </a:ext>
                  </a:extLst>
                </p:cNvPr>
                <p:cNvSpPr txBox="1"/>
                <p:nvPr/>
              </p:nvSpPr>
              <p:spPr>
                <a:xfrm>
                  <a:off x="1408027" y="2350477"/>
                  <a:ext cx="4445448" cy="1131848"/>
                </a:xfrm>
                <a:prstGeom prst="rect">
                  <a:avLst/>
                </a:prstGeom>
                <a:noFill/>
              </p:spPr>
              <p:txBody>
                <a:bodyPr wrap="none" rtlCol="0">
                  <a:spAutoFit/>
                </a:bodyPr>
                <a:lstStyle/>
                <a:p>
                  <a:pPr>
                    <a:lnSpc>
                      <a:spcPct val="150000"/>
                    </a:lnSpc>
                  </a:pPr>
                  <a:r>
                    <a:rPr lang="vi-VN" sz="2400" dirty="0"/>
                    <a:t>Mẫu: 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4 = 5 + 5 + 5 + 5 = 20</a:t>
                  </a:r>
                </a:p>
                <a:p>
                  <a:pPr>
                    <a:lnSpc>
                      <a:spcPct val="150000"/>
                    </a:lnSpc>
                  </a:pPr>
                  <a:r>
                    <a:rPr lang="vi-VN" sz="2400" dirty="0"/>
                    <a:t>         5 </a:t>
                  </a:r>
                  <a14:m>
                    <m:oMath xmlns:m="http://schemas.openxmlformats.org/officeDocument/2006/math">
                      <m:r>
                        <a:rPr lang="vi-VN" sz="2400" i="1">
                          <a:latin typeface="Cambria Math" panose="02040503050406030204" pitchFamily="18" charset="0"/>
                          <a:ea typeface="Cambria Math" panose="02040503050406030204" pitchFamily="18" charset="0"/>
                        </a:rPr>
                        <m:t>× </m:t>
                      </m:r>
                    </m:oMath>
                  </a14:m>
                  <a:r>
                    <a:rPr lang="vi-VN" sz="2400" dirty="0"/>
                    <a:t>4 = 20</a:t>
                  </a:r>
                </a:p>
              </p:txBody>
            </p:sp>
          </mc:Choice>
          <mc:Fallback>
            <p:sp>
              <p:nvSpPr>
                <p:cNvPr id="9" name="TextBox 8">
                  <a:extLst>
                    <a:ext uri="{FF2B5EF4-FFF2-40B4-BE49-F238E27FC236}">
                      <a16:creationId xmlns:a16="http://schemas.microsoft.com/office/drawing/2014/main" xmlns="" xmlns:a14="http://schemas.microsoft.com/office/drawing/2010/main" id="{156E2D30-96D8-4FF3-A70E-6750A42E152E}"/>
                    </a:ext>
                  </a:extLst>
                </p:cNvPr>
                <p:cNvSpPr txBox="1">
                  <a:spLocks noRot="1" noChangeAspect="1" noMove="1" noResize="1" noEditPoints="1" noAdjustHandles="1" noChangeArrowheads="1" noChangeShapeType="1" noTextEdit="1"/>
                </p:cNvSpPr>
                <p:nvPr/>
              </p:nvSpPr>
              <p:spPr>
                <a:xfrm>
                  <a:off x="1408027" y="2350477"/>
                  <a:ext cx="4445448" cy="1131848"/>
                </a:xfrm>
                <a:prstGeom prst="rect">
                  <a:avLst/>
                </a:prstGeom>
                <a:blipFill>
                  <a:blip r:embed="rId4"/>
                  <a:stretch>
                    <a:fillRect l="-2195" r="-1235" b="-11828"/>
                  </a:stretch>
                </a:blipFill>
              </p:spPr>
              <p:txBody>
                <a:bodyPr/>
                <a:lstStyle/>
                <a:p>
                  <a:r>
                    <a:rPr lang="vi-VN">
                      <a:noFill/>
                    </a:rPr>
                    <a:t> </a:t>
                  </a:r>
                </a:p>
              </p:txBody>
            </p:sp>
          </mc:Fallback>
        </mc:AlternateContent>
      </p:grpSp>
      <mc:AlternateContent xmlns:mc="http://schemas.openxmlformats.org/markup-compatibility/2006">
        <mc:Choice xmlns:a14="http://schemas.microsoft.com/office/drawing/2010/main" xmlns="" Requires="a14">
          <p:sp>
            <p:nvSpPr>
              <p:cNvPr id="15" name="TextBox 14">
                <a:extLst>
                  <a:ext uri="{FF2B5EF4-FFF2-40B4-BE49-F238E27FC236}">
                    <a16:creationId xmlns="" xmlns:a16="http://schemas.microsoft.com/office/drawing/2014/main" id="{775239CB-7D61-45C9-B0AC-5AA288B9F5EF}"/>
                  </a:ext>
                </a:extLst>
              </p:cNvPr>
              <p:cNvSpPr txBox="1"/>
              <p:nvPr/>
            </p:nvSpPr>
            <p:spPr>
              <a:xfrm>
                <a:off x="6562686" y="1666305"/>
                <a:ext cx="1258678" cy="461665"/>
              </a:xfrm>
              <a:prstGeom prst="rect">
                <a:avLst/>
              </a:prstGeom>
              <a:noFill/>
            </p:spPr>
            <p:txBody>
              <a:bodyPr wrap="none" rtlCol="0">
                <a:spAutoFit/>
              </a:bodyPr>
              <a:lstStyle/>
              <a:p>
                <a:r>
                  <a:rPr lang="vi-VN" sz="2400" dirty="0"/>
                  <a:t>b) 8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2</a:t>
                </a:r>
              </a:p>
            </p:txBody>
          </p:sp>
        </mc:Choice>
        <mc:Fallback>
          <p:sp>
            <p:nvSpPr>
              <p:cNvPr id="15" name="TextBox 14">
                <a:extLst>
                  <a:ext uri="{FF2B5EF4-FFF2-40B4-BE49-F238E27FC236}">
                    <a16:creationId xmlns="" xmlns:a14="http://schemas.microsoft.com/office/drawing/2010/main" xmlns:a16="http://schemas.microsoft.com/office/drawing/2014/main" id="{775239CB-7D61-45C9-B0AC-5AA288B9F5EF}"/>
                  </a:ext>
                </a:extLst>
              </p:cNvPr>
              <p:cNvSpPr txBox="1">
                <a:spLocks noRot="1" noChangeAspect="1" noMove="1" noResize="1" noEditPoints="1" noAdjustHandles="1" noChangeArrowheads="1" noChangeShapeType="1" noTextEdit="1"/>
              </p:cNvSpPr>
              <p:nvPr/>
            </p:nvSpPr>
            <p:spPr>
              <a:xfrm>
                <a:off x="6562686" y="1666305"/>
                <a:ext cx="1258678" cy="461665"/>
              </a:xfrm>
              <a:prstGeom prst="rect">
                <a:avLst/>
              </a:prstGeom>
              <a:blipFill rotWithShape="1">
                <a:blip r:embed="rId5"/>
                <a:stretch>
                  <a:fillRect l="-7767" t="-9211" r="-6796"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TextBox 15">
                <a:extLst>
                  <a:ext uri="{FF2B5EF4-FFF2-40B4-BE49-F238E27FC236}">
                    <a16:creationId xmlns="" xmlns:a16="http://schemas.microsoft.com/office/drawing/2014/main" id="{8F379A8C-4429-4A93-943A-67FE1DB430C3}"/>
                  </a:ext>
                </a:extLst>
              </p:cNvPr>
              <p:cNvSpPr txBox="1"/>
              <p:nvPr/>
            </p:nvSpPr>
            <p:spPr>
              <a:xfrm>
                <a:off x="1520786" y="3807781"/>
                <a:ext cx="1241045" cy="461665"/>
              </a:xfrm>
              <a:prstGeom prst="rect">
                <a:avLst/>
              </a:prstGeom>
              <a:noFill/>
            </p:spPr>
            <p:txBody>
              <a:bodyPr wrap="none" rtlCol="0">
                <a:spAutoFit/>
              </a:bodyPr>
              <a:lstStyle/>
              <a:p>
                <a:r>
                  <a:rPr lang="vi-VN" sz="2400" dirty="0"/>
                  <a:t>c) 3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6</a:t>
                </a:r>
              </a:p>
            </p:txBody>
          </p:sp>
        </mc:Choice>
        <mc:Fallback>
          <p:sp>
            <p:nvSpPr>
              <p:cNvPr id="16" name="TextBox 15">
                <a:extLst>
                  <a:ext uri="{FF2B5EF4-FFF2-40B4-BE49-F238E27FC236}">
                    <a16:creationId xmlns="" xmlns:a14="http://schemas.microsoft.com/office/drawing/2010/main" xmlns:a16="http://schemas.microsoft.com/office/drawing/2014/main" id="{8F379A8C-4429-4A93-943A-67FE1DB430C3}"/>
                  </a:ext>
                </a:extLst>
              </p:cNvPr>
              <p:cNvSpPr txBox="1">
                <a:spLocks noRot="1" noChangeAspect="1" noMove="1" noResize="1" noEditPoints="1" noAdjustHandles="1" noChangeArrowheads="1" noChangeShapeType="1" noTextEdit="1"/>
              </p:cNvSpPr>
              <p:nvPr/>
            </p:nvSpPr>
            <p:spPr>
              <a:xfrm>
                <a:off x="1520786" y="3807781"/>
                <a:ext cx="1241045" cy="461665"/>
              </a:xfrm>
              <a:prstGeom prst="rect">
                <a:avLst/>
              </a:prstGeom>
              <a:blipFill rotWithShape="1">
                <a:blip r:embed="rId6"/>
                <a:stretch>
                  <a:fillRect l="-7353" t="-9333" r="-6863"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a:extLst>
                  <a:ext uri="{FF2B5EF4-FFF2-40B4-BE49-F238E27FC236}">
                    <a16:creationId xmlns="" xmlns:a16="http://schemas.microsoft.com/office/drawing/2014/main" id="{EB1636E0-5A6D-4F9A-A50E-A6307F1BAF7C}"/>
                  </a:ext>
                </a:extLst>
              </p:cNvPr>
              <p:cNvSpPr txBox="1"/>
              <p:nvPr/>
            </p:nvSpPr>
            <p:spPr>
              <a:xfrm>
                <a:off x="6562686" y="3807780"/>
                <a:ext cx="1258678" cy="461665"/>
              </a:xfrm>
              <a:prstGeom prst="rect">
                <a:avLst/>
              </a:prstGeom>
              <a:noFill/>
            </p:spPr>
            <p:txBody>
              <a:bodyPr wrap="none" rtlCol="0">
                <a:spAutoFit/>
              </a:bodyPr>
              <a:lstStyle/>
              <a:p>
                <a:r>
                  <a:rPr lang="vi-VN" sz="2400" dirty="0"/>
                  <a:t>d) 4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3</a:t>
                </a:r>
              </a:p>
            </p:txBody>
          </p:sp>
        </mc:Choice>
        <mc:Fallback>
          <p:sp>
            <p:nvSpPr>
              <p:cNvPr id="17" name="TextBox 16">
                <a:extLst>
                  <a:ext uri="{FF2B5EF4-FFF2-40B4-BE49-F238E27FC236}">
                    <a16:creationId xmlns="" xmlns:a14="http://schemas.microsoft.com/office/drawing/2010/main" xmlns:a16="http://schemas.microsoft.com/office/drawing/2014/main" id="{EB1636E0-5A6D-4F9A-A50E-A6307F1BAF7C}"/>
                  </a:ext>
                </a:extLst>
              </p:cNvPr>
              <p:cNvSpPr txBox="1">
                <a:spLocks noRot="1" noChangeAspect="1" noMove="1" noResize="1" noEditPoints="1" noAdjustHandles="1" noChangeArrowheads="1" noChangeShapeType="1" noTextEdit="1"/>
              </p:cNvSpPr>
              <p:nvPr/>
            </p:nvSpPr>
            <p:spPr>
              <a:xfrm>
                <a:off x="6562686" y="3807780"/>
                <a:ext cx="1258678" cy="461665"/>
              </a:xfrm>
              <a:prstGeom prst="rect">
                <a:avLst/>
              </a:prstGeom>
              <a:blipFill rotWithShape="1">
                <a:blip r:embed="rId7"/>
                <a:stretch>
                  <a:fillRect l="-7767" t="-9333" r="-6796"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TextBox 17">
                <a:extLst>
                  <a:ext uri="{FF2B5EF4-FFF2-40B4-BE49-F238E27FC236}">
                    <a16:creationId xmlns="" xmlns:a16="http://schemas.microsoft.com/office/drawing/2014/main" id="{EE44B358-E93D-4002-8E29-C5B39ADEEB7E}"/>
                  </a:ext>
                </a:extLst>
              </p:cNvPr>
              <p:cNvSpPr txBox="1"/>
              <p:nvPr/>
            </p:nvSpPr>
            <p:spPr>
              <a:xfrm>
                <a:off x="6562686" y="2199933"/>
                <a:ext cx="2634054" cy="1131848"/>
              </a:xfrm>
              <a:prstGeom prst="rect">
                <a:avLst/>
              </a:prstGeom>
              <a:noFill/>
            </p:spPr>
            <p:txBody>
              <a:bodyPr wrap="none" rtlCol="0">
                <a:spAutoFit/>
              </a:bodyPr>
              <a:lstStyle/>
              <a:p>
                <a:pPr>
                  <a:lnSpc>
                    <a:spcPct val="150000"/>
                  </a:lnSpc>
                </a:pPr>
                <a:r>
                  <a:rPr lang="vi-VN" sz="2400" dirty="0">
                    <a:solidFill>
                      <a:srgbClr val="FF0000"/>
                    </a:solidFill>
                  </a:rPr>
                  <a:t>8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2 = 8 + 8 = 16</a:t>
                </a:r>
              </a:p>
              <a:p>
                <a:pPr>
                  <a:lnSpc>
                    <a:spcPct val="150000"/>
                  </a:lnSpc>
                </a:pPr>
                <a:r>
                  <a:rPr lang="vi-VN" sz="2400" dirty="0">
                    <a:solidFill>
                      <a:srgbClr val="FF0000"/>
                    </a:solidFill>
                  </a:rPr>
                  <a:t>8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2 = 16</a:t>
                </a:r>
              </a:p>
            </p:txBody>
          </p:sp>
        </mc:Choice>
        <mc:Fallback>
          <p:sp>
            <p:nvSpPr>
              <p:cNvPr id="18" name="TextBox 17">
                <a:extLst>
                  <a:ext uri="{FF2B5EF4-FFF2-40B4-BE49-F238E27FC236}">
                    <a16:creationId xmlns="" xmlns:a14="http://schemas.microsoft.com/office/drawing/2010/main" xmlns:a16="http://schemas.microsoft.com/office/drawing/2014/main" id="{EE44B358-E93D-4002-8E29-C5B39ADEEB7E}"/>
                  </a:ext>
                </a:extLst>
              </p:cNvPr>
              <p:cNvSpPr txBox="1">
                <a:spLocks noRot="1" noChangeAspect="1" noMove="1" noResize="1" noEditPoints="1" noAdjustHandles="1" noChangeArrowheads="1" noChangeShapeType="1" noTextEdit="1"/>
              </p:cNvSpPr>
              <p:nvPr/>
            </p:nvSpPr>
            <p:spPr>
              <a:xfrm>
                <a:off x="6562686" y="2199933"/>
                <a:ext cx="2634054" cy="1131848"/>
              </a:xfrm>
              <a:prstGeom prst="rect">
                <a:avLst/>
              </a:prstGeom>
              <a:blipFill rotWithShape="1">
                <a:blip r:embed="rId8"/>
                <a:stretch>
                  <a:fillRect l="-3704" r="-2778" b="-11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 name="TextBox 18">
                <a:extLst>
                  <a:ext uri="{FF2B5EF4-FFF2-40B4-BE49-F238E27FC236}">
                    <a16:creationId xmlns="" xmlns:a16="http://schemas.microsoft.com/office/drawing/2014/main" id="{B12A2A4F-0ED0-4B57-87A6-1A63A325C012}"/>
                  </a:ext>
                </a:extLst>
              </p:cNvPr>
              <p:cNvSpPr txBox="1"/>
              <p:nvPr/>
            </p:nvSpPr>
            <p:spPr>
              <a:xfrm>
                <a:off x="1406953" y="4269445"/>
                <a:ext cx="4717958" cy="1131848"/>
              </a:xfrm>
              <a:prstGeom prst="rect">
                <a:avLst/>
              </a:prstGeom>
              <a:noFill/>
            </p:spPr>
            <p:txBody>
              <a:bodyPr wrap="none" rtlCol="0">
                <a:spAutoFit/>
              </a:bodyPr>
              <a:lstStyle/>
              <a:p>
                <a:pPr>
                  <a:lnSpc>
                    <a:spcPct val="150000"/>
                  </a:lnSpc>
                </a:pPr>
                <a:r>
                  <a:rPr lang="vi-VN" sz="2400" dirty="0">
                    <a:solidFill>
                      <a:srgbClr val="FF0000"/>
                    </a:solidFill>
                  </a:rPr>
                  <a:t>3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6 = 3 + 3 + 3 + 3 + 3 + 3 = 18</a:t>
                </a:r>
              </a:p>
              <a:p>
                <a:pPr>
                  <a:lnSpc>
                    <a:spcPct val="150000"/>
                  </a:lnSpc>
                </a:pPr>
                <a:r>
                  <a:rPr lang="vi-VN" sz="2400" dirty="0">
                    <a:solidFill>
                      <a:srgbClr val="FF0000"/>
                    </a:solidFill>
                  </a:rPr>
                  <a:t>3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6 = 18</a:t>
                </a:r>
              </a:p>
            </p:txBody>
          </p:sp>
        </mc:Choice>
        <mc:Fallback>
          <p:sp>
            <p:nvSpPr>
              <p:cNvPr id="19" name="TextBox 18">
                <a:extLst>
                  <a:ext uri="{FF2B5EF4-FFF2-40B4-BE49-F238E27FC236}">
                    <a16:creationId xmlns="" xmlns:a14="http://schemas.microsoft.com/office/drawing/2010/main" xmlns:a16="http://schemas.microsoft.com/office/drawing/2014/main" id="{B12A2A4F-0ED0-4B57-87A6-1A63A325C012}"/>
                  </a:ext>
                </a:extLst>
              </p:cNvPr>
              <p:cNvSpPr txBox="1">
                <a:spLocks noRot="1" noChangeAspect="1" noMove="1" noResize="1" noEditPoints="1" noAdjustHandles="1" noChangeArrowheads="1" noChangeShapeType="1" noTextEdit="1"/>
              </p:cNvSpPr>
              <p:nvPr/>
            </p:nvSpPr>
            <p:spPr>
              <a:xfrm>
                <a:off x="1406953" y="4269445"/>
                <a:ext cx="4717958" cy="1131848"/>
              </a:xfrm>
              <a:prstGeom prst="rect">
                <a:avLst/>
              </a:prstGeom>
              <a:blipFill rotWithShape="1">
                <a:blip r:embed="rId9"/>
                <a:stretch>
                  <a:fillRect l="-2067" r="-1034" b="-11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0" name="TextBox 19">
                <a:extLst>
                  <a:ext uri="{FF2B5EF4-FFF2-40B4-BE49-F238E27FC236}">
                    <a16:creationId xmlns="" xmlns:a16="http://schemas.microsoft.com/office/drawing/2014/main" id="{17764933-5D9A-4627-9995-A85AD77DBBC8}"/>
                  </a:ext>
                </a:extLst>
              </p:cNvPr>
              <p:cNvSpPr txBox="1"/>
              <p:nvPr/>
            </p:nvSpPr>
            <p:spPr>
              <a:xfrm>
                <a:off x="6562686" y="4269445"/>
                <a:ext cx="3155031" cy="1131848"/>
              </a:xfrm>
              <a:prstGeom prst="rect">
                <a:avLst/>
              </a:prstGeom>
              <a:noFill/>
            </p:spPr>
            <p:txBody>
              <a:bodyPr wrap="none" rtlCol="0">
                <a:spAutoFit/>
              </a:bodyPr>
              <a:lstStyle/>
              <a:p>
                <a:pPr>
                  <a:lnSpc>
                    <a:spcPct val="150000"/>
                  </a:lnSpc>
                </a:pPr>
                <a:r>
                  <a:rPr lang="vi-VN" sz="2400" dirty="0">
                    <a:solidFill>
                      <a:srgbClr val="FF0000"/>
                    </a:solidFill>
                  </a:rPr>
                  <a:t>4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3 = 4 + 4 + 4 = 12</a:t>
                </a:r>
              </a:p>
              <a:p>
                <a:pPr>
                  <a:lnSpc>
                    <a:spcPct val="150000"/>
                  </a:lnSpc>
                </a:pPr>
                <a:r>
                  <a:rPr lang="vi-VN" sz="2400" dirty="0">
                    <a:solidFill>
                      <a:srgbClr val="FF0000"/>
                    </a:solidFill>
                  </a:rPr>
                  <a:t>4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3 = 12</a:t>
                </a:r>
              </a:p>
            </p:txBody>
          </p:sp>
        </mc:Choice>
        <mc:Fallback>
          <p:sp>
            <p:nvSpPr>
              <p:cNvPr id="20" name="TextBox 19">
                <a:extLst>
                  <a:ext uri="{FF2B5EF4-FFF2-40B4-BE49-F238E27FC236}">
                    <a16:creationId xmlns="" xmlns:a14="http://schemas.microsoft.com/office/drawing/2010/main" xmlns:a16="http://schemas.microsoft.com/office/drawing/2014/main" id="{17764933-5D9A-4627-9995-A85AD77DBBC8}"/>
                  </a:ext>
                </a:extLst>
              </p:cNvPr>
              <p:cNvSpPr txBox="1">
                <a:spLocks noRot="1" noChangeAspect="1" noMove="1" noResize="1" noEditPoints="1" noAdjustHandles="1" noChangeArrowheads="1" noChangeShapeType="1" noTextEdit="1"/>
              </p:cNvSpPr>
              <p:nvPr/>
            </p:nvSpPr>
            <p:spPr>
              <a:xfrm>
                <a:off x="6562686" y="4269445"/>
                <a:ext cx="3155031" cy="1131848"/>
              </a:xfrm>
              <a:prstGeom prst="rect">
                <a:avLst/>
              </a:prstGeom>
              <a:blipFill rotWithShape="1">
                <a:blip r:embed="rId10"/>
                <a:stretch>
                  <a:fillRect l="-3095" r="-2128" b="-11828"/>
                </a:stretch>
              </a:blipFill>
            </p:spPr>
            <p:txBody>
              <a:bodyPr/>
              <a:lstStyle/>
              <a:p>
                <a:r>
                  <a:rPr lang="en-US">
                    <a:noFill/>
                  </a:rPr>
                  <a:t> </a:t>
                </a:r>
              </a:p>
            </p:txBody>
          </p:sp>
        </mc:Fallback>
      </mc:AlternateContent>
    </p:spTree>
    <p:extLst>
      <p:ext uri="{BB962C8B-B14F-4D97-AF65-F5344CB8AC3E}">
        <p14:creationId xmlns:p14="http://schemas.microsoft.com/office/powerpoint/2010/main" xmlns="" val="24732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barn(inVertical)">
                                      <p:cBhvr>
                                        <p:cTn id="33" dur="500"/>
                                        <p:tgtEl>
                                          <p:spTgt spid="1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barn(inVertical)">
                                      <p:cBhvr>
                                        <p:cTn id="43" dur="500"/>
                                        <p:tgtEl>
                                          <p:spTgt spid="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barn(inVertical)">
                                      <p:cBhvr>
                                        <p:cTn id="48" dur="500"/>
                                        <p:tgtEl>
                                          <p:spTgt spid="2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animEffect transition="in" filter="barn(inVertical)">
                                      <p:cBhvr>
                                        <p:cTn id="5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build="p"/>
      <p:bldP spid="19" grpId="0" build="p"/>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699392C6-494A-4B59-A6A2-4DDD7D22A582}"/>
              </a:ext>
            </a:extLst>
          </p:cNvPr>
          <p:cNvSpPr txBox="1"/>
          <p:nvPr/>
        </p:nvSpPr>
        <p:spPr>
          <a:xfrm>
            <a:off x="4139903" y="457200"/>
            <a:ext cx="3882032" cy="830997"/>
          </a:xfrm>
          <a:prstGeom prst="rect">
            <a:avLst/>
          </a:prstGeom>
          <a:solidFill>
            <a:schemeClr val="accent3">
              <a:lumMod val="40000"/>
              <a:lumOff val="60000"/>
            </a:schemeClr>
          </a:solidFill>
        </p:spPr>
        <p:txBody>
          <a:bodyPr wrap="square" rtlCol="0">
            <a:spAutoFit/>
          </a:bodyPr>
          <a:lstStyle/>
          <a:p>
            <a:pPr algn="ctr"/>
            <a:r>
              <a:rPr lang="en-US" sz="4800" smtClean="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TextBox 31">
            <a:extLst>
              <a:ext uri="{FF2B5EF4-FFF2-40B4-BE49-F238E27FC236}">
                <a16:creationId xmlns="" xmlns:a16="http://schemas.microsoft.com/office/drawing/2014/main" id="{699392C6-494A-4B59-A6A2-4DDD7D22A582}"/>
              </a:ext>
            </a:extLst>
          </p:cNvPr>
          <p:cNvSpPr txBox="1"/>
          <p:nvPr/>
        </p:nvSpPr>
        <p:spPr>
          <a:xfrm>
            <a:off x="3902792" y="5112603"/>
            <a:ext cx="4152553" cy="830997"/>
          </a:xfrm>
          <a:prstGeom prst="rect">
            <a:avLst/>
          </a:prstGeom>
          <a:noFill/>
          <a:ln>
            <a:solidFill>
              <a:schemeClr val="bg1">
                <a:lumMod val="90000"/>
              </a:schemeClr>
            </a:solidFill>
          </a:ln>
        </p:spPr>
        <p:txBody>
          <a:bodyPr wrap="square" rtlCol="0">
            <a:spAutoFit/>
          </a:bodyPr>
          <a:lstStyle/>
          <a:p>
            <a:pPr algn="ctr"/>
            <a:r>
              <a:rPr lang="en-US" sz="4800" smtClean="0">
                <a:solidFill>
                  <a:srgbClr val="FF0000"/>
                </a:solidFill>
              </a:rPr>
              <a:t>4 x 3 = 12</a:t>
            </a:r>
            <a:endParaRPr lang="vi-VN" sz="4800" dirty="0">
              <a:solidFill>
                <a:srgbClr val="FF0000"/>
              </a:solidFill>
            </a:endParaRPr>
          </a:p>
        </p:txBody>
      </p:sp>
      <p:pic>
        <p:nvPicPr>
          <p:cNvPr id="1026" name="Picture 2" descr="Animal Cartoon Cow - Free vector graphic on Pixaba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7718" y="2636464"/>
            <a:ext cx="2918668" cy="1942739"/>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Animal Cartoon Cow - Free vector graphic on Pixaba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2196" y="2636464"/>
            <a:ext cx="2918668" cy="1942739"/>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Animal Cartoon Cow - Free vector graphic on Pixaba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56674" y="2636464"/>
            <a:ext cx="2918668" cy="1942739"/>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extBox 36">
            <a:extLst>
              <a:ext uri="{FF2B5EF4-FFF2-40B4-BE49-F238E27FC236}">
                <a16:creationId xmlns="" xmlns:a16="http://schemas.microsoft.com/office/drawing/2014/main" id="{699392C6-494A-4B59-A6A2-4DDD7D22A582}"/>
              </a:ext>
            </a:extLst>
          </p:cNvPr>
          <p:cNvSpPr txBox="1"/>
          <p:nvPr/>
        </p:nvSpPr>
        <p:spPr>
          <a:xfrm>
            <a:off x="446520" y="1676124"/>
            <a:ext cx="11281252" cy="646331"/>
          </a:xfrm>
          <a:prstGeom prst="rect">
            <a:avLst/>
          </a:prstGeom>
          <a:noFill/>
        </p:spPr>
        <p:txBody>
          <a:bodyPr wrap="square" rtlCol="0">
            <a:spAutoFit/>
          </a:bodyPr>
          <a:lstStyle/>
          <a:p>
            <a:pPr algn="ctr"/>
            <a:r>
              <a:rPr lang="en-US" sz="3600" smtClean="0">
                <a:solidFill>
                  <a:schemeClr val="tx1"/>
                </a:solidFill>
              </a:rPr>
              <a:t>Sử dụng phép nhân để tính số chân của 3 con bò.</a:t>
            </a:r>
            <a:endParaRPr lang="vi-VN" sz="3600">
              <a:solidFill>
                <a:schemeClr val="tx1"/>
              </a:solidFill>
            </a:endParaRPr>
          </a:p>
        </p:txBody>
      </p:sp>
    </p:spTree>
    <p:extLst>
      <p:ext uri="{BB962C8B-B14F-4D97-AF65-F5344CB8AC3E}">
        <p14:creationId xmlns:p14="http://schemas.microsoft.com/office/powerpoint/2010/main" xmlns="" val="1889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smtClean="0">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smtClean="0">
                <a:solidFill>
                  <a:srgbClr val="FFFFFF"/>
                </a:solidFill>
                <a:latin typeface="+mj-lt"/>
              </a:rPr>
              <a:t>H</a:t>
            </a:r>
            <a:r>
              <a:rPr lang="en" sz="4400" smtClean="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smtClean="0">
                <a:solidFill>
                  <a:srgbClr val="FFFFFF"/>
                </a:solidFill>
                <a:latin typeface="+mj-lt"/>
              </a:rPr>
              <a:t>Xe</a:t>
            </a:r>
            <a:r>
              <a:rPr lang="en" sz="4400" smtClean="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smtClean="0">
                <a:solidFill>
                  <a:srgbClr val="FFFFFF"/>
                </a:solidFill>
                <a:latin typeface="+mj-lt"/>
              </a:rPr>
              <a:t>C</a:t>
            </a:r>
            <a:r>
              <a:rPr lang="en-US" sz="4000" smtClean="0">
                <a:solidFill>
                  <a:srgbClr val="FFFFFF"/>
                </a:solidFill>
                <a:latin typeface="+mj-lt"/>
              </a:rPr>
              <a:t>h</a:t>
            </a:r>
            <a:r>
              <a:rPr lang="en" sz="4000" smtClean="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xmlns="" val="3762226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288</Words>
  <Application>Microsoft Office PowerPoint</Application>
  <PresentationFormat>Custom</PresentationFormat>
  <Paragraphs>37</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Titan One</vt:lpstr>
      <vt:lpstr>Times New Roman</vt:lpstr>
      <vt:lpstr>Source Sans Pro</vt:lpstr>
      <vt:lpstr>Bebas Neue</vt:lpstr>
      <vt:lpstr>Dosis</vt:lpstr>
      <vt:lpstr>Roboto Condensed Light</vt:lpstr>
      <vt:lpstr>Quicksand</vt:lpstr>
      <vt:lpstr>Fira Sans Extra Condensed Medium</vt:lpstr>
      <vt:lpstr>Pre-K for Christian Schools: God Created Families to Love One Another by Slidesgo</vt:lpstr>
      <vt:lpstr>Slide 1</vt:lpstr>
      <vt:lpstr>BÀI 37 PHÉP NHÂN (Tiết 2)</vt:lpstr>
      <vt:lpstr>Slide 3</vt:lpstr>
      <vt:lpstr>Slide 4</vt:lpstr>
      <vt:lpstr>Slide 5</vt:lpstr>
      <vt:lpstr>Slide 6</vt:lpstr>
      <vt:lpstr>Slide 7</vt:lpstr>
      <vt:lpstr>Slide 8</vt:lpstr>
      <vt:lpstr>DẶN DÒ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7</cp:lastModifiedBy>
  <cp:revision>24</cp:revision>
  <dcterms:modified xsi:type="dcterms:W3CDTF">2023-01-11T23:22:15Z</dcterms:modified>
</cp:coreProperties>
</file>