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D8"/>
    <a:srgbClr val="F3E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8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327B4-A36A-4DFD-83F9-0F32A35144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D75EC-022E-42CA-865D-EBC91950C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D75EC-022E-42CA-865D-EBC91950C2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6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DB414-6B34-1014-1BB1-23C38B23E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C7CB1-A685-A0EB-8B67-F0075C945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69B9C-2B92-AEB6-88D6-FE0DFB1B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D62B9-CE4F-D3F1-AF43-18E6E809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5F7B9-727C-F41B-F53C-7BC98C83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29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2F86-3CAA-FB49-1791-48F95BA5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39A42-B608-8D5C-9045-E46F39DDE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DC7F1-C2FB-E439-02C2-9A59DA08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2867-8EBF-0DE2-3B8D-10662773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E067C-EDC7-E171-5C63-4B8C0150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27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4DEEAF-E09E-92B7-6A42-B41B69210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28765E-F54C-DA9D-04B6-05DCD16B6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37397-7597-00ED-6E15-CC894A55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7D829-B7CE-D462-794D-CCE5A07D3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FB735-D24C-FFC5-A018-34F00A3E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1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45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25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5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15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5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7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4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21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F214-0B3E-4791-9CBA-D5DFFF7C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C16A-CDC5-5760-B78C-A03882EFE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165C4-7A98-7369-A5DE-95C299C8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20B74-1423-FFD1-559E-E73FCEDF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B8B4C-7B6F-3F24-F6AE-A37AEE3F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280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86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2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7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1D96-89E4-4D7A-5AB4-B46D3E6C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B9954-298A-094E-134D-53D677A88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19B72-0B39-3818-E559-648D093A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2964E-09C4-C621-D9CC-25777F48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225-C5E6-566F-4321-C51F8508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99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B84D-0F72-BB2F-0455-4176BA42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B6F0-C755-F091-0029-FD3302AFA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82529-C776-414B-668F-9AD460B9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869F-659E-AD73-734B-4AD0D1B2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09667-F373-636C-53E8-5E7F9CF3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9A795-7758-C59F-6319-3E4B4E29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3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D797-01D8-4CBA-B757-E4A7F481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74A9F-704E-83FA-D222-4F8D0364C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671D8-0F37-9F88-7952-12AC82F7A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ACDD6-9E8E-C742-E765-0746E82E8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7794E-3CA8-2085-A35D-756293BF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7747CB-910B-90FD-CF6F-63030EBB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E5B612-7827-6796-61FA-CA4E4964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15289-182D-AA6A-34CB-EA193162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7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B0BCC-0349-C754-273F-45ECAB94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EE1C4-D1BE-C636-B489-8296D92C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7FECC-CA33-7F2F-8A1F-C67CAD8B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1EADC-3882-875F-D18D-F0562DE8D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6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52E6A-5BA6-0D73-F3AC-2F4D6A2C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650F8-8BF7-DAC0-75C2-B876BD7E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51523-1167-2A41-203D-D27CDF8D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640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D260-8795-8074-CE23-B7771521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7111B-4C61-294C-3B04-79FA6716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C1AEC-2EC2-6EF0-4E55-3CF795E53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1C8FB-E457-4541-2A9A-4B4C888F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1117F-602F-5227-51CF-8ED9ED06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39BA6-FA70-6C5F-76D0-170C38F0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5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644C-9660-DEE7-F138-16BC8568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6237A-4C40-D1AC-3CDA-C398BCD19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635D2-9D92-648B-C410-1DC0BF14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57821-B6F5-32FE-4BAA-7F432299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EBFBC-2310-D288-B86D-B7E85FF4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5654A-DE72-6BF7-184C-84EBC0C0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9AC427-2480-22CA-B9F6-8D88BCC6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2B15-4841-1D5B-C2FE-E6DD8E56B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63D3B-5C1B-7B55-3B53-55368DFEB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133E-6EB7-413A-BBB9-AD12AE884E5E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CA1B7-9023-C1D5-A524-628A612D3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DB15-B941-D7BF-F00A-236D3F9EF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F5D24-4A9A-4DA9-9293-EBD0E6154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69293A3-8F92-CC8C-CD67-5C19853B5288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9DFD825-0B29-A39C-CE5C-9E127746E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96142D3-4221-930B-A2B6-0F81228FA6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92BECEE-B7AD-76C9-A435-84913D225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7CB8FD7-9E0A-1B6E-5B2F-973127AD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88524911-B4CC-744D-74B2-57A41E65F23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D539B31A-EE91-752F-8452-C160F94B4EE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15BF134-1073-F8B4-39FF-4018B29C5C24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5A5E9B-3E83-FD0D-3FA9-B4D3C0A9C9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-6363868"/>
            <a:ext cx="1706580" cy="180896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060EE075-2E59-C473-832A-50AE3B178F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-5459387"/>
            <a:ext cx="1706580" cy="180896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1E0F9F3D-D501-1859-1F55-62740B4B5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371628" y="19010732"/>
            <a:ext cx="1706580" cy="180896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02F76E8-90DC-D529-B9EC-4C68A4A43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379572" y="19915213"/>
            <a:ext cx="1706580" cy="1808962"/>
          </a:xfrm>
          <a:prstGeom prst="rect">
            <a:avLst/>
          </a:prstGeom>
        </p:spPr>
      </p:pic>
      <p:pic>
        <p:nvPicPr>
          <p:cNvPr id="12" name="Hình ảnh 31">
            <a:extLst>
              <a:ext uri="{FF2B5EF4-FFF2-40B4-BE49-F238E27FC236}">
                <a16:creationId xmlns:a16="http://schemas.microsoft.com/office/drawing/2014/main" id="{5CB9803D-C954-B536-C4ED-3E5DFFFDD31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13" name="Hình ảnh 32">
            <a:extLst>
              <a:ext uri="{FF2B5EF4-FFF2-40B4-BE49-F238E27FC236}">
                <a16:creationId xmlns:a16="http://schemas.microsoft.com/office/drawing/2014/main" id="{866CA3FD-8F2C-E7AB-2B66-ED5C1B2809C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3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31.svg"/><Relationship Id="rId4" Type="http://schemas.openxmlformats.org/officeDocument/2006/relationships/image" Target="../media/image11.svg"/><Relationship Id="rId9" Type="http://schemas.openxmlformats.org/officeDocument/2006/relationships/image" Target="../media/image18.png"/><Relationship Id="rId1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openxmlformats.org/officeDocument/2006/relationships/image" Target="../media/image3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31.svg"/><Relationship Id="rId4" Type="http://schemas.openxmlformats.org/officeDocument/2006/relationships/image" Target="../media/image11.svg"/><Relationship Id="rId9" Type="http://schemas.openxmlformats.org/officeDocument/2006/relationships/image" Target="../media/image18.png"/><Relationship Id="rId1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66530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4878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581" y="5411044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51205" y="280316"/>
            <a:ext cx="7571700" cy="6208794"/>
          </a:xfrm>
          <a:custGeom>
            <a:avLst/>
            <a:gdLst/>
            <a:ahLst/>
            <a:cxnLst/>
            <a:rect l="l" t="t" r="r" b="b"/>
            <a:pathLst>
              <a:path w="11357550" h="9313191">
                <a:moveTo>
                  <a:pt x="0" y="0"/>
                </a:moveTo>
                <a:lnTo>
                  <a:pt x="11357550" y="0"/>
                </a:lnTo>
                <a:lnTo>
                  <a:pt x="11357550" y="9313190"/>
                </a:lnTo>
                <a:lnTo>
                  <a:pt x="0" y="9313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69095" y="1146190"/>
            <a:ext cx="1764221" cy="1757605"/>
          </a:xfrm>
          <a:custGeom>
            <a:avLst/>
            <a:gdLst/>
            <a:ahLst/>
            <a:cxnLst/>
            <a:rect l="l" t="t" r="r" b="b"/>
            <a:pathLst>
              <a:path w="2646332" h="2636408">
                <a:moveTo>
                  <a:pt x="0" y="0"/>
                </a:moveTo>
                <a:lnTo>
                  <a:pt x="2646332" y="0"/>
                </a:lnTo>
                <a:lnTo>
                  <a:pt x="2646332" y="2636408"/>
                </a:lnTo>
                <a:lnTo>
                  <a:pt x="0" y="2636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050268" y="4227581"/>
            <a:ext cx="1764221" cy="1757605"/>
          </a:xfrm>
          <a:custGeom>
            <a:avLst/>
            <a:gdLst/>
            <a:ahLst/>
            <a:cxnLst/>
            <a:rect l="l" t="t" r="r" b="b"/>
            <a:pathLst>
              <a:path w="2646332" h="2636408">
                <a:moveTo>
                  <a:pt x="0" y="0"/>
                </a:moveTo>
                <a:lnTo>
                  <a:pt x="2646332" y="0"/>
                </a:lnTo>
                <a:lnTo>
                  <a:pt x="2646332" y="2636409"/>
                </a:lnTo>
                <a:lnTo>
                  <a:pt x="0" y="26364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75761" y="3512883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59049" y="3143163"/>
            <a:ext cx="491584" cy="508755"/>
          </a:xfrm>
          <a:custGeom>
            <a:avLst/>
            <a:gdLst/>
            <a:ahLst/>
            <a:cxnLst/>
            <a:rect l="l" t="t" r="r" b="b"/>
            <a:pathLst>
              <a:path w="737376" h="763132">
                <a:moveTo>
                  <a:pt x="0" y="0"/>
                </a:moveTo>
                <a:lnTo>
                  <a:pt x="737376" y="0"/>
                </a:lnTo>
                <a:lnTo>
                  <a:pt x="737376" y="763132"/>
                </a:lnTo>
                <a:lnTo>
                  <a:pt x="0" y="763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45478" y="3870233"/>
            <a:ext cx="377823" cy="391019"/>
          </a:xfrm>
          <a:custGeom>
            <a:avLst/>
            <a:gdLst/>
            <a:ahLst/>
            <a:cxnLst/>
            <a:rect l="l" t="t" r="r" b="b"/>
            <a:pathLst>
              <a:path w="566734" h="586529">
                <a:moveTo>
                  <a:pt x="0" y="0"/>
                </a:moveTo>
                <a:lnTo>
                  <a:pt x="566734" y="0"/>
                </a:lnTo>
                <a:lnTo>
                  <a:pt x="566734" y="586529"/>
                </a:lnTo>
                <a:lnTo>
                  <a:pt x="0" y="5865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738273" y="606795"/>
            <a:ext cx="766915" cy="793703"/>
          </a:xfrm>
          <a:custGeom>
            <a:avLst/>
            <a:gdLst/>
            <a:ahLst/>
            <a:cxnLst/>
            <a:rect l="l" t="t" r="r" b="b"/>
            <a:pathLst>
              <a:path w="1150373" h="1190555">
                <a:moveTo>
                  <a:pt x="0" y="0"/>
                </a:moveTo>
                <a:lnTo>
                  <a:pt x="1150374" y="0"/>
                </a:lnTo>
                <a:lnTo>
                  <a:pt x="1150374" y="1190555"/>
                </a:lnTo>
                <a:lnTo>
                  <a:pt x="0" y="11905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322905" y="1224740"/>
            <a:ext cx="491584" cy="508755"/>
          </a:xfrm>
          <a:custGeom>
            <a:avLst/>
            <a:gdLst/>
            <a:ahLst/>
            <a:cxnLst/>
            <a:rect l="l" t="t" r="r" b="b"/>
            <a:pathLst>
              <a:path w="737376" h="763132">
                <a:moveTo>
                  <a:pt x="0" y="0"/>
                </a:moveTo>
                <a:lnTo>
                  <a:pt x="737376" y="0"/>
                </a:lnTo>
                <a:lnTo>
                  <a:pt x="737376" y="763132"/>
                </a:lnTo>
                <a:lnTo>
                  <a:pt x="0" y="7631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754798" y="5234420"/>
            <a:ext cx="3680379" cy="32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240"/>
              </a:lnSpc>
              <a:spcBef>
                <a:spcPct val="0"/>
              </a:spcBef>
            </a:pPr>
            <a:r>
              <a:rPr lang="en-US" sz="3600" b="1" dirty="0" err="1">
                <a:solidFill>
                  <a:srgbClr val="FFF7E4"/>
                </a:solidFill>
                <a:latin typeface="Cambria"/>
              </a:rPr>
              <a:t>Đề</a:t>
            </a:r>
            <a:r>
              <a:rPr lang="en-US" sz="3600" b="1" dirty="0">
                <a:solidFill>
                  <a:srgbClr val="FFF7E4"/>
                </a:solidFill>
                <a:latin typeface="Cambria"/>
              </a:rPr>
              <a:t> </a:t>
            </a:r>
            <a:r>
              <a:rPr lang="en-US" sz="3600" b="1" dirty="0" err="1">
                <a:solidFill>
                  <a:srgbClr val="FFF7E4"/>
                </a:solidFill>
                <a:latin typeface="Cambria"/>
              </a:rPr>
              <a:t>tham</a:t>
            </a:r>
            <a:r>
              <a:rPr lang="en-US" sz="3600" b="1" dirty="0">
                <a:solidFill>
                  <a:srgbClr val="FFF7E4"/>
                </a:solidFill>
                <a:latin typeface="Cambria"/>
              </a:rPr>
              <a:t> </a:t>
            </a:r>
            <a:r>
              <a:rPr lang="en-US" sz="3600" b="1" dirty="0" err="1">
                <a:solidFill>
                  <a:srgbClr val="FFF7E4"/>
                </a:solidFill>
                <a:latin typeface="Cambria"/>
              </a:rPr>
              <a:t>khảo</a:t>
            </a:r>
            <a:endParaRPr lang="en-US" sz="3600" b="1" dirty="0">
              <a:solidFill>
                <a:srgbClr val="FFF7E4"/>
              </a:solidFill>
              <a:latin typeface="Cambri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852DDF-3788-BE7A-E16B-A5E4E5E6B6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1" y="239009"/>
            <a:ext cx="1335625" cy="1335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039C59-7DF4-78EB-FCEE-74AEF5A04BE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18154"/>
          <a:stretch/>
        </p:blipFill>
        <p:spPr>
          <a:xfrm>
            <a:off x="2612727" y="1459464"/>
            <a:ext cx="7955970" cy="3203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05980" y="117642"/>
            <a:ext cx="9241735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7. Trong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bài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đọc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có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bao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nhiêu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danh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từ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riêng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?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Đó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là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những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danh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từ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nào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?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13455" y="1726057"/>
            <a:ext cx="9759997" cy="4312077"/>
            <a:chOff x="0" y="-289322"/>
            <a:chExt cx="19519993" cy="862415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-289322"/>
              <a:ext cx="19519993" cy="8624154"/>
              <a:chOff x="0" y="-57150"/>
              <a:chExt cx="3855801" cy="17035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855801" cy="1646386"/>
              </a:xfrm>
              <a:custGeom>
                <a:avLst/>
                <a:gdLst/>
                <a:ahLst/>
                <a:cxnLst/>
                <a:rect l="l" t="t" r="r" b="b"/>
                <a:pathLst>
                  <a:path w="3855801" h="1034162">
                    <a:moveTo>
                      <a:pt x="21682" y="0"/>
                    </a:moveTo>
                    <a:lnTo>
                      <a:pt x="3834119" y="0"/>
                    </a:lnTo>
                    <a:cubicBezTo>
                      <a:pt x="3839870" y="0"/>
                      <a:pt x="3845385" y="2284"/>
                      <a:pt x="3849451" y="6350"/>
                    </a:cubicBezTo>
                    <a:cubicBezTo>
                      <a:pt x="3853517" y="10416"/>
                      <a:pt x="3855801" y="15931"/>
                      <a:pt x="3855801" y="21682"/>
                    </a:cubicBezTo>
                    <a:lnTo>
                      <a:pt x="3855801" y="1012481"/>
                    </a:lnTo>
                    <a:cubicBezTo>
                      <a:pt x="3855801" y="1018231"/>
                      <a:pt x="3853517" y="1023746"/>
                      <a:pt x="3849451" y="1027812"/>
                    </a:cubicBezTo>
                    <a:cubicBezTo>
                      <a:pt x="3845385" y="1031878"/>
                      <a:pt x="3839870" y="1034162"/>
                      <a:pt x="3834119" y="1034162"/>
                    </a:cubicBezTo>
                    <a:lnTo>
                      <a:pt x="21682" y="1034162"/>
                    </a:lnTo>
                    <a:cubicBezTo>
                      <a:pt x="15931" y="1034162"/>
                      <a:pt x="10416" y="1031878"/>
                      <a:pt x="6350" y="1027812"/>
                    </a:cubicBezTo>
                    <a:cubicBezTo>
                      <a:pt x="2284" y="1023746"/>
                      <a:pt x="0" y="1018231"/>
                      <a:pt x="0" y="1012481"/>
                    </a:cubicBezTo>
                    <a:lnTo>
                      <a:pt x="0" y="21682"/>
                    </a:lnTo>
                    <a:cubicBezTo>
                      <a:pt x="0" y="15931"/>
                      <a:pt x="2284" y="10416"/>
                      <a:pt x="6350" y="6350"/>
                    </a:cubicBezTo>
                    <a:cubicBezTo>
                      <a:pt x="10416" y="2284"/>
                      <a:pt x="15931" y="0"/>
                      <a:pt x="2168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285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3855801" cy="109131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just" defTabSz="609630"/>
                <a:endParaRPr sz="4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81988" y="209530"/>
              <a:ext cx="19052837" cy="812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	Trong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bài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10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danh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từ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riêng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 </a:t>
              </a:r>
            </a:p>
            <a:p>
              <a:pPr algn="just" defTabSz="609630">
                <a:spcBef>
                  <a:spcPct val="0"/>
                </a:spcBef>
              </a:pP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danh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từ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: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Xê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-vi-la,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Tây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Ban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Nha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Ma-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gien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-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lăng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Đại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Tây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Dương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Thái Bình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Dương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Ma-tan,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Ấn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Độ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Dương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Châu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Âu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Tây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Ban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Nha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Trái</a:t>
              </a:r>
              <a:r>
                <a:rPr lang="en-US" sz="44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 Bold"/>
                </a:rPr>
                <a:t>Đất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34389" y="302949"/>
            <a:ext cx="884969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 8.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Xác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định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chủ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ngữ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,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vị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ngữ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và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trạng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ngữ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của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câu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sau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52900" y="1917677"/>
            <a:ext cx="10023098" cy="3722728"/>
            <a:chOff x="-526201" y="-289322"/>
            <a:chExt cx="20046194" cy="7445458"/>
          </a:xfrm>
        </p:grpSpPr>
        <p:grpSp>
          <p:nvGrpSpPr>
            <p:cNvPr id="8" name="Group 8"/>
            <p:cNvGrpSpPr/>
            <p:nvPr/>
          </p:nvGrpSpPr>
          <p:grpSpPr>
            <a:xfrm>
              <a:off x="-526201" y="-289322"/>
              <a:ext cx="20046194" cy="7445458"/>
              <a:chOff x="-103941" y="-57150"/>
              <a:chExt cx="3959742" cy="147070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03941" y="0"/>
                <a:ext cx="3959742" cy="1413557"/>
              </a:xfrm>
              <a:custGeom>
                <a:avLst/>
                <a:gdLst/>
                <a:ahLst/>
                <a:cxnLst/>
                <a:rect l="l" t="t" r="r" b="b"/>
                <a:pathLst>
                  <a:path w="3855801" h="572572">
                    <a:moveTo>
                      <a:pt x="21682" y="0"/>
                    </a:moveTo>
                    <a:lnTo>
                      <a:pt x="3834119" y="0"/>
                    </a:lnTo>
                    <a:cubicBezTo>
                      <a:pt x="3839870" y="0"/>
                      <a:pt x="3845385" y="2284"/>
                      <a:pt x="3849451" y="6350"/>
                    </a:cubicBezTo>
                    <a:cubicBezTo>
                      <a:pt x="3853517" y="10416"/>
                      <a:pt x="3855801" y="15931"/>
                      <a:pt x="3855801" y="21682"/>
                    </a:cubicBezTo>
                    <a:lnTo>
                      <a:pt x="3855801" y="550891"/>
                    </a:lnTo>
                    <a:cubicBezTo>
                      <a:pt x="3855801" y="556641"/>
                      <a:pt x="3853517" y="562156"/>
                      <a:pt x="3849451" y="566222"/>
                    </a:cubicBezTo>
                    <a:cubicBezTo>
                      <a:pt x="3845385" y="570288"/>
                      <a:pt x="3839870" y="572572"/>
                      <a:pt x="3834119" y="572572"/>
                    </a:cubicBezTo>
                    <a:lnTo>
                      <a:pt x="21682" y="572572"/>
                    </a:lnTo>
                    <a:cubicBezTo>
                      <a:pt x="15931" y="572572"/>
                      <a:pt x="10416" y="570288"/>
                      <a:pt x="6350" y="566222"/>
                    </a:cubicBezTo>
                    <a:cubicBezTo>
                      <a:pt x="2284" y="562156"/>
                      <a:pt x="0" y="556641"/>
                      <a:pt x="0" y="550891"/>
                    </a:cubicBezTo>
                    <a:lnTo>
                      <a:pt x="0" y="21682"/>
                    </a:lnTo>
                    <a:cubicBezTo>
                      <a:pt x="0" y="15931"/>
                      <a:pt x="2284" y="10416"/>
                      <a:pt x="6350" y="6350"/>
                    </a:cubicBezTo>
                    <a:cubicBezTo>
                      <a:pt x="10416" y="2284"/>
                      <a:pt x="15931" y="0"/>
                      <a:pt x="2168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285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3855801" cy="6297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just" defTabSz="609630"/>
                <a:endParaRPr sz="4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81988" y="190560"/>
              <a:ext cx="19052837" cy="5842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   Khi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gần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mỏm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cực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nam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đoàn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hiểm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phát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hiện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eo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biển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đại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dương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mênh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mông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E561AB-1196-7967-93A0-D958CC733473}"/>
              </a:ext>
            </a:extLst>
          </p:cNvPr>
          <p:cNvCxnSpPr/>
          <p:nvPr/>
        </p:nvCxnSpPr>
        <p:spPr>
          <a:xfrm>
            <a:off x="1911391" y="2983831"/>
            <a:ext cx="611607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6">
            <a:extLst>
              <a:ext uri="{FF2B5EF4-FFF2-40B4-BE49-F238E27FC236}">
                <a16:creationId xmlns:a16="http://schemas.microsoft.com/office/drawing/2014/main" id="{A40A73D9-DE80-9900-01A7-96658D338CB7}"/>
              </a:ext>
            </a:extLst>
          </p:cNvPr>
          <p:cNvSpPr txBox="1"/>
          <p:nvPr/>
        </p:nvSpPr>
        <p:spPr>
          <a:xfrm>
            <a:off x="3957625" y="2929833"/>
            <a:ext cx="158418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TN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062340-2776-84A8-B472-A124D551A8C4}"/>
              </a:ext>
            </a:extLst>
          </p:cNvPr>
          <p:cNvCxnSpPr/>
          <p:nvPr/>
        </p:nvCxnSpPr>
        <p:spPr>
          <a:xfrm flipH="1">
            <a:off x="2512194" y="3284628"/>
            <a:ext cx="163629" cy="7164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19DFA23E-7584-C4AB-4F1E-3EA64C98735B}"/>
              </a:ext>
            </a:extLst>
          </p:cNvPr>
          <p:cNvSpPr txBox="1"/>
          <p:nvPr/>
        </p:nvSpPr>
        <p:spPr>
          <a:xfrm>
            <a:off x="8601525" y="2882193"/>
            <a:ext cx="158418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CN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479B3F3E-D179-9CF6-C205-30F2FDDCF374}"/>
              </a:ext>
            </a:extLst>
          </p:cNvPr>
          <p:cNvSpPr txBox="1"/>
          <p:nvPr/>
        </p:nvSpPr>
        <p:spPr>
          <a:xfrm>
            <a:off x="5729213" y="3955010"/>
            <a:ext cx="158418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VN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87E4ED-582E-E9FB-C574-2C47A3E121A2}"/>
              </a:ext>
            </a:extLst>
          </p:cNvPr>
          <p:cNvCxnSpPr>
            <a:cxnSpLocks/>
          </p:cNvCxnSpPr>
          <p:nvPr/>
        </p:nvCxnSpPr>
        <p:spPr>
          <a:xfrm>
            <a:off x="8281711" y="2983831"/>
            <a:ext cx="255170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7EAEC4-195D-6D6A-F4AA-724EFA25EA9D}"/>
              </a:ext>
            </a:extLst>
          </p:cNvPr>
          <p:cNvCxnSpPr>
            <a:cxnSpLocks/>
          </p:cNvCxnSpPr>
          <p:nvPr/>
        </p:nvCxnSpPr>
        <p:spPr>
          <a:xfrm>
            <a:off x="1306995" y="4009120"/>
            <a:ext cx="10896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10DC55-C322-B794-A802-985511EFC0AF}"/>
              </a:ext>
            </a:extLst>
          </p:cNvPr>
          <p:cNvCxnSpPr>
            <a:cxnSpLocks/>
          </p:cNvCxnSpPr>
          <p:nvPr/>
        </p:nvCxnSpPr>
        <p:spPr>
          <a:xfrm>
            <a:off x="2749180" y="4043007"/>
            <a:ext cx="79349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802FBA-0DC6-6F7C-CAC1-14544C8AD712}"/>
              </a:ext>
            </a:extLst>
          </p:cNvPr>
          <p:cNvCxnSpPr>
            <a:cxnSpLocks/>
          </p:cNvCxnSpPr>
          <p:nvPr/>
        </p:nvCxnSpPr>
        <p:spPr>
          <a:xfrm>
            <a:off x="1306995" y="5003929"/>
            <a:ext cx="540963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88719" y="371529"/>
            <a:ext cx="10031982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9.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Đặt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một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câu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nói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về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Ma-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gien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-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lăng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,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trong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câu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có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thành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phần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trạng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ngữ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.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16001" y="2039213"/>
            <a:ext cx="9759997" cy="3012757"/>
            <a:chOff x="0" y="1"/>
            <a:chExt cx="19519993" cy="6025515"/>
          </a:xfrm>
        </p:grpSpPr>
        <p:sp>
          <p:nvSpPr>
            <p:cNvPr id="9" name="Freeform 9"/>
            <p:cNvSpPr/>
            <p:nvPr/>
          </p:nvSpPr>
          <p:spPr>
            <a:xfrm>
              <a:off x="0" y="1"/>
              <a:ext cx="19519993" cy="6025515"/>
            </a:xfrm>
            <a:custGeom>
              <a:avLst/>
              <a:gdLst/>
              <a:ahLst/>
              <a:cxnLst/>
              <a:rect l="l" t="t" r="r" b="b"/>
              <a:pathLst>
                <a:path w="3855801" h="803367">
                  <a:moveTo>
                    <a:pt x="21682" y="0"/>
                  </a:moveTo>
                  <a:lnTo>
                    <a:pt x="3834119" y="0"/>
                  </a:lnTo>
                  <a:cubicBezTo>
                    <a:pt x="3839870" y="0"/>
                    <a:pt x="3845385" y="2284"/>
                    <a:pt x="3849451" y="6350"/>
                  </a:cubicBezTo>
                  <a:cubicBezTo>
                    <a:pt x="3853517" y="10416"/>
                    <a:pt x="3855801" y="15931"/>
                    <a:pt x="3855801" y="21682"/>
                  </a:cubicBezTo>
                  <a:lnTo>
                    <a:pt x="3855801" y="781686"/>
                  </a:lnTo>
                  <a:cubicBezTo>
                    <a:pt x="3855801" y="787436"/>
                    <a:pt x="3853517" y="792951"/>
                    <a:pt x="3849451" y="797017"/>
                  </a:cubicBezTo>
                  <a:cubicBezTo>
                    <a:pt x="3845385" y="801083"/>
                    <a:pt x="3839870" y="803367"/>
                    <a:pt x="3834119" y="803367"/>
                  </a:cubicBezTo>
                  <a:lnTo>
                    <a:pt x="21682" y="803367"/>
                  </a:lnTo>
                  <a:cubicBezTo>
                    <a:pt x="15931" y="803367"/>
                    <a:pt x="10416" y="801083"/>
                    <a:pt x="6350" y="797017"/>
                  </a:cubicBezTo>
                  <a:cubicBezTo>
                    <a:pt x="2284" y="792951"/>
                    <a:pt x="0" y="787436"/>
                    <a:pt x="0" y="781686"/>
                  </a:cubicBezTo>
                  <a:lnTo>
                    <a:pt x="0" y="21682"/>
                  </a:lnTo>
                  <a:cubicBezTo>
                    <a:pt x="0" y="15931"/>
                    <a:pt x="2284" y="10416"/>
                    <a:pt x="6350" y="6350"/>
                  </a:cubicBezTo>
                  <a:cubicBezTo>
                    <a:pt x="10416" y="2284"/>
                    <a:pt x="15931" y="0"/>
                    <a:pt x="21682" y="0"/>
                  </a:cubicBezTo>
                  <a:close/>
                </a:path>
              </a:pathLst>
            </a:custGeom>
            <a:solidFill>
              <a:srgbClr val="F2DDA9"/>
            </a:solidFill>
            <a:ln w="28575" cap="rnd">
              <a:solidFill>
                <a:srgbClr val="702A1A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81988" y="190560"/>
              <a:ext cx="19052837" cy="54168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	Trong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, Ma-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gien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lăng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thực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hiện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cuộc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hiểm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nhằm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mục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đích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khám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phá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con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biển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vùng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66530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4878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581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2548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0" y="0"/>
                </a:moveTo>
                <a:lnTo>
                  <a:pt x="4970035" y="0"/>
                </a:lnTo>
                <a:lnTo>
                  <a:pt x="4970035" y="4174829"/>
                </a:lnTo>
                <a:lnTo>
                  <a:pt x="0" y="417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326096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4970035" y="0"/>
                </a:moveTo>
                <a:lnTo>
                  <a:pt x="0" y="0"/>
                </a:lnTo>
                <a:lnTo>
                  <a:pt x="0" y="4174829"/>
                </a:lnTo>
                <a:lnTo>
                  <a:pt x="4970035" y="4174829"/>
                </a:lnTo>
                <a:lnTo>
                  <a:pt x="497003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51352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0" y="0"/>
                </a:moveTo>
                <a:lnTo>
                  <a:pt x="4970036" y="0"/>
                </a:lnTo>
                <a:lnTo>
                  <a:pt x="4970036" y="4174829"/>
                </a:lnTo>
                <a:lnTo>
                  <a:pt x="0" y="417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F23D42-63DD-BE13-2A17-B53D52B2FF19}"/>
              </a:ext>
            </a:extLst>
          </p:cNvPr>
          <p:cNvGrpSpPr/>
          <p:nvPr/>
        </p:nvGrpSpPr>
        <p:grpSpPr>
          <a:xfrm>
            <a:off x="3626864" y="558463"/>
            <a:ext cx="5631437" cy="999373"/>
            <a:chOff x="3626864" y="558463"/>
            <a:chExt cx="5631437" cy="999373"/>
          </a:xfrm>
        </p:grpSpPr>
        <p:grpSp>
          <p:nvGrpSpPr>
            <p:cNvPr id="11" name="Group 11"/>
            <p:cNvGrpSpPr/>
            <p:nvPr/>
          </p:nvGrpSpPr>
          <p:grpSpPr>
            <a:xfrm>
              <a:off x="3626864" y="558463"/>
              <a:ext cx="5631437" cy="999373"/>
              <a:chOff x="0" y="-57150"/>
              <a:chExt cx="2007981" cy="44852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007981" cy="391370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391370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348518"/>
                    </a:lnTo>
                    <a:cubicBezTo>
                      <a:pt x="1950923" y="359883"/>
                      <a:pt x="1946408" y="370783"/>
                      <a:pt x="1938372" y="378819"/>
                    </a:cubicBezTo>
                    <a:cubicBezTo>
                      <a:pt x="1930335" y="386855"/>
                      <a:pt x="1919436" y="391370"/>
                      <a:pt x="1908071" y="391370"/>
                    </a:cubicBezTo>
                    <a:lnTo>
                      <a:pt x="42852" y="391370"/>
                    </a:lnTo>
                    <a:cubicBezTo>
                      <a:pt x="31487" y="391370"/>
                      <a:pt x="20587" y="386855"/>
                      <a:pt x="12551" y="378819"/>
                    </a:cubicBezTo>
                    <a:cubicBezTo>
                      <a:pt x="4515" y="370783"/>
                      <a:pt x="0" y="359883"/>
                      <a:pt x="0" y="348518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666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1950923" cy="4485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3767321" y="975560"/>
              <a:ext cx="533095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394"/>
                </a:lnSpc>
              </a:pP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Chọn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1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trong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2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đề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dưới</a:t>
              </a:r>
              <a:r>
                <a:rPr lang="en-US" sz="3200" b="1" dirty="0">
                  <a:solidFill>
                    <a:srgbClr val="702A1A"/>
                  </a:solidFill>
                  <a:latin typeface="Cambria"/>
                </a:rPr>
                <a:t> </a:t>
              </a:r>
              <a:r>
                <a:rPr lang="en-US" sz="3200" b="1" dirty="0" err="1">
                  <a:solidFill>
                    <a:srgbClr val="702A1A"/>
                  </a:solidFill>
                  <a:latin typeface="Cambria"/>
                </a:rPr>
                <a:t>đây</a:t>
              </a:r>
              <a:endParaRPr lang="en-US" sz="3200" b="1" dirty="0">
                <a:solidFill>
                  <a:srgbClr val="702A1A"/>
                </a:solidFill>
                <a:latin typeface="Cambria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96E3B3-29DE-2445-5656-B7E5DC5C769E}"/>
              </a:ext>
            </a:extLst>
          </p:cNvPr>
          <p:cNvGrpSpPr/>
          <p:nvPr/>
        </p:nvGrpSpPr>
        <p:grpSpPr>
          <a:xfrm>
            <a:off x="781599" y="2471186"/>
            <a:ext cx="4938273" cy="3578629"/>
            <a:chOff x="781599" y="2471186"/>
            <a:chExt cx="4938273" cy="3578629"/>
          </a:xfrm>
        </p:grpSpPr>
        <p:grpSp>
          <p:nvGrpSpPr>
            <p:cNvPr id="15" name="Group 15"/>
            <p:cNvGrpSpPr/>
            <p:nvPr/>
          </p:nvGrpSpPr>
          <p:grpSpPr>
            <a:xfrm>
              <a:off x="781599" y="2828536"/>
              <a:ext cx="4938273" cy="3221279"/>
              <a:chOff x="0" y="0"/>
              <a:chExt cx="1950923" cy="12726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50923" cy="1272604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1272604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1229753"/>
                    </a:lnTo>
                    <a:cubicBezTo>
                      <a:pt x="1950923" y="1241118"/>
                      <a:pt x="1946408" y="1252017"/>
                      <a:pt x="1938372" y="1260053"/>
                    </a:cubicBezTo>
                    <a:cubicBezTo>
                      <a:pt x="1930335" y="1268089"/>
                      <a:pt x="1919436" y="1272604"/>
                      <a:pt x="1908071" y="1272604"/>
                    </a:cubicBezTo>
                    <a:lnTo>
                      <a:pt x="42852" y="1272604"/>
                    </a:lnTo>
                    <a:cubicBezTo>
                      <a:pt x="31487" y="1272604"/>
                      <a:pt x="20587" y="1268089"/>
                      <a:pt x="12551" y="1260053"/>
                    </a:cubicBezTo>
                    <a:cubicBezTo>
                      <a:pt x="4515" y="1252017"/>
                      <a:pt x="0" y="1241118"/>
                      <a:pt x="0" y="1229753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38100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1950923" cy="13297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255522" y="3122384"/>
              <a:ext cx="3933821" cy="26454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183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Đề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1: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Viết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bài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văn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miêu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tả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một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cây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hoa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mà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em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thấy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trong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vườn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trường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hoặc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trên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đường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đi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học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.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258846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5" y="0"/>
                  </a:lnTo>
                  <a:lnTo>
                    <a:pt x="1035865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322243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6" y="0"/>
                  </a:lnTo>
                  <a:lnTo>
                    <a:pt x="1035866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0CD431-6566-3E95-5135-490F3BCB2491}"/>
              </a:ext>
            </a:extLst>
          </p:cNvPr>
          <p:cNvGrpSpPr/>
          <p:nvPr/>
        </p:nvGrpSpPr>
        <p:grpSpPr>
          <a:xfrm>
            <a:off x="6472128" y="2471186"/>
            <a:ext cx="4938273" cy="3613998"/>
            <a:chOff x="6472128" y="2471186"/>
            <a:chExt cx="4938273" cy="3613998"/>
          </a:xfrm>
        </p:grpSpPr>
        <p:grpSp>
          <p:nvGrpSpPr>
            <p:cNvPr id="19" name="Group 19"/>
            <p:cNvGrpSpPr/>
            <p:nvPr/>
          </p:nvGrpSpPr>
          <p:grpSpPr>
            <a:xfrm>
              <a:off x="6472128" y="2828536"/>
              <a:ext cx="4938273" cy="3221279"/>
              <a:chOff x="0" y="0"/>
              <a:chExt cx="1950923" cy="127260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50923" cy="1272604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1272604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1229753"/>
                    </a:lnTo>
                    <a:cubicBezTo>
                      <a:pt x="1950923" y="1241118"/>
                      <a:pt x="1946408" y="1252017"/>
                      <a:pt x="1938372" y="1260053"/>
                    </a:cubicBezTo>
                    <a:cubicBezTo>
                      <a:pt x="1930335" y="1268089"/>
                      <a:pt x="1919436" y="1272604"/>
                      <a:pt x="1908071" y="1272604"/>
                    </a:cubicBezTo>
                    <a:lnTo>
                      <a:pt x="42852" y="1272604"/>
                    </a:lnTo>
                    <a:cubicBezTo>
                      <a:pt x="31487" y="1272604"/>
                      <a:pt x="20587" y="1268089"/>
                      <a:pt x="12551" y="1260053"/>
                    </a:cubicBezTo>
                    <a:cubicBezTo>
                      <a:pt x="4515" y="1252017"/>
                      <a:pt x="0" y="1241118"/>
                      <a:pt x="0" y="1229753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38100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1950923" cy="13297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827899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6" y="0"/>
                  </a:lnTo>
                  <a:lnTo>
                    <a:pt x="1035866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8912962" y="2471186"/>
              <a:ext cx="690577" cy="714698"/>
            </a:xfrm>
            <a:custGeom>
              <a:avLst/>
              <a:gdLst/>
              <a:ahLst/>
              <a:cxnLst/>
              <a:rect l="l" t="t" r="r" b="b"/>
              <a:pathLst>
                <a:path w="1035865" h="1072047">
                  <a:moveTo>
                    <a:pt x="0" y="0"/>
                  </a:moveTo>
                  <a:lnTo>
                    <a:pt x="1035865" y="0"/>
                  </a:lnTo>
                  <a:lnTo>
                    <a:pt x="1035865" y="1072047"/>
                  </a:lnTo>
                  <a:lnTo>
                    <a:pt x="0" y="1072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6752381" y="3128734"/>
              <a:ext cx="4460784" cy="295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874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702A1A"/>
                  </a:solidFill>
                  <a:latin typeface="Cambria Bold"/>
                </a:rPr>
                <a:t>Đề 2: Hãy tưởng tượng em tham gia đoàn thám hiểm của Ma-gien-lăng và vừa trở về đất liền, có nhiều người ra đón em. Kể lại cuộc gặp gỡ đó.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3FC5E0B5-44C1-17F8-8603-ACD1D172C1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622" y="403648"/>
            <a:ext cx="1847248" cy="9083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66530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4878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581" y="-552693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65297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165407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6000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26704" y="35802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8395454" y="421392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2734895"/>
                </a:moveTo>
                <a:lnTo>
                  <a:pt x="2745190" y="2734895"/>
                </a:lnTo>
                <a:lnTo>
                  <a:pt x="2745190" y="0"/>
                </a:lnTo>
                <a:lnTo>
                  <a:pt x="0" y="0"/>
                </a:lnTo>
                <a:lnTo>
                  <a:pt x="0" y="273489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38017" y="1409832"/>
            <a:ext cx="5643123" cy="4627361"/>
          </a:xfrm>
          <a:custGeom>
            <a:avLst/>
            <a:gdLst/>
            <a:ahLst/>
            <a:cxnLst/>
            <a:rect l="l" t="t" r="r" b="b"/>
            <a:pathLst>
              <a:path w="8464685" h="6941042">
                <a:moveTo>
                  <a:pt x="0" y="0"/>
                </a:moveTo>
                <a:lnTo>
                  <a:pt x="8464685" y="0"/>
                </a:lnTo>
                <a:lnTo>
                  <a:pt x="8464685" y="6941041"/>
                </a:lnTo>
                <a:lnTo>
                  <a:pt x="0" y="6941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89833" y="101746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25230" y="5381929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888227" y="-552693"/>
            <a:ext cx="1830127" cy="1823264"/>
          </a:xfrm>
          <a:custGeom>
            <a:avLst/>
            <a:gdLst/>
            <a:ahLst/>
            <a:cxnLst/>
            <a:rect l="l" t="t" r="r" b="b"/>
            <a:pathLst>
              <a:path w="2745190" h="2734896">
                <a:moveTo>
                  <a:pt x="0" y="0"/>
                </a:moveTo>
                <a:lnTo>
                  <a:pt x="2745190" y="0"/>
                </a:lnTo>
                <a:lnTo>
                  <a:pt x="2745190" y="2734896"/>
                </a:lnTo>
                <a:lnTo>
                  <a:pt x="0" y="273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681140" y="1929101"/>
            <a:ext cx="5622957" cy="4800600"/>
          </a:xfrm>
          <a:custGeom>
            <a:avLst/>
            <a:gdLst/>
            <a:ahLst/>
            <a:cxnLst/>
            <a:rect l="l" t="t" r="r" b="b"/>
            <a:pathLst>
              <a:path w="8434436" h="7200900">
                <a:moveTo>
                  <a:pt x="0" y="0"/>
                </a:moveTo>
                <a:lnTo>
                  <a:pt x="8434436" y="0"/>
                </a:lnTo>
                <a:lnTo>
                  <a:pt x="843443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27689" y="2923035"/>
            <a:ext cx="4663779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50"/>
              </a:lnSpc>
            </a:pPr>
            <a:r>
              <a:rPr lang="en-US" sz="4550" dirty="0" err="1">
                <a:solidFill>
                  <a:srgbClr val="702A1A"/>
                </a:solidFill>
                <a:latin typeface="Cambria"/>
              </a:rPr>
              <a:t>Học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sinh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chọn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đề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bài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viết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vào</a:t>
            </a:r>
            <a:r>
              <a:rPr lang="en-US" sz="455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4550" dirty="0" err="1">
                <a:solidFill>
                  <a:srgbClr val="702A1A"/>
                </a:solidFill>
                <a:latin typeface="Cambria"/>
              </a:rPr>
              <a:t>vở</a:t>
            </a:r>
            <a:endParaRPr lang="en-US" sz="4550" dirty="0">
              <a:solidFill>
                <a:srgbClr val="702A1A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0357611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5849647"/>
                </a:moveTo>
                <a:lnTo>
                  <a:pt x="0" y="5849647"/>
                </a:lnTo>
                <a:lnTo>
                  <a:pt x="0" y="0"/>
                </a:lnTo>
                <a:lnTo>
                  <a:pt x="3224618" y="0"/>
                </a:lnTo>
                <a:lnTo>
                  <a:pt x="3224618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357611" y="5457502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478115" y="1072010"/>
            <a:ext cx="1405233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3200" dirty="0">
                <a:solidFill>
                  <a:srgbClr val="702A1A"/>
                </a:solidFill>
                <a:latin typeface="Cambria Bold"/>
              </a:rPr>
              <a:t>I.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Đọc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thành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tiếng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và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thực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hiện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yêu</a:t>
            </a:r>
            <a:r>
              <a:rPr lang="en-US" sz="32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00" dirty="0" err="1">
                <a:solidFill>
                  <a:srgbClr val="702A1A"/>
                </a:solidFill>
                <a:latin typeface="Cambria Bold"/>
              </a:rPr>
              <a:t>cầu</a:t>
            </a:r>
            <a:endParaRPr lang="en-US" sz="3200" dirty="0">
              <a:solidFill>
                <a:srgbClr val="702A1A"/>
              </a:solidFill>
              <a:latin typeface="Cambria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42084B-FE4D-1531-4D4C-5C1244FDBE34}"/>
              </a:ext>
            </a:extLst>
          </p:cNvPr>
          <p:cNvGrpSpPr/>
          <p:nvPr/>
        </p:nvGrpSpPr>
        <p:grpSpPr>
          <a:xfrm>
            <a:off x="3246596" y="0"/>
            <a:ext cx="8945404" cy="6858000"/>
            <a:chOff x="3246596" y="0"/>
            <a:chExt cx="8945404" cy="6858000"/>
          </a:xfrm>
        </p:grpSpPr>
        <p:grpSp>
          <p:nvGrpSpPr>
            <p:cNvPr id="13" name="Group 13"/>
            <p:cNvGrpSpPr/>
            <p:nvPr/>
          </p:nvGrpSpPr>
          <p:grpSpPr>
            <a:xfrm>
              <a:off x="3246596" y="0"/>
              <a:ext cx="8945404" cy="6858000"/>
              <a:chOff x="0" y="0"/>
              <a:chExt cx="17890808" cy="13716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90808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7890808" h="13716000">
                    <a:moveTo>
                      <a:pt x="0" y="0"/>
                    </a:moveTo>
                    <a:lnTo>
                      <a:pt x="17890808" y="0"/>
                    </a:lnTo>
                    <a:lnTo>
                      <a:pt x="17890808" y="13716000"/>
                    </a:lnTo>
                    <a:lnTo>
                      <a:pt x="0" y="13716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1117" b="-1117"/>
                </a:stretch>
              </a:blipFill>
            </p:spPr>
          </p:sp>
          <p:grpSp>
            <p:nvGrpSpPr>
              <p:cNvPr id="15" name="Group 15"/>
              <p:cNvGrpSpPr/>
              <p:nvPr/>
            </p:nvGrpSpPr>
            <p:grpSpPr>
              <a:xfrm>
                <a:off x="2133733" y="131988"/>
                <a:ext cx="6313531" cy="12204239"/>
                <a:chOff x="0" y="0"/>
                <a:chExt cx="1091766" cy="2110416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0" y="0"/>
                  <a:ext cx="1091766" cy="2110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766" h="2110416">
                      <a:moveTo>
                        <a:pt x="95250" y="0"/>
                      </a:moveTo>
                      <a:lnTo>
                        <a:pt x="996517" y="0"/>
                      </a:lnTo>
                      <a:cubicBezTo>
                        <a:pt x="1021778" y="0"/>
                        <a:pt x="1046006" y="10035"/>
                        <a:pt x="1063868" y="27898"/>
                      </a:cubicBezTo>
                      <a:cubicBezTo>
                        <a:pt x="1081731" y="45761"/>
                        <a:pt x="1091766" y="69988"/>
                        <a:pt x="1091766" y="95250"/>
                      </a:cubicBezTo>
                      <a:lnTo>
                        <a:pt x="1091766" y="2015166"/>
                      </a:lnTo>
                      <a:cubicBezTo>
                        <a:pt x="1091766" y="2040428"/>
                        <a:pt x="1081731" y="2064655"/>
                        <a:pt x="1063868" y="2082518"/>
                      </a:cubicBezTo>
                      <a:cubicBezTo>
                        <a:pt x="1046006" y="2100381"/>
                        <a:pt x="1021778" y="2110416"/>
                        <a:pt x="996517" y="2110416"/>
                      </a:cubicBezTo>
                      <a:lnTo>
                        <a:pt x="95250" y="2110416"/>
                      </a:lnTo>
                      <a:cubicBezTo>
                        <a:pt x="69988" y="2110416"/>
                        <a:pt x="45761" y="2100381"/>
                        <a:pt x="27898" y="2082518"/>
                      </a:cubicBezTo>
                      <a:cubicBezTo>
                        <a:pt x="10035" y="2064655"/>
                        <a:pt x="0" y="2040428"/>
                        <a:pt x="0" y="2015166"/>
                      </a:cubicBezTo>
                      <a:lnTo>
                        <a:pt x="0" y="95250"/>
                      </a:lnTo>
                      <a:cubicBezTo>
                        <a:pt x="0" y="69988"/>
                        <a:pt x="10035" y="45761"/>
                        <a:pt x="27898" y="27898"/>
                      </a:cubicBezTo>
                      <a:cubicBezTo>
                        <a:pt x="45761" y="10035"/>
                        <a:pt x="69988" y="0"/>
                        <a:pt x="95250" y="0"/>
                      </a:cubicBezTo>
                      <a:close/>
                    </a:path>
                  </a:pathLst>
                </a:custGeom>
                <a:solidFill>
                  <a:srgbClr val="FFCE8F"/>
                </a:solidFill>
              </p:spPr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0" y="-57150"/>
                  <a:ext cx="1091766" cy="2167566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4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8" name="Group 18"/>
              <p:cNvGrpSpPr/>
              <p:nvPr/>
            </p:nvGrpSpPr>
            <p:grpSpPr>
              <a:xfrm>
                <a:off x="9001915" y="0"/>
                <a:ext cx="6240203" cy="3771483"/>
                <a:chOff x="0" y="0"/>
                <a:chExt cx="1079086" cy="652183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0" y="0"/>
                  <a:ext cx="1079086" cy="65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086" h="652183">
                      <a:moveTo>
                        <a:pt x="96369" y="0"/>
                      </a:moveTo>
                      <a:lnTo>
                        <a:pt x="982717" y="0"/>
                      </a:lnTo>
                      <a:cubicBezTo>
                        <a:pt x="1035940" y="0"/>
                        <a:pt x="1079086" y="43146"/>
                        <a:pt x="1079086" y="96369"/>
                      </a:cubicBezTo>
                      <a:lnTo>
                        <a:pt x="1079086" y="555814"/>
                      </a:lnTo>
                      <a:cubicBezTo>
                        <a:pt x="1079086" y="609037"/>
                        <a:pt x="1035940" y="652183"/>
                        <a:pt x="982717" y="652183"/>
                      </a:cubicBezTo>
                      <a:lnTo>
                        <a:pt x="96369" y="652183"/>
                      </a:lnTo>
                      <a:cubicBezTo>
                        <a:pt x="43146" y="652183"/>
                        <a:pt x="0" y="609037"/>
                        <a:pt x="0" y="555814"/>
                      </a:cubicBezTo>
                      <a:lnTo>
                        <a:pt x="0" y="96369"/>
                      </a:lnTo>
                      <a:cubicBezTo>
                        <a:pt x="0" y="43146"/>
                        <a:pt x="43146" y="0"/>
                        <a:pt x="96369" y="0"/>
                      </a:cubicBezTo>
                      <a:close/>
                    </a:path>
                  </a:pathLst>
                </a:custGeom>
                <a:solidFill>
                  <a:srgbClr val="FFCE8F"/>
                </a:solidFill>
              </p:spPr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0" y="-57150"/>
                  <a:ext cx="1079086" cy="709333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algn="ctr" defTabSz="609630">
                    <a:lnSpc>
                      <a:spcPts val="2240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4440112" y="152851"/>
              <a:ext cx="3311777" cy="6383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Nắng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chiều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mỏng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manh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sợi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Chuồn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kim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khâu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lá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vườn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>
                  <a:solidFill>
                    <a:srgbClr val="000000"/>
                  </a:solidFill>
                  <a:latin typeface="Cambria"/>
                </a:rPr>
                <a:t>Hoa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chuối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rơi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như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tàn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lửa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trời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ướp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hương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 defTabSz="609630">
                <a:lnSpc>
                  <a:spcPts val="2465"/>
                </a:lnSpc>
              </a:pP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>
                  <a:solidFill>
                    <a:srgbClr val="000000"/>
                  </a:solidFill>
                  <a:latin typeface="Cambria"/>
                </a:rPr>
                <a:t>Con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chim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giấu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chiều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cánh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rơi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tiếng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hót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>
                  <a:solidFill>
                    <a:srgbClr val="000000"/>
                  </a:solidFill>
                  <a:latin typeface="Cambria"/>
                </a:rPr>
                <a:t>Hoàng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hôn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say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chạng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vạng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Lục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bình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líu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ríu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cầu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ao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 defTabSz="609630">
                <a:lnSpc>
                  <a:spcPts val="2465"/>
                </a:lnSpc>
              </a:pP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sông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mát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lành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tuổi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nhỏ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tung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toé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ướt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tiếng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cười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>
                  <a:solidFill>
                    <a:srgbClr val="000000"/>
                  </a:solidFill>
                  <a:latin typeface="Cambria"/>
                </a:rPr>
                <a:t>Con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bò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mải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mê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gặm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cỏ</a:t>
              </a: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Cánh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diều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hát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rong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chơi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 defTabSz="609630">
                <a:lnSpc>
                  <a:spcPts val="2465"/>
                </a:lnSpc>
              </a:pP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Lúa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bá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vai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nhau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chạy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miết</a:t>
              </a: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Dừa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cầm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gió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lọt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kẽ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Mây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trốn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đâu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chẳng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biết</a:t>
              </a:r>
              <a:endParaRPr lang="en-US" dirty="0">
                <a:solidFill>
                  <a:srgbClr val="000000"/>
                </a:solidFill>
                <a:latin typeface="Cambria"/>
              </a:endParaRP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Chiều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lo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tím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mày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!</a:t>
              </a:r>
            </a:p>
            <a:p>
              <a:pPr algn="just" defTabSz="609630">
                <a:lnSpc>
                  <a:spcPts val="2465"/>
                </a:lnSpc>
                <a:spcBef>
                  <a:spcPct val="0"/>
                </a:spcBef>
              </a:pPr>
              <a:endParaRPr lang="en-US" dirty="0">
                <a:solidFill>
                  <a:srgbClr val="000000"/>
                </a:solidFill>
                <a:latin typeface="Cambria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847575" y="152851"/>
              <a:ext cx="3311777" cy="1835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gian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lặn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ngòi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bút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Bé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phác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hoạ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mùa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thu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Quê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hương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hiện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đậm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nét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</a:p>
            <a:p>
              <a:pPr algn="just" defTabSz="609630">
                <a:lnSpc>
                  <a:spcPts val="2465"/>
                </a:lnSpc>
              </a:pP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Buổi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chiều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rung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tâm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dirty="0">
                  <a:solidFill>
                    <a:srgbClr val="000000"/>
                  </a:solidFill>
                  <a:latin typeface="Cambria"/>
                </a:rPr>
                <a:t>. </a:t>
              </a:r>
            </a:p>
            <a:p>
              <a:pPr algn="r" defTabSz="609630">
                <a:lnSpc>
                  <a:spcPts val="2091"/>
                </a:lnSpc>
              </a:pPr>
              <a:r>
                <a:rPr lang="en-US" sz="1600" dirty="0">
                  <a:solidFill>
                    <a:srgbClr val="000000"/>
                  </a:solidFill>
                  <a:latin typeface="Cambria"/>
                </a:rPr>
                <a:t>(</a:t>
              </a:r>
              <a:r>
                <a:rPr lang="en-US" sz="1600" dirty="0" err="1">
                  <a:solidFill>
                    <a:srgbClr val="000000"/>
                  </a:solidFill>
                  <a:latin typeface="Cambria"/>
                </a:rPr>
                <a:t>Trương</a:t>
              </a:r>
              <a:r>
                <a:rPr lang="en-US" sz="1600" dirty="0">
                  <a:solidFill>
                    <a:srgbClr val="000000"/>
                  </a:solidFill>
                  <a:latin typeface="Cambria"/>
                </a:rPr>
                <a:t> Nam </a:t>
              </a:r>
              <a:r>
                <a:rPr lang="en-US" sz="1600" dirty="0" err="1">
                  <a:solidFill>
                    <a:srgbClr val="000000"/>
                  </a:solidFill>
                  <a:latin typeface="Cambria"/>
                </a:rPr>
                <a:t>Hương</a:t>
              </a:r>
              <a:r>
                <a:rPr lang="en-US" sz="1600" dirty="0">
                  <a:solidFill>
                    <a:srgbClr val="000000"/>
                  </a:solidFill>
                  <a:latin typeface="Cambria"/>
                </a:rPr>
                <a:t>)</a:t>
              </a:r>
            </a:p>
            <a:p>
              <a:pPr algn="just" defTabSz="609630">
                <a:lnSpc>
                  <a:spcPts val="2465"/>
                </a:lnSpc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  <a:latin typeface="Cambria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5F18ED5-8E35-CEB1-F2D4-DC4BD0795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7775" y="178844"/>
            <a:ext cx="1767993" cy="908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3CA233-CD44-D06A-E0B1-26A7B5BDE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916" y="4107487"/>
            <a:ext cx="1963082" cy="2060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4174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166530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4878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25581" y="5679410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5"/>
                </a:lnTo>
                <a:lnTo>
                  <a:pt x="0" y="619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357611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3224618" y="0"/>
                </a:moveTo>
                <a:lnTo>
                  <a:pt x="0" y="0"/>
                </a:lnTo>
                <a:lnTo>
                  <a:pt x="0" y="5849647"/>
                </a:lnTo>
                <a:lnTo>
                  <a:pt x="3224618" y="5849647"/>
                </a:lnTo>
                <a:lnTo>
                  <a:pt x="322461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2548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0" y="0"/>
                </a:moveTo>
                <a:lnTo>
                  <a:pt x="4970035" y="0"/>
                </a:lnTo>
                <a:lnTo>
                  <a:pt x="4970035" y="4174829"/>
                </a:lnTo>
                <a:lnTo>
                  <a:pt x="0" y="417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7326096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4970035" y="0"/>
                </a:moveTo>
                <a:lnTo>
                  <a:pt x="0" y="0"/>
                </a:lnTo>
                <a:lnTo>
                  <a:pt x="0" y="4174829"/>
                </a:lnTo>
                <a:lnTo>
                  <a:pt x="4970035" y="4174829"/>
                </a:lnTo>
                <a:lnTo>
                  <a:pt x="497003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51352" y="-470765"/>
            <a:ext cx="3313357" cy="2783220"/>
          </a:xfrm>
          <a:custGeom>
            <a:avLst/>
            <a:gdLst/>
            <a:ahLst/>
            <a:cxnLst/>
            <a:rect l="l" t="t" r="r" b="b"/>
            <a:pathLst>
              <a:path w="4970035" h="4174830">
                <a:moveTo>
                  <a:pt x="0" y="0"/>
                </a:moveTo>
                <a:lnTo>
                  <a:pt x="4970036" y="0"/>
                </a:lnTo>
                <a:lnTo>
                  <a:pt x="4970036" y="4174829"/>
                </a:lnTo>
                <a:lnTo>
                  <a:pt x="0" y="41748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9F1B6F-5B72-50F7-959C-4A7341B00065}"/>
              </a:ext>
            </a:extLst>
          </p:cNvPr>
          <p:cNvGrpSpPr/>
          <p:nvPr/>
        </p:nvGrpSpPr>
        <p:grpSpPr>
          <a:xfrm>
            <a:off x="781599" y="2828536"/>
            <a:ext cx="4938273" cy="3221279"/>
            <a:chOff x="781599" y="2828536"/>
            <a:chExt cx="4938273" cy="3221279"/>
          </a:xfrm>
        </p:grpSpPr>
        <p:grpSp>
          <p:nvGrpSpPr>
            <p:cNvPr id="15" name="Group 15"/>
            <p:cNvGrpSpPr/>
            <p:nvPr/>
          </p:nvGrpSpPr>
          <p:grpSpPr>
            <a:xfrm>
              <a:off x="781599" y="2828536"/>
              <a:ext cx="4938273" cy="3221279"/>
              <a:chOff x="0" y="0"/>
              <a:chExt cx="1950923" cy="12726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50923" cy="1272604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1272604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1229753"/>
                    </a:lnTo>
                    <a:cubicBezTo>
                      <a:pt x="1950923" y="1241118"/>
                      <a:pt x="1946408" y="1252017"/>
                      <a:pt x="1938372" y="1260053"/>
                    </a:cubicBezTo>
                    <a:cubicBezTo>
                      <a:pt x="1930335" y="1268089"/>
                      <a:pt x="1919436" y="1272604"/>
                      <a:pt x="1908071" y="1272604"/>
                    </a:cubicBezTo>
                    <a:lnTo>
                      <a:pt x="42852" y="1272604"/>
                    </a:lnTo>
                    <a:cubicBezTo>
                      <a:pt x="31487" y="1272604"/>
                      <a:pt x="20587" y="1268089"/>
                      <a:pt x="12551" y="1260053"/>
                    </a:cubicBezTo>
                    <a:cubicBezTo>
                      <a:pt x="4515" y="1252017"/>
                      <a:pt x="0" y="1241118"/>
                      <a:pt x="0" y="1229753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38100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1950923" cy="13297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973120" y="3164538"/>
              <a:ext cx="4496809" cy="8463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320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Câu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1 :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Kể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tên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5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sự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vật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được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miêu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tả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trong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bài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thơ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2588462" y="2471186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5" y="0"/>
                </a:lnTo>
                <a:lnTo>
                  <a:pt x="1035865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222432" y="2471186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278992" y="2471186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6" y="0"/>
                </a:lnTo>
                <a:lnTo>
                  <a:pt x="1035866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12962" y="2471186"/>
            <a:ext cx="690577" cy="714698"/>
          </a:xfrm>
          <a:custGeom>
            <a:avLst/>
            <a:gdLst/>
            <a:ahLst/>
            <a:cxnLst/>
            <a:rect l="l" t="t" r="r" b="b"/>
            <a:pathLst>
              <a:path w="1035865" h="1072047">
                <a:moveTo>
                  <a:pt x="0" y="0"/>
                </a:moveTo>
                <a:lnTo>
                  <a:pt x="1035865" y="0"/>
                </a:lnTo>
                <a:lnTo>
                  <a:pt x="1035865" y="1072047"/>
                </a:lnTo>
                <a:lnTo>
                  <a:pt x="0" y="10720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5C2902-558A-5B3F-459F-5C9481AC00FB}"/>
              </a:ext>
            </a:extLst>
          </p:cNvPr>
          <p:cNvGrpSpPr/>
          <p:nvPr/>
        </p:nvGrpSpPr>
        <p:grpSpPr>
          <a:xfrm>
            <a:off x="6443825" y="2828536"/>
            <a:ext cx="5312414" cy="3221279"/>
            <a:chOff x="6443825" y="2828536"/>
            <a:chExt cx="5312414" cy="3221279"/>
          </a:xfrm>
        </p:grpSpPr>
        <p:grpSp>
          <p:nvGrpSpPr>
            <p:cNvPr id="19" name="Group 19"/>
            <p:cNvGrpSpPr/>
            <p:nvPr/>
          </p:nvGrpSpPr>
          <p:grpSpPr>
            <a:xfrm>
              <a:off x="6443825" y="2828536"/>
              <a:ext cx="5312414" cy="3221279"/>
              <a:chOff x="0" y="0"/>
              <a:chExt cx="1950923" cy="127260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50923" cy="1272604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1272604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1229753"/>
                    </a:lnTo>
                    <a:cubicBezTo>
                      <a:pt x="1950923" y="1241118"/>
                      <a:pt x="1946408" y="1252017"/>
                      <a:pt x="1938372" y="1260053"/>
                    </a:cubicBezTo>
                    <a:cubicBezTo>
                      <a:pt x="1930335" y="1268089"/>
                      <a:pt x="1919436" y="1272604"/>
                      <a:pt x="1908071" y="1272604"/>
                    </a:cubicBezTo>
                    <a:lnTo>
                      <a:pt x="42852" y="1272604"/>
                    </a:lnTo>
                    <a:cubicBezTo>
                      <a:pt x="31487" y="1272604"/>
                      <a:pt x="20587" y="1268089"/>
                      <a:pt x="12551" y="1260053"/>
                    </a:cubicBezTo>
                    <a:cubicBezTo>
                      <a:pt x="4515" y="1252017"/>
                      <a:pt x="0" y="1241118"/>
                      <a:pt x="0" y="1229753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38100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57150"/>
                <a:ext cx="1950923" cy="13297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6505358" y="2984394"/>
              <a:ext cx="5250881" cy="8463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3320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Câu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2: 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Tìm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trong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bài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2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câu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thơ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có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sử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dụng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biện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pháp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nhân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702A1A"/>
                  </a:solidFill>
                  <a:latin typeface="Cambria Bold"/>
                </a:rPr>
                <a:t>hoá</a:t>
              </a:r>
              <a:r>
                <a:rPr lang="en-US" sz="2800" dirty="0">
                  <a:solidFill>
                    <a:srgbClr val="702A1A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89833" y="4104207"/>
            <a:ext cx="4121804" cy="211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20"/>
              </a:lnSpc>
            </a:pPr>
            <a:r>
              <a:rPr lang="en-US" sz="2800" dirty="0">
                <a:solidFill>
                  <a:srgbClr val="CF0000"/>
                </a:solidFill>
                <a:latin typeface="Cambria"/>
              </a:rPr>
              <a:t>5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sự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vật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được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miêu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tả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trong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bài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thơ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là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: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Chuồn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kim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hoa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chuối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dòng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sông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, con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bò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,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mây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...</a:t>
            </a:r>
          </a:p>
          <a:p>
            <a:pPr algn="ctr" defTabSz="609630">
              <a:lnSpc>
                <a:spcPts val="3320"/>
              </a:lnSpc>
              <a:spcBef>
                <a:spcPct val="0"/>
              </a:spcBef>
            </a:pPr>
            <a:endParaRPr lang="en-US" sz="2800" dirty="0">
              <a:solidFill>
                <a:srgbClr val="CF0000"/>
              </a:solidFill>
              <a:latin typeface="Cambria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601271" y="3965226"/>
            <a:ext cx="5154968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20"/>
              </a:lnSpc>
            </a:pPr>
            <a:r>
              <a:rPr lang="en-US" sz="2800" dirty="0">
                <a:solidFill>
                  <a:srgbClr val="CF0000"/>
                </a:solidFill>
                <a:latin typeface="Cambria"/>
              </a:rPr>
              <a:t>2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câu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thơ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có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sử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dụng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biện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pháp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nhân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hóa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là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:</a:t>
            </a:r>
          </a:p>
          <a:p>
            <a:pPr algn="ctr" defTabSz="609630">
              <a:lnSpc>
                <a:spcPts val="3320"/>
              </a:lnSpc>
            </a:pPr>
            <a:r>
              <a:rPr lang="en-US" sz="2800" dirty="0">
                <a:solidFill>
                  <a:srgbClr val="CF0000"/>
                </a:solidFill>
                <a:latin typeface="Cambria"/>
              </a:rPr>
              <a:t>- Con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chim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giấu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chiều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trong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cánh</a:t>
            </a:r>
            <a:endParaRPr lang="en-US" sz="2800" dirty="0">
              <a:solidFill>
                <a:srgbClr val="CF0000"/>
              </a:solidFill>
              <a:latin typeface="Cambria"/>
            </a:endParaRPr>
          </a:p>
          <a:p>
            <a:pPr algn="ctr" defTabSz="609630">
              <a:lnSpc>
                <a:spcPts val="3320"/>
              </a:lnSpc>
            </a:pPr>
            <a:r>
              <a:rPr lang="en-US" sz="2800" dirty="0">
                <a:solidFill>
                  <a:srgbClr val="CF0000"/>
                </a:solidFill>
                <a:latin typeface="Cambria"/>
              </a:rPr>
              <a:t>-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Cánh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diều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ca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hát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rong</a:t>
            </a:r>
            <a:r>
              <a:rPr lang="en-US" sz="2800" dirty="0">
                <a:solidFill>
                  <a:srgbClr val="CF0000"/>
                </a:solidFill>
                <a:latin typeface="Cambria"/>
              </a:rPr>
              <a:t> </a:t>
            </a:r>
            <a:r>
              <a:rPr lang="en-US" sz="2800" dirty="0" err="1">
                <a:solidFill>
                  <a:srgbClr val="CF0000"/>
                </a:solidFill>
                <a:latin typeface="Cambria"/>
              </a:rPr>
              <a:t>chơi</a:t>
            </a:r>
            <a:endParaRPr lang="en-US" sz="2800" dirty="0">
              <a:solidFill>
                <a:srgbClr val="CF0000"/>
              </a:solidFill>
              <a:latin typeface="Cambria"/>
            </a:endParaRPr>
          </a:p>
          <a:p>
            <a:pPr algn="ctr" defTabSz="609630">
              <a:lnSpc>
                <a:spcPts val="3320"/>
              </a:lnSpc>
              <a:spcBef>
                <a:spcPct val="0"/>
              </a:spcBef>
            </a:pPr>
            <a:endParaRPr lang="en-US" sz="2800" dirty="0">
              <a:solidFill>
                <a:srgbClr val="CF0000"/>
              </a:solidFill>
              <a:latin typeface="Cambria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0A42BAC-2BC9-6B3F-3EC0-8535D905698D}"/>
              </a:ext>
            </a:extLst>
          </p:cNvPr>
          <p:cNvGrpSpPr/>
          <p:nvPr/>
        </p:nvGrpSpPr>
        <p:grpSpPr>
          <a:xfrm>
            <a:off x="3626864" y="620904"/>
            <a:ext cx="4938273" cy="1390008"/>
            <a:chOff x="3626864" y="620904"/>
            <a:chExt cx="4938273" cy="1390008"/>
          </a:xfrm>
        </p:grpSpPr>
        <p:grpSp>
          <p:nvGrpSpPr>
            <p:cNvPr id="11" name="Group 11"/>
            <p:cNvGrpSpPr/>
            <p:nvPr/>
          </p:nvGrpSpPr>
          <p:grpSpPr>
            <a:xfrm>
              <a:off x="3626864" y="685801"/>
              <a:ext cx="4938273" cy="990655"/>
              <a:chOff x="0" y="0"/>
              <a:chExt cx="1950923" cy="39137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50923" cy="391370"/>
              </a:xfrm>
              <a:custGeom>
                <a:avLst/>
                <a:gdLst/>
                <a:ahLst/>
                <a:cxnLst/>
                <a:rect l="l" t="t" r="r" b="b"/>
                <a:pathLst>
                  <a:path w="1950923" h="391370">
                    <a:moveTo>
                      <a:pt x="42852" y="0"/>
                    </a:moveTo>
                    <a:lnTo>
                      <a:pt x="1908071" y="0"/>
                    </a:lnTo>
                    <a:cubicBezTo>
                      <a:pt x="1919436" y="0"/>
                      <a:pt x="1930335" y="4515"/>
                      <a:pt x="1938372" y="12551"/>
                    </a:cubicBezTo>
                    <a:cubicBezTo>
                      <a:pt x="1946408" y="20587"/>
                      <a:pt x="1950923" y="31487"/>
                      <a:pt x="1950923" y="42852"/>
                    </a:cubicBezTo>
                    <a:lnTo>
                      <a:pt x="1950923" y="348518"/>
                    </a:lnTo>
                    <a:cubicBezTo>
                      <a:pt x="1950923" y="359883"/>
                      <a:pt x="1946408" y="370783"/>
                      <a:pt x="1938372" y="378819"/>
                    </a:cubicBezTo>
                    <a:cubicBezTo>
                      <a:pt x="1930335" y="386855"/>
                      <a:pt x="1919436" y="391370"/>
                      <a:pt x="1908071" y="391370"/>
                    </a:cubicBezTo>
                    <a:lnTo>
                      <a:pt x="42852" y="391370"/>
                    </a:lnTo>
                    <a:cubicBezTo>
                      <a:pt x="31487" y="391370"/>
                      <a:pt x="20587" y="386855"/>
                      <a:pt x="12551" y="378819"/>
                    </a:cubicBezTo>
                    <a:cubicBezTo>
                      <a:pt x="4515" y="370783"/>
                      <a:pt x="0" y="359883"/>
                      <a:pt x="0" y="348518"/>
                    </a:cubicBezTo>
                    <a:lnTo>
                      <a:pt x="0" y="42852"/>
                    </a:lnTo>
                    <a:cubicBezTo>
                      <a:pt x="0" y="31487"/>
                      <a:pt x="4515" y="20587"/>
                      <a:pt x="12551" y="12551"/>
                    </a:cubicBezTo>
                    <a:cubicBezTo>
                      <a:pt x="20587" y="4515"/>
                      <a:pt x="31487" y="0"/>
                      <a:pt x="4285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666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57150"/>
                <a:ext cx="1950923" cy="44852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61019F9-1A46-0E95-E755-03D314475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39337" y="620904"/>
              <a:ext cx="4596782" cy="13900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60530" y="-470765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860530" y="3662185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8295" y="106954"/>
            <a:ext cx="1812774" cy="494626"/>
            <a:chOff x="0" y="0"/>
            <a:chExt cx="6068139" cy="115769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988248" cy="1157694"/>
              <a:chOff x="0" y="0"/>
              <a:chExt cx="1849480" cy="35755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49480" cy="357556"/>
              </a:xfrm>
              <a:custGeom>
                <a:avLst/>
                <a:gdLst/>
                <a:ahLst/>
                <a:cxnLst/>
                <a:rect l="l" t="t" r="r" b="b"/>
                <a:pathLst>
                  <a:path w="1849480" h="357556">
                    <a:moveTo>
                      <a:pt x="45202" y="0"/>
                    </a:moveTo>
                    <a:lnTo>
                      <a:pt x="1804278" y="0"/>
                    </a:lnTo>
                    <a:cubicBezTo>
                      <a:pt x="1829243" y="0"/>
                      <a:pt x="1849480" y="20238"/>
                      <a:pt x="1849480" y="45202"/>
                    </a:cubicBezTo>
                    <a:lnTo>
                      <a:pt x="1849480" y="312354"/>
                    </a:lnTo>
                    <a:cubicBezTo>
                      <a:pt x="1849480" y="337318"/>
                      <a:pt x="1829243" y="357556"/>
                      <a:pt x="1804278" y="357556"/>
                    </a:cubicBezTo>
                    <a:lnTo>
                      <a:pt x="45202" y="357556"/>
                    </a:lnTo>
                    <a:cubicBezTo>
                      <a:pt x="33214" y="357556"/>
                      <a:pt x="21716" y="352794"/>
                      <a:pt x="13239" y="344317"/>
                    </a:cubicBezTo>
                    <a:cubicBezTo>
                      <a:pt x="4762" y="335840"/>
                      <a:pt x="0" y="324342"/>
                      <a:pt x="0" y="312354"/>
                    </a:cubicBezTo>
                    <a:lnTo>
                      <a:pt x="0" y="45202"/>
                    </a:lnTo>
                    <a:cubicBezTo>
                      <a:pt x="0" y="33214"/>
                      <a:pt x="4762" y="21716"/>
                      <a:pt x="13239" y="13239"/>
                    </a:cubicBezTo>
                    <a:cubicBezTo>
                      <a:pt x="21716" y="4762"/>
                      <a:pt x="33214" y="0"/>
                      <a:pt x="4520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666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57150"/>
                <a:ext cx="1849480" cy="41470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0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94680" y="239946"/>
              <a:ext cx="5873459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61"/>
                </a:lnSpc>
              </a:pPr>
              <a:r>
                <a:rPr lang="en-US" sz="2400" b="1" dirty="0">
                  <a:solidFill>
                    <a:srgbClr val="702A1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II. </a:t>
              </a:r>
              <a:r>
                <a:rPr lang="en-US" sz="2400" b="1" dirty="0" err="1">
                  <a:solidFill>
                    <a:srgbClr val="702A1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2400" b="1" dirty="0">
                  <a:solidFill>
                    <a:srgbClr val="702A1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solidFill>
                    <a:srgbClr val="702A1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hiểu</a:t>
              </a:r>
              <a:endParaRPr lang="en-US" sz="2400" b="1" dirty="0">
                <a:solidFill>
                  <a:srgbClr val="702A1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37802" y="351927"/>
            <a:ext cx="10609368" cy="6390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>
                <a:solidFill>
                  <a:srgbClr val="702A1A"/>
                </a:solidFill>
                <a:latin typeface="Cambria Bold"/>
              </a:rPr>
              <a:t>HƠN MỘT NGHÌN NGÀY VÒNG QUANH TRÁI ĐẤT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	</a:t>
            </a:r>
            <a:r>
              <a:rPr lang="en-US" sz="2000" dirty="0" err="1" smtClean="0">
                <a:solidFill>
                  <a:srgbClr val="702A1A"/>
                </a:solidFill>
                <a:latin typeface="Cambria"/>
              </a:rPr>
              <a:t>Ngày</a:t>
            </a: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20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9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1519,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từ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cảng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Xê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-vi-la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nước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Tây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Ban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Nha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chiếc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thuyền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lớn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giong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buồm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ra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đội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do Ma-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gien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lăng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chỉ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huy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nhiệm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vụ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phá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con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đường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trên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biển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dẫn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đến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những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vùng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đất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	</a:t>
            </a:r>
            <a:r>
              <a:rPr lang="en-US" sz="2000" dirty="0" err="1" smtClean="0">
                <a:solidFill>
                  <a:srgbClr val="702A1A"/>
                </a:solidFill>
                <a:latin typeface="Cambria"/>
              </a:rPr>
              <a:t>Vượt</a:t>
            </a: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Tây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Ma-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gien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lăng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thuyền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dọc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theo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bờ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biển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Nam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Mỹ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Khi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gần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mỏm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cực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nam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phát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hiện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eo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biển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dẫn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mênh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mông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Thấy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sóng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yên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biển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lặng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Ma-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gien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lăng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đặt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tên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tìm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được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Thái Bình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>
                <a:solidFill>
                  <a:srgbClr val="702A1A"/>
                </a:solidFill>
                <a:latin typeface="Cambria"/>
              </a:rPr>
              <a:t>Thái Bình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bát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ngát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mãi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chẳng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thấy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bờ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Thức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cạn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nước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ngọt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hết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sạch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Thuỷ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thủ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phải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uống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nước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tiểu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ninh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nhừ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giày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thắt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lưng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da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để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Mỗi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ngày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vài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ba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người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chết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phải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ném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xác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xuống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biển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May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sao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gặp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hòn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đảo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nhỏ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được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tiếp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tế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thức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nước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ngọt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ổn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định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được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tinh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thần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	</a:t>
            </a:r>
            <a:r>
              <a:rPr lang="en-US" sz="2000" dirty="0" err="1" smtClean="0">
                <a:solidFill>
                  <a:srgbClr val="702A1A"/>
                </a:solidFill>
                <a:latin typeface="Cambria"/>
              </a:rPr>
              <a:t>Đoạn</a:t>
            </a: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đường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từ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nhiều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đảo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hơn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Không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phải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lo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thiếu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thức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nước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uống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nhưng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nảy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sinh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những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khó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khăn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Trong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trận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giao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tranh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dân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đảo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Ma-tan, Ma-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gien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lăng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đã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bỏ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mình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không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kịp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nhìn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thấy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kết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quả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công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việc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mình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làm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702A1A"/>
                </a:solidFill>
                <a:latin typeface="Cambria"/>
              </a:rPr>
              <a:t>Những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thuỷ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thủ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còn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tiếp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tục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vượt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Ấn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Độ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tìm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đường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trở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về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Châu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Âu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Ngày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08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9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1522,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chỉ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còn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một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chiếc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thuyền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mười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thuỷ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thủ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trở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về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Tây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Ban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Nha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	</a:t>
            </a:r>
            <a:r>
              <a:rPr lang="en-US" sz="2000" dirty="0" err="1" smtClean="0">
                <a:solidFill>
                  <a:srgbClr val="702A1A"/>
                </a:solidFill>
                <a:latin typeface="Cambria"/>
              </a:rPr>
              <a:t>Chuyến</a:t>
            </a:r>
            <a:r>
              <a:rPr lang="en-US" sz="2000" dirty="0" smtClean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đầu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tiên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vòng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quanh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thế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của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Ma-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gien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-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lăng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kéo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dài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1083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ngày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mất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bốn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chiếc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thuyền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lớn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gần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hai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người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bỏ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dọc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đường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Nhưng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thám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hiểm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đã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hoàn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thành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sứ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khẳng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định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Trái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Đất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hình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cầu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,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phát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hiện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Thái Bình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Dương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nhiều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vùng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đất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mới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2541"/>
              </a:lnSpc>
              <a:spcBef>
                <a:spcPct val="0"/>
              </a:spcBef>
            </a:pPr>
            <a:r>
              <a:rPr lang="en-US" sz="2000" dirty="0">
                <a:solidFill>
                  <a:srgbClr val="702A1A"/>
                </a:solidFill>
                <a:latin typeface="Cambria"/>
              </a:rPr>
              <a:t>(Theo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Trần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Diệu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Tấn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và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</a:t>
            </a:r>
            <a:r>
              <a:rPr lang="en-US" sz="2000" dirty="0" err="1">
                <a:solidFill>
                  <a:srgbClr val="702A1A"/>
                </a:solidFill>
                <a:latin typeface="Cambria"/>
              </a:rPr>
              <a:t>Đỗ</a:t>
            </a:r>
            <a:r>
              <a:rPr lang="en-US" sz="2000" dirty="0">
                <a:solidFill>
                  <a:srgbClr val="702A1A"/>
                </a:solidFill>
                <a:latin typeface="Cambria"/>
              </a:rPr>
              <a:t> Thái)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758010" y="1370046"/>
            <a:ext cx="867597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1.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Ngày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20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tháng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9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năm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1519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có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sự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kiện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gì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đặc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biệt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? 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90675" y="2873637"/>
            <a:ext cx="9210648" cy="2829932"/>
            <a:chOff x="0" y="-289322"/>
            <a:chExt cx="17665410" cy="546380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-289322"/>
              <a:ext cx="17665410" cy="5463804"/>
              <a:chOff x="0" y="-57150"/>
              <a:chExt cx="3489464" cy="10792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89464" cy="1022120"/>
              </a:xfrm>
              <a:custGeom>
                <a:avLst/>
                <a:gdLst/>
                <a:ahLst/>
                <a:cxnLst/>
                <a:rect l="l" t="t" r="r" b="b"/>
                <a:pathLst>
                  <a:path w="3489464" h="797139">
                    <a:moveTo>
                      <a:pt x="23958" y="0"/>
                    </a:moveTo>
                    <a:lnTo>
                      <a:pt x="3465506" y="0"/>
                    </a:lnTo>
                    <a:cubicBezTo>
                      <a:pt x="3478737" y="0"/>
                      <a:pt x="3489464" y="10726"/>
                      <a:pt x="3489464" y="23958"/>
                    </a:cubicBezTo>
                    <a:lnTo>
                      <a:pt x="3489464" y="773181"/>
                    </a:lnTo>
                    <a:cubicBezTo>
                      <a:pt x="3489464" y="786413"/>
                      <a:pt x="3478737" y="797139"/>
                      <a:pt x="3465506" y="797139"/>
                    </a:cubicBezTo>
                    <a:lnTo>
                      <a:pt x="23958" y="797139"/>
                    </a:lnTo>
                    <a:cubicBezTo>
                      <a:pt x="10726" y="797139"/>
                      <a:pt x="0" y="786413"/>
                      <a:pt x="0" y="773181"/>
                    </a:cubicBezTo>
                    <a:lnTo>
                      <a:pt x="0" y="23958"/>
                    </a:lnTo>
                    <a:cubicBezTo>
                      <a:pt x="0" y="10726"/>
                      <a:pt x="10726" y="0"/>
                      <a:pt x="23958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285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57150"/>
                <a:ext cx="3489464" cy="85428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64697" y="190560"/>
              <a:ext cx="17242642" cy="4555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461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	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Ngày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20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tháng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9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năm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1519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ngày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Ma-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gien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lăng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huy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đội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khám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phá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con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biển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dẫn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vùng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99750E8-6F1D-A0C7-E349-04AB4381D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332" y="177867"/>
            <a:ext cx="7645047" cy="137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506200" y="-630154"/>
            <a:ext cx="4132949" cy="8265899"/>
            <a:chOff x="0" y="0"/>
            <a:chExt cx="8265899" cy="165317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65899" cy="8265899"/>
            </a:xfrm>
            <a:custGeom>
              <a:avLst/>
              <a:gdLst/>
              <a:ahLst/>
              <a:cxnLst/>
              <a:rect l="l" t="t" r="r" b="b"/>
              <a:pathLst>
                <a:path w="8265899" h="8265899">
                  <a:moveTo>
                    <a:pt x="0" y="0"/>
                  </a:moveTo>
                  <a:lnTo>
                    <a:pt x="8265899" y="0"/>
                  </a:lnTo>
                  <a:lnTo>
                    <a:pt x="8265899" y="8265899"/>
                  </a:lnTo>
                  <a:lnTo>
                    <a:pt x="0" y="8265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2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8265899"/>
              <a:ext cx="8265899" cy="8265899"/>
            </a:xfrm>
            <a:custGeom>
              <a:avLst/>
              <a:gdLst/>
              <a:ahLst/>
              <a:cxnLst/>
              <a:rect l="l" t="t" r="r" b="b"/>
              <a:pathLst>
                <a:path w="8265899" h="8265899">
                  <a:moveTo>
                    <a:pt x="0" y="0"/>
                  </a:moveTo>
                  <a:lnTo>
                    <a:pt x="8265899" y="0"/>
                  </a:lnTo>
                  <a:lnTo>
                    <a:pt x="8265899" y="8265899"/>
                  </a:lnTo>
                  <a:lnTo>
                    <a:pt x="0" y="8265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2000"/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06902" y="489563"/>
            <a:ext cx="1029929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dirty="0">
                <a:solidFill>
                  <a:srgbClr val="702A1A"/>
                </a:solidFill>
                <a:latin typeface="Cambria Bold"/>
              </a:rPr>
              <a:t>2. Ma-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gien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-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lăng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tên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cho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đại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dương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mới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tìm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được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là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gì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?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Tìm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câu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trả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lời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đúng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.</a:t>
            </a:r>
          </a:p>
        </p:txBody>
      </p:sp>
      <p:grpSp>
        <p:nvGrpSpPr>
          <p:cNvPr id="8" name="Nhóm 1">
            <a:extLst>
              <a:ext uri="{FF2B5EF4-FFF2-40B4-BE49-F238E27FC236}">
                <a16:creationId xmlns:a16="http://schemas.microsoft.com/office/drawing/2014/main" id="{642D4D0C-F798-1B6E-C5BF-5A1F6A784518}"/>
              </a:ext>
            </a:extLst>
          </p:cNvPr>
          <p:cNvGrpSpPr/>
          <p:nvPr/>
        </p:nvGrpSpPr>
        <p:grpSpPr>
          <a:xfrm>
            <a:off x="873492" y="2490890"/>
            <a:ext cx="4875802" cy="1152000"/>
            <a:chOff x="873492" y="2490890"/>
            <a:chExt cx="5080545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3EF502A4-6121-AA7C-29D2-D32DD4649845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2434370B-8253-3DFB-1E98-011AFA2D309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B766793F-64D0-4540-0688-A1D4BA30F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32344376-D69C-45EA-F7B7-8509A486BFE4}"/>
                </a:ext>
              </a:extLst>
            </p:cNvPr>
            <p:cNvSpPr txBox="1"/>
            <p:nvPr/>
          </p:nvSpPr>
          <p:spPr>
            <a:xfrm>
              <a:off x="1598172" y="2693203"/>
              <a:ext cx="43558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Tây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7624926F-D590-10D9-1B0E-2D3C5EA58E4B}"/>
              </a:ext>
            </a:extLst>
          </p:cNvPr>
          <p:cNvGrpSpPr/>
          <p:nvPr/>
        </p:nvGrpSpPr>
        <p:grpSpPr>
          <a:xfrm>
            <a:off x="6309362" y="2482076"/>
            <a:ext cx="5645571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4DFC364E-C17F-3065-19C5-DEFDADBC1AC1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B786A030-3440-B568-D438-E33C0A6E531F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ED3CD1-B74E-DBCE-6CF6-CE494F91D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7FD77EB7-B42E-4D41-0EEA-6FF4224656BD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Thái Bình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Dương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AEECC1AB-1F68-187E-7A01-16B426560D76}"/>
              </a:ext>
            </a:extLst>
          </p:cNvPr>
          <p:cNvGrpSpPr/>
          <p:nvPr/>
        </p:nvGrpSpPr>
        <p:grpSpPr>
          <a:xfrm>
            <a:off x="958239" y="4423396"/>
            <a:ext cx="4725950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DA7E00CD-EF5E-0D37-AFF7-322B0F594EAB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7659A201-85AE-E8C8-F850-855A68020630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880E173-466B-B8AE-70FC-4FD8F594E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43F911EC-BA8C-E73A-C56F-88CA20B02808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Ấn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233FA018-C183-84C5-7C74-1D9FF62CDD1D}"/>
              </a:ext>
            </a:extLst>
          </p:cNvPr>
          <p:cNvGrpSpPr/>
          <p:nvPr/>
        </p:nvGrpSpPr>
        <p:grpSpPr>
          <a:xfrm>
            <a:off x="6309362" y="4453999"/>
            <a:ext cx="5645571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505EA70B-6605-FF6F-AED8-2AE1BCCD023C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207C4FD5-E2FE-FA84-8734-7CABDA1A43B8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6FE23FF2-B4DB-7DD3-0BD4-7F4A97E84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BBC30941-C4AC-DC1C-905F-4A415CB4A644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Bắc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Băng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Dương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84042" y="248012"/>
            <a:ext cx="106802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dirty="0">
                <a:solidFill>
                  <a:srgbClr val="702A1A"/>
                </a:solidFill>
                <a:latin typeface="Cambria Bold"/>
              </a:rPr>
              <a:t>3.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Vì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sao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Ma-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gien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-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lăng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đặt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tên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cho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đại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dương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mới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như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vậy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?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Tìm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câu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trả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lời</a:t>
            </a:r>
            <a:r>
              <a:rPr lang="en-US" sz="40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000" dirty="0" err="1">
                <a:solidFill>
                  <a:srgbClr val="702A1A"/>
                </a:solidFill>
                <a:latin typeface="Cambria Bold"/>
              </a:rPr>
              <a:t>đúng</a:t>
            </a:r>
            <a:endParaRPr lang="en-US" sz="4000" dirty="0">
              <a:solidFill>
                <a:srgbClr val="702A1A"/>
              </a:solidFill>
              <a:latin typeface="Cambria Bold"/>
            </a:endParaRPr>
          </a:p>
        </p:txBody>
      </p:sp>
      <p:grpSp>
        <p:nvGrpSpPr>
          <p:cNvPr id="8" name="Nhóm 1">
            <a:extLst>
              <a:ext uri="{FF2B5EF4-FFF2-40B4-BE49-F238E27FC236}">
                <a16:creationId xmlns:a16="http://schemas.microsoft.com/office/drawing/2014/main" id="{7204A071-6C63-888F-F60E-29FBA4776062}"/>
              </a:ext>
            </a:extLst>
          </p:cNvPr>
          <p:cNvGrpSpPr/>
          <p:nvPr/>
        </p:nvGrpSpPr>
        <p:grpSpPr>
          <a:xfrm>
            <a:off x="620279" y="2013827"/>
            <a:ext cx="5262360" cy="1554193"/>
            <a:chOff x="620280" y="2081485"/>
            <a:chExt cx="5262360" cy="1554193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A1097CF7-DA20-A718-7265-166BEC2297B4}"/>
                </a:ext>
              </a:extLst>
            </p:cNvPr>
            <p:cNvGrpSpPr/>
            <p:nvPr/>
          </p:nvGrpSpPr>
          <p:grpSpPr>
            <a:xfrm>
              <a:off x="620280" y="2082725"/>
              <a:ext cx="5262360" cy="1552953"/>
              <a:chOff x="620280" y="2082725"/>
              <a:chExt cx="5262360" cy="1552953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F95C85D0-A6E9-E4C9-EB50-9045D3972976}"/>
                  </a:ext>
                </a:extLst>
              </p:cNvPr>
              <p:cNvSpPr/>
              <p:nvPr/>
            </p:nvSpPr>
            <p:spPr>
              <a:xfrm>
                <a:off x="1526774" y="2082725"/>
                <a:ext cx="4355866" cy="1552953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E4B9BB05-1C2E-C3BE-C504-1BB172DD1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620280" y="2196346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6E6624A3-4533-482B-2E62-E01B7C8FF794}"/>
                </a:ext>
              </a:extLst>
            </p:cNvPr>
            <p:cNvSpPr txBox="1"/>
            <p:nvPr/>
          </p:nvSpPr>
          <p:spPr>
            <a:xfrm>
              <a:off x="1526774" y="2081485"/>
              <a:ext cx="43558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mênh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mông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49D6FD1D-8F8B-1913-30F6-708CD2A8FD43}"/>
              </a:ext>
            </a:extLst>
          </p:cNvPr>
          <p:cNvGrpSpPr/>
          <p:nvPr/>
        </p:nvGrpSpPr>
        <p:grpSpPr>
          <a:xfrm>
            <a:off x="5814861" y="1973916"/>
            <a:ext cx="5421271" cy="1658892"/>
            <a:chOff x="5814861" y="1973916"/>
            <a:chExt cx="5421271" cy="1658892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E246CD58-704B-D55C-922F-1669472B13C6}"/>
                </a:ext>
              </a:extLst>
            </p:cNvPr>
            <p:cNvGrpSpPr/>
            <p:nvPr/>
          </p:nvGrpSpPr>
          <p:grpSpPr>
            <a:xfrm>
              <a:off x="5814861" y="1973916"/>
              <a:ext cx="5421271" cy="1658892"/>
              <a:chOff x="5814861" y="1955211"/>
              <a:chExt cx="5421271" cy="1658892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19E15C6E-8D0E-5115-7749-AD224DB071D0}"/>
                  </a:ext>
                </a:extLst>
              </p:cNvPr>
              <p:cNvSpPr/>
              <p:nvPr/>
            </p:nvSpPr>
            <p:spPr>
              <a:xfrm>
                <a:off x="6688190" y="1955211"/>
                <a:ext cx="4547942" cy="1658892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76545572-C8DF-44CA-02A1-25062F147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5814861" y="2196838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1F790322-AC08-2A08-483C-D11B435D703B}"/>
                </a:ext>
              </a:extLst>
            </p:cNvPr>
            <p:cNvSpPr txBox="1"/>
            <p:nvPr/>
          </p:nvSpPr>
          <p:spPr>
            <a:xfrm>
              <a:off x="7170925" y="2153983"/>
              <a:ext cx="39480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yên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2817F083-0832-FE31-F385-85EC4E2EB9E0}"/>
              </a:ext>
            </a:extLst>
          </p:cNvPr>
          <p:cNvGrpSpPr/>
          <p:nvPr/>
        </p:nvGrpSpPr>
        <p:grpSpPr>
          <a:xfrm>
            <a:off x="865165" y="3863726"/>
            <a:ext cx="5017474" cy="1706273"/>
            <a:chOff x="865165" y="3863726"/>
            <a:chExt cx="5017474" cy="1706273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49970067-688D-C24D-4A4E-74E04EB693C4}"/>
                </a:ext>
              </a:extLst>
            </p:cNvPr>
            <p:cNvGrpSpPr/>
            <p:nvPr/>
          </p:nvGrpSpPr>
          <p:grpSpPr>
            <a:xfrm>
              <a:off x="865165" y="3863726"/>
              <a:ext cx="5017474" cy="1706273"/>
              <a:chOff x="865165" y="3863726"/>
              <a:chExt cx="5017474" cy="1706273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B15C8836-20E3-9152-25C6-F3DB02718EB7}"/>
                  </a:ext>
                </a:extLst>
              </p:cNvPr>
              <p:cNvSpPr/>
              <p:nvPr/>
            </p:nvSpPr>
            <p:spPr>
              <a:xfrm>
                <a:off x="1351279" y="3863726"/>
                <a:ext cx="4531360" cy="1706273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EEC997C3-00BB-2479-3259-F0E9D8F3F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865165" y="4048920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ADF95C85-630C-128E-FD2E-C17336DFF7FB}"/>
                </a:ext>
              </a:extLst>
            </p:cNvPr>
            <p:cNvSpPr txBox="1"/>
            <p:nvPr/>
          </p:nvSpPr>
          <p:spPr>
            <a:xfrm>
              <a:off x="1777994" y="4021139"/>
              <a:ext cx="4060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45DEB468-DB9B-CAE4-ABF5-936E7A665FB2}"/>
              </a:ext>
            </a:extLst>
          </p:cNvPr>
          <p:cNvGrpSpPr/>
          <p:nvPr/>
        </p:nvGrpSpPr>
        <p:grpSpPr>
          <a:xfrm>
            <a:off x="6355653" y="3885995"/>
            <a:ext cx="4878109" cy="1754326"/>
            <a:chOff x="6419087" y="3884726"/>
            <a:chExt cx="4878109" cy="1754326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2ECAD5D6-50B5-834F-9C91-70B86AE2C198}"/>
                </a:ext>
              </a:extLst>
            </p:cNvPr>
            <p:cNvGrpSpPr/>
            <p:nvPr/>
          </p:nvGrpSpPr>
          <p:grpSpPr>
            <a:xfrm>
              <a:off x="6419087" y="3959633"/>
              <a:ext cx="4878109" cy="1611942"/>
              <a:chOff x="6419087" y="3900788"/>
              <a:chExt cx="4878109" cy="1611942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E88FEAB8-CF5D-0D7C-8D16-A2A16634556C}"/>
                  </a:ext>
                </a:extLst>
              </p:cNvPr>
              <p:cNvSpPr/>
              <p:nvPr/>
            </p:nvSpPr>
            <p:spPr>
              <a:xfrm>
                <a:off x="6688190" y="3900788"/>
                <a:ext cx="4609006" cy="1611942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B1610ABD-3368-C5EC-52A9-BB7E0AA62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6419087" y="4098730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A3749ABA-FCAE-2289-050D-85B85A0CEA2F}"/>
                </a:ext>
              </a:extLst>
            </p:cNvPr>
            <p:cNvSpPr txBox="1"/>
            <p:nvPr/>
          </p:nvSpPr>
          <p:spPr>
            <a:xfrm>
              <a:off x="7234359" y="3884726"/>
              <a:ext cx="40325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bờ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46351" y="367137"/>
            <a:ext cx="10721927" cy="515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10"/>
              </a:lnSpc>
              <a:spcBef>
                <a:spcPct val="0"/>
              </a:spcBef>
            </a:pPr>
            <a:r>
              <a:rPr lang="en-US" sz="3149" dirty="0">
                <a:solidFill>
                  <a:srgbClr val="702A1A"/>
                </a:solidFill>
                <a:latin typeface="Cambria Bold"/>
              </a:rPr>
              <a:t>4.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Những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khó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khăn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mà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đoàn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thám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hiểm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gặp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phải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là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149" dirty="0" err="1">
                <a:solidFill>
                  <a:srgbClr val="702A1A"/>
                </a:solidFill>
                <a:latin typeface="Cambria Bold"/>
              </a:rPr>
              <a:t>gì</a:t>
            </a:r>
            <a:r>
              <a:rPr lang="en-US" sz="3149" dirty="0">
                <a:solidFill>
                  <a:srgbClr val="702A1A"/>
                </a:solidFill>
                <a:latin typeface="Cambria Bold"/>
              </a:rPr>
              <a:t>?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61040" y="1109823"/>
            <a:ext cx="9324859" cy="2617723"/>
            <a:chOff x="0" y="0"/>
            <a:chExt cx="18649717" cy="523544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8649717" cy="5235447"/>
              <a:chOff x="0" y="0"/>
              <a:chExt cx="3683895" cy="103416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683895" cy="1034162"/>
              </a:xfrm>
              <a:custGeom>
                <a:avLst/>
                <a:gdLst/>
                <a:ahLst/>
                <a:cxnLst/>
                <a:rect l="l" t="t" r="r" b="b"/>
                <a:pathLst>
                  <a:path w="3683895" h="1034162">
                    <a:moveTo>
                      <a:pt x="22693" y="0"/>
                    </a:moveTo>
                    <a:lnTo>
                      <a:pt x="3661202" y="0"/>
                    </a:lnTo>
                    <a:cubicBezTo>
                      <a:pt x="3667220" y="0"/>
                      <a:pt x="3672992" y="2391"/>
                      <a:pt x="3677248" y="6647"/>
                    </a:cubicBezTo>
                    <a:cubicBezTo>
                      <a:pt x="3681504" y="10903"/>
                      <a:pt x="3683895" y="16675"/>
                      <a:pt x="3683895" y="22693"/>
                    </a:cubicBezTo>
                    <a:lnTo>
                      <a:pt x="3683895" y="1011469"/>
                    </a:lnTo>
                    <a:cubicBezTo>
                      <a:pt x="3683895" y="1024002"/>
                      <a:pt x="3673735" y="1034162"/>
                      <a:pt x="3661202" y="1034162"/>
                    </a:cubicBezTo>
                    <a:lnTo>
                      <a:pt x="22693" y="1034162"/>
                    </a:lnTo>
                    <a:cubicBezTo>
                      <a:pt x="10160" y="1034162"/>
                      <a:pt x="0" y="1024002"/>
                      <a:pt x="0" y="1011469"/>
                    </a:cubicBezTo>
                    <a:lnTo>
                      <a:pt x="0" y="22693"/>
                    </a:lnTo>
                    <a:cubicBezTo>
                      <a:pt x="0" y="10160"/>
                      <a:pt x="10160" y="0"/>
                      <a:pt x="22693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285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3683895" cy="109131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2240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73872" y="190560"/>
              <a:ext cx="18203389" cy="46162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610"/>
                </a:lnSpc>
              </a:pP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mà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đoàn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thám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hiểm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:</a:t>
              </a:r>
            </a:p>
            <a:p>
              <a:pPr defTabSz="609630">
                <a:lnSpc>
                  <a:spcPts val="4610"/>
                </a:lnSpc>
              </a:pP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Thức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ăn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cạn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ngọt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hết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sạch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defTabSz="609630">
                <a:lnSpc>
                  <a:spcPts val="4610"/>
                </a:lnSpc>
              </a:pP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mãi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chẳng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thấy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bờ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defTabSz="609630">
                <a:lnSpc>
                  <a:spcPts val="4610"/>
                </a:lnSpc>
                <a:spcBef>
                  <a:spcPct val="0"/>
                </a:spcBef>
              </a:pP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Trận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giao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tranh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dân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293" dirty="0" err="1">
                  <a:solidFill>
                    <a:srgbClr val="000000"/>
                  </a:solidFill>
                  <a:latin typeface="Cambria"/>
                </a:rPr>
                <a:t>đảo</a:t>
              </a:r>
              <a:r>
                <a:rPr lang="en-US" sz="3293" dirty="0">
                  <a:solidFill>
                    <a:srgbClr val="000000"/>
                  </a:solidFill>
                  <a:latin typeface="Cambria"/>
                </a:rPr>
                <a:t> Ma-tan.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594864" y="5015100"/>
            <a:ext cx="11415874" cy="1584008"/>
          </a:xfrm>
          <a:custGeom>
            <a:avLst/>
            <a:gdLst/>
            <a:ahLst/>
            <a:cxnLst/>
            <a:rect l="l" t="t" r="r" b="b"/>
            <a:pathLst>
              <a:path w="16285817" h="2127734">
                <a:moveTo>
                  <a:pt x="0" y="0"/>
                </a:moveTo>
                <a:lnTo>
                  <a:pt x="16285818" y="0"/>
                </a:lnTo>
                <a:lnTo>
                  <a:pt x="16285818" y="2127735"/>
                </a:lnTo>
                <a:lnTo>
                  <a:pt x="0" y="21277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27" b="-102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74705" y="3854545"/>
            <a:ext cx="8491327" cy="11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02"/>
              </a:lnSpc>
              <a:spcBef>
                <a:spcPct val="0"/>
              </a:spcBef>
            </a:pPr>
            <a:r>
              <a:rPr lang="en-US" sz="3216" dirty="0">
                <a:solidFill>
                  <a:srgbClr val="702A1A"/>
                </a:solidFill>
                <a:latin typeface="Cambria Bold"/>
              </a:rPr>
              <a:t>5.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Đoàn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thám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hiểm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của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Ma-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gien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-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lăng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đã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đi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theo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hành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trình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như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thế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3216" dirty="0" err="1">
                <a:solidFill>
                  <a:srgbClr val="702A1A"/>
                </a:solidFill>
                <a:latin typeface="Cambria Bold"/>
              </a:rPr>
              <a:t>nào</a:t>
            </a:r>
            <a:r>
              <a:rPr lang="en-US" sz="3216" dirty="0">
                <a:solidFill>
                  <a:srgbClr val="702A1A"/>
                </a:solidFill>
                <a:latin typeface="Cambria Bold"/>
              </a:rPr>
              <a:t>?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1D0A6E-09B6-33F6-D933-D61537079C52}"/>
              </a:ext>
            </a:extLst>
          </p:cNvPr>
          <p:cNvGrpSpPr/>
          <p:nvPr/>
        </p:nvGrpSpPr>
        <p:grpSpPr>
          <a:xfrm>
            <a:off x="3446321" y="5313646"/>
            <a:ext cx="2649679" cy="814936"/>
            <a:chOff x="3446321" y="5313646"/>
            <a:chExt cx="2649679" cy="81493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D433EA8-933B-9109-9B46-0F437EE07BA3}"/>
                </a:ext>
              </a:extLst>
            </p:cNvPr>
            <p:cNvSpPr/>
            <p:nvPr/>
          </p:nvSpPr>
          <p:spPr>
            <a:xfrm>
              <a:off x="4257368" y="5313646"/>
              <a:ext cx="845574" cy="814936"/>
            </a:xfrm>
            <a:prstGeom prst="rect">
              <a:avLst/>
            </a:prstGeom>
            <a:solidFill>
              <a:srgbClr val="F3E6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446321" y="5542217"/>
              <a:ext cx="2649679" cy="526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502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Nam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Mỹ</a:t>
              </a:r>
              <a:endParaRPr lang="en-US" sz="3200" dirty="0">
                <a:solidFill>
                  <a:srgbClr val="702A1A"/>
                </a:solidFill>
                <a:latin typeface="Cambria Bold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67DC5A-7873-5FC8-CAF4-62BD37D0D254}"/>
              </a:ext>
            </a:extLst>
          </p:cNvPr>
          <p:cNvGrpSpPr/>
          <p:nvPr/>
        </p:nvGrpSpPr>
        <p:grpSpPr>
          <a:xfrm>
            <a:off x="6741570" y="5398057"/>
            <a:ext cx="2649679" cy="814936"/>
            <a:chOff x="6741570" y="5398057"/>
            <a:chExt cx="2649679" cy="81493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52B0D5-E3AE-5539-100B-F831D8F66E79}"/>
                </a:ext>
              </a:extLst>
            </p:cNvPr>
            <p:cNvSpPr/>
            <p:nvPr/>
          </p:nvSpPr>
          <p:spPr>
            <a:xfrm>
              <a:off x="7600816" y="5398057"/>
              <a:ext cx="845574" cy="814936"/>
            </a:xfrm>
            <a:prstGeom prst="rect">
              <a:avLst/>
            </a:prstGeom>
            <a:solidFill>
              <a:srgbClr val="F3E6D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741570" y="5554810"/>
              <a:ext cx="2649679" cy="526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502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Man-ta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E9C70A-A250-0EFD-C06C-B36EF26F908E}"/>
              </a:ext>
            </a:extLst>
          </p:cNvPr>
          <p:cNvGrpSpPr/>
          <p:nvPr/>
        </p:nvGrpSpPr>
        <p:grpSpPr>
          <a:xfrm>
            <a:off x="10241210" y="5203350"/>
            <a:ext cx="1838130" cy="1103251"/>
            <a:chOff x="10241210" y="5203350"/>
            <a:chExt cx="1838130" cy="110325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B9F902-9A9F-2F99-3AE7-E1A2B04EE808}"/>
                </a:ext>
              </a:extLst>
            </p:cNvPr>
            <p:cNvSpPr/>
            <p:nvPr/>
          </p:nvSpPr>
          <p:spPr>
            <a:xfrm>
              <a:off x="10730047" y="5425368"/>
              <a:ext cx="845574" cy="814936"/>
            </a:xfrm>
            <a:prstGeom prst="rect">
              <a:avLst/>
            </a:prstGeom>
            <a:solidFill>
              <a:srgbClr val="FFF2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241210" y="5203350"/>
              <a:ext cx="1838130" cy="11032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502"/>
                </a:lnSpc>
                <a:spcBef>
                  <a:spcPct val="0"/>
                </a:spcBef>
              </a:pP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Tây</a:t>
              </a:r>
              <a:r>
                <a:rPr lang="en-US" sz="3200" dirty="0">
                  <a:solidFill>
                    <a:srgbClr val="702A1A"/>
                  </a:solidFill>
                  <a:latin typeface="Cambria Bold"/>
                </a:rPr>
                <a:t> Ban </a:t>
              </a:r>
              <a:r>
                <a:rPr lang="en-US" sz="3200" dirty="0" err="1">
                  <a:solidFill>
                    <a:srgbClr val="702A1A"/>
                  </a:solidFill>
                  <a:latin typeface="Cambria Bold"/>
                </a:rPr>
                <a:t>Nha</a:t>
              </a:r>
              <a:endParaRPr lang="en-US" sz="3200" dirty="0">
                <a:solidFill>
                  <a:srgbClr val="702A1A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5356" y="-470765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0"/>
                </a:moveTo>
                <a:lnTo>
                  <a:pt x="3224618" y="0"/>
                </a:lnTo>
                <a:lnTo>
                  <a:pt x="3224618" y="5849647"/>
                </a:lnTo>
                <a:lnTo>
                  <a:pt x="0" y="584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V="1">
            <a:off x="-315356" y="3429000"/>
            <a:ext cx="2149745" cy="3899765"/>
          </a:xfrm>
          <a:custGeom>
            <a:avLst/>
            <a:gdLst/>
            <a:ahLst/>
            <a:cxnLst/>
            <a:rect l="l" t="t" r="r" b="b"/>
            <a:pathLst>
              <a:path w="3224618" h="5849647">
                <a:moveTo>
                  <a:pt x="0" y="5849647"/>
                </a:moveTo>
                <a:lnTo>
                  <a:pt x="3224618" y="5849647"/>
                </a:lnTo>
                <a:lnTo>
                  <a:pt x="3224618" y="0"/>
                </a:lnTo>
                <a:lnTo>
                  <a:pt x="0" y="0"/>
                </a:lnTo>
                <a:lnTo>
                  <a:pt x="0" y="5849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99189" y="-587357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199189" y="3545592"/>
            <a:ext cx="4132949" cy="4132949"/>
          </a:xfrm>
          <a:custGeom>
            <a:avLst/>
            <a:gdLst/>
            <a:ahLst/>
            <a:cxnLst/>
            <a:rect l="l" t="t" r="r" b="b"/>
            <a:pathLst>
              <a:path w="6199424" h="6199424">
                <a:moveTo>
                  <a:pt x="0" y="0"/>
                </a:moveTo>
                <a:lnTo>
                  <a:pt x="6199424" y="0"/>
                </a:lnTo>
                <a:lnTo>
                  <a:pt x="6199424" y="6199424"/>
                </a:lnTo>
                <a:lnTo>
                  <a:pt x="0" y="61994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50336" y="449113"/>
            <a:ext cx="8491327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02"/>
              </a:lnSpc>
              <a:spcBef>
                <a:spcPct val="0"/>
              </a:spcBef>
            </a:pPr>
            <a:r>
              <a:rPr lang="en-US" sz="4400" dirty="0">
                <a:solidFill>
                  <a:srgbClr val="702A1A"/>
                </a:solidFill>
                <a:latin typeface="Cambria Bold"/>
              </a:rPr>
              <a:t>6.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Những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kết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quả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mà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đoàn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thám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hiểm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đã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đạt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được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là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702A1A"/>
                </a:solidFill>
                <a:latin typeface="Cambria Bold"/>
              </a:rPr>
              <a:t>gì</a:t>
            </a:r>
            <a:r>
              <a:rPr lang="en-US" sz="4400" dirty="0">
                <a:solidFill>
                  <a:srgbClr val="702A1A"/>
                </a:solidFill>
                <a:latin typeface="Cambria Bold"/>
              </a:rPr>
              <a:t>?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60358" y="1665927"/>
            <a:ext cx="9759997" cy="4712013"/>
            <a:chOff x="0" y="-289322"/>
            <a:chExt cx="19519993" cy="9424029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-289322"/>
              <a:ext cx="19519993" cy="9424029"/>
              <a:chOff x="0" y="-57150"/>
              <a:chExt cx="3855801" cy="18615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855801" cy="1804386"/>
              </a:xfrm>
              <a:custGeom>
                <a:avLst/>
                <a:gdLst/>
                <a:ahLst/>
                <a:cxnLst/>
                <a:rect l="l" t="t" r="r" b="b"/>
                <a:pathLst>
                  <a:path w="3855801" h="1034162">
                    <a:moveTo>
                      <a:pt x="21682" y="0"/>
                    </a:moveTo>
                    <a:lnTo>
                      <a:pt x="3834119" y="0"/>
                    </a:lnTo>
                    <a:cubicBezTo>
                      <a:pt x="3839870" y="0"/>
                      <a:pt x="3845385" y="2284"/>
                      <a:pt x="3849451" y="6350"/>
                    </a:cubicBezTo>
                    <a:cubicBezTo>
                      <a:pt x="3853517" y="10416"/>
                      <a:pt x="3855801" y="15931"/>
                      <a:pt x="3855801" y="21682"/>
                    </a:cubicBezTo>
                    <a:lnTo>
                      <a:pt x="3855801" y="1012481"/>
                    </a:lnTo>
                    <a:cubicBezTo>
                      <a:pt x="3855801" y="1018231"/>
                      <a:pt x="3853517" y="1023746"/>
                      <a:pt x="3849451" y="1027812"/>
                    </a:cubicBezTo>
                    <a:cubicBezTo>
                      <a:pt x="3845385" y="1031878"/>
                      <a:pt x="3839870" y="1034162"/>
                      <a:pt x="3834119" y="1034162"/>
                    </a:cubicBezTo>
                    <a:lnTo>
                      <a:pt x="21682" y="1034162"/>
                    </a:lnTo>
                    <a:cubicBezTo>
                      <a:pt x="15931" y="1034162"/>
                      <a:pt x="10416" y="1031878"/>
                      <a:pt x="6350" y="1027812"/>
                    </a:cubicBezTo>
                    <a:cubicBezTo>
                      <a:pt x="2284" y="1023746"/>
                      <a:pt x="0" y="1018231"/>
                      <a:pt x="0" y="1012481"/>
                    </a:cubicBezTo>
                    <a:lnTo>
                      <a:pt x="0" y="21682"/>
                    </a:lnTo>
                    <a:cubicBezTo>
                      <a:pt x="0" y="15931"/>
                      <a:pt x="2284" y="10416"/>
                      <a:pt x="6350" y="6350"/>
                    </a:cubicBezTo>
                    <a:cubicBezTo>
                      <a:pt x="10416" y="2284"/>
                      <a:pt x="15931" y="0"/>
                      <a:pt x="21682" y="0"/>
                    </a:cubicBezTo>
                    <a:close/>
                  </a:path>
                </a:pathLst>
              </a:custGeom>
              <a:solidFill>
                <a:srgbClr val="F2DDA9"/>
              </a:solidFill>
              <a:ln w="28575" cap="rnd">
                <a:solidFill>
                  <a:srgbClr val="702A1A"/>
                </a:solidFill>
                <a:prstDash val="solid"/>
                <a:round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3855801" cy="109131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just" defTabSz="609630">
                  <a:lnSpc>
                    <a:spcPts val="2240"/>
                  </a:lnSpc>
                </a:pPr>
                <a:endParaRPr sz="44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33576" y="504954"/>
              <a:ext cx="19052837" cy="8125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kết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mà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đoàn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thám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hiểm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đạt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:</a:t>
              </a:r>
            </a:p>
            <a:p>
              <a:pPr defTabSz="609630"/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 Hoàn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thành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sứ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mạng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defTabSz="609630"/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Khẳng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cầu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defTabSz="609630">
                <a:spcBef>
                  <a:spcPct val="0"/>
                </a:spcBef>
              </a:pP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Phát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hiện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Thái Bình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Dương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nhiều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vùng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đất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400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440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622</Words>
  <Application>Microsoft Office PowerPoint</Application>
  <PresentationFormat>Widescreen</PresentationFormat>
  <Paragraphs>82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SVN-Newton</vt:lpstr>
      <vt:lpstr>Arial</vt:lpstr>
      <vt:lpstr>Calibri</vt:lpstr>
      <vt:lpstr>Calibri Light</vt:lpstr>
      <vt:lpstr>Cambria</vt:lpstr>
      <vt:lpstr>Cambria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16</cp:revision>
  <dcterms:created xsi:type="dcterms:W3CDTF">2024-04-09T02:38:18Z</dcterms:created>
  <dcterms:modified xsi:type="dcterms:W3CDTF">2025-05-14T02:10:24Z</dcterms:modified>
</cp:coreProperties>
</file>