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9"/>
  </p:notesMasterIdLst>
  <p:sldIdLst>
    <p:sldId id="257" r:id="rId2"/>
    <p:sldId id="258" r:id="rId3"/>
    <p:sldId id="259" r:id="rId4"/>
    <p:sldId id="260" r:id="rId5"/>
    <p:sldId id="261" r:id="rId6"/>
    <p:sldId id="263" r:id="rId7"/>
    <p:sldId id="264" r:id="rId8"/>
    <p:sldId id="281" r:id="rId9"/>
    <p:sldId id="282" r:id="rId10"/>
    <p:sldId id="283" r:id="rId11"/>
    <p:sldId id="270" r:id="rId12"/>
    <p:sldId id="274" r:id="rId13"/>
    <p:sldId id="272" r:id="rId14"/>
    <p:sldId id="278" r:id="rId15"/>
    <p:sldId id="284" r:id="rId16"/>
    <p:sldId id="279" r:id="rId17"/>
    <p:sldId id="280" r:id="rId18"/>
  </p:sldIdLst>
  <p:sldSz cx="12192000" cy="6858000"/>
  <p:notesSz cx="6858000" cy="9144000"/>
  <p:embeddedFontLst>
    <p:embeddedFont>
      <p:font typeface="Cambria" panose="02040503050406030204" pitchFamily="18" charset="0"/>
      <p:regular r:id="rId20"/>
      <p:bold r:id="rId21"/>
      <p:italic r:id="rId22"/>
      <p:boldItalic r:id="rId23"/>
    </p:embeddedFont>
    <p:embeddedFont>
      <p:font typeface="#9Slide05 Lobster" panose="020B0604020202020204" charset="0"/>
      <p:regular r:id="rId24"/>
    </p:embeddedFont>
    <p:embeddedFont>
      <p:font typeface="#9Slide07 HoneyCream" panose="020B0604020202020204" charset="0"/>
      <p:regular r:id="rId25"/>
    </p:embeddedFont>
    <p:embeddedFont>
      <p:font typeface="Ebrima" panose="02000000000000000000" pitchFamily="2" charset="0"/>
      <p:regular r:id="rId26"/>
      <p:bold r:id="rId27"/>
    </p:embeddedFont>
    <p:embeddedFont>
      <p:font typeface="Calibri" panose="020F0502020204030204" pitchFamily="34" charset="0"/>
      <p:regular r:id="rId28"/>
      <p:bold r:id="rId29"/>
      <p:italic r:id="rId30"/>
      <p:boldItalic r:id="rId31"/>
    </p:embeddedFont>
    <p:embeddedFont>
      <p:font typeface="等线" panose="02010600030101010101" pitchFamily="2" charset="-122"/>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3D0BA-C1ED-4624-B9F2-ACE208EBAF99}"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4A713-51F2-436C-A82B-20C0B8873378}" type="slidenum">
              <a:rPr lang="en-US" smtClean="0"/>
              <a:t>‹#›</a:t>
            </a:fld>
            <a:endParaRPr lang="en-US"/>
          </a:p>
        </p:txBody>
      </p:sp>
    </p:spTree>
    <p:extLst>
      <p:ext uri="{BB962C8B-B14F-4D97-AF65-F5344CB8AC3E}">
        <p14:creationId xmlns:p14="http://schemas.microsoft.com/office/powerpoint/2010/main" val="423765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6796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6221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64627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1671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132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56629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0091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1001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9476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41502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999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1202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08114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782"/>
            <a:ext cx="12192000" cy="6579218"/>
          </a:xfrm>
          <a:prstGeom prst="rect">
            <a:avLst/>
          </a:prstGeom>
        </p:spPr>
      </p:pic>
      <p:pic>
        <p:nvPicPr>
          <p:cNvPr id="2369" name="图片 2" descr="图片包含 音乐&#10;&#10;描述已自动生成">
            <a:extLst>
              <a:ext uri="{FF2B5EF4-FFF2-40B4-BE49-F238E27FC236}">
                <a16:creationId xmlns:a16="http://schemas.microsoft.com/office/drawing/2014/main" id="{60D9A5D8-F5E6-4E43-AD1A-27C8BEA931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62849" y="-2662851"/>
            <a:ext cx="6866299" cy="12192002"/>
          </a:xfrm>
          <a:prstGeom prst="rect">
            <a:avLst/>
          </a:prstGeom>
          <a:ln>
            <a:noFill/>
          </a:ln>
        </p:spPr>
      </p:pic>
    </p:spTree>
    <p:extLst>
      <p:ext uri="{BB962C8B-B14F-4D97-AF65-F5344CB8AC3E}">
        <p14:creationId xmlns:p14="http://schemas.microsoft.com/office/powerpoint/2010/main" val="381757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69"/>
                                        </p:tgtEl>
                                        <p:attrNameLst>
                                          <p:attrName>style.visibility</p:attrName>
                                        </p:attrNameLst>
                                      </p:cBhvr>
                                      <p:to>
                                        <p:strVal val="visible"/>
                                      </p:to>
                                    </p:set>
                                    <p:animEffect transition="in" filter="randombar(horizontal)">
                                      <p:cBhvr>
                                        <p:cTn id="7" dur="500"/>
                                        <p:tgtEl>
                                          <p:spTgt spid="2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过渡页">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2021" cy="6858000"/>
          </a:xfrm>
          <a:prstGeom prst="rect">
            <a:avLst/>
          </a:prstGeom>
        </p:spPr>
      </p:pic>
    </p:spTree>
    <p:extLst>
      <p:ext uri="{BB962C8B-B14F-4D97-AF65-F5344CB8AC3E}">
        <p14:creationId xmlns:p14="http://schemas.microsoft.com/office/powerpoint/2010/main" val="149229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正文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065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科技">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72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4" name="TextBox 3">
            <a:extLst>
              <a:ext uri="{FF2B5EF4-FFF2-40B4-BE49-F238E27FC236}">
                <a16:creationId xmlns:a16="http://schemas.microsoft.com/office/drawing/2014/main"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211A931B-9510-4B26-ABFA-D59BFAED3029}"/>
              </a:ext>
            </a:extLst>
          </p:cNvPr>
          <p:cNvSpPr txBox="1">
            <a:spLocks/>
          </p:cNvSpPr>
          <p:nvPr userDrawn="1"/>
        </p:nvSpPr>
        <p:spPr>
          <a:xfrm>
            <a:off x="-503210" y="617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291145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19.gif"/><Relationship Id="rId4" Type="http://schemas.openxmlformats.org/officeDocument/2006/relationships/image" Target="../media/image7.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5" Type="http://schemas.microsoft.com/office/2007/relationships/hdphoto" Target="../media/hdphoto2.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CF0A8EE3-20DC-CB40-BAA5-D15DCD0E8CF4}"/>
              </a:ext>
            </a:extLst>
          </p:cNvPr>
          <p:cNvPicPr>
            <a:picLocks noChangeAspect="1"/>
          </p:cNvPicPr>
          <p:nvPr/>
        </p:nvPicPr>
        <p:blipFill>
          <a:blip r:embed="rId2"/>
          <a:stretch>
            <a:fillRect/>
          </a:stretch>
        </p:blipFill>
        <p:spPr>
          <a:xfrm>
            <a:off x="791904" y="277102"/>
            <a:ext cx="4153388" cy="1689720"/>
          </a:xfrm>
          <a:prstGeom prst="rect">
            <a:avLst/>
          </a:prstGeom>
        </p:spPr>
      </p:pic>
      <p:pic>
        <p:nvPicPr>
          <p:cNvPr id="4"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56098" y="1597814"/>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32470">
            <a:off x="5190832" y="4854586"/>
            <a:ext cx="212248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362277" y="372890"/>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068887" y="4492006"/>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870034" y="2325085"/>
            <a:ext cx="8746059" cy="2822055"/>
            <a:chOff x="190686" y="-46584"/>
            <a:chExt cx="10059475" cy="2822055"/>
          </a:xfrm>
          <a:effectLst>
            <a:outerShdw blurRad="50800" dist="38100" dir="2700000" algn="tl" rotWithShape="0">
              <a:prstClr val="black">
                <a:alpha val="40000"/>
              </a:prstClr>
            </a:outerShdw>
          </a:effectLst>
        </p:grpSpPr>
        <p:sp>
          <p:nvSpPr>
            <p:cNvPr id="10" name="TextBox 9"/>
            <p:cNvSpPr txBox="1"/>
            <p:nvPr/>
          </p:nvSpPr>
          <p:spPr>
            <a:xfrm>
              <a:off x="190686" y="-46584"/>
              <a:ext cx="999349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smtClean="0">
                  <a:solidFill>
                    <a:srgbClr val="A5A5A5">
                      <a:lumMod val="50000"/>
                    </a:srgbClr>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A5A5A5">
                    <a:lumMod val="50000"/>
                  </a:srgbClr>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sp>
          <p:nvSpPr>
            <p:cNvPr id="11" name="TextBox 10"/>
            <p:cNvSpPr txBox="1"/>
            <p:nvPr/>
          </p:nvSpPr>
          <p:spPr>
            <a:xfrm>
              <a:off x="284915" y="-25296"/>
              <a:ext cx="988809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smtClean="0">
                  <a:solidFill>
                    <a:srgbClr val="A5A5A5">
                      <a:lumMod val="60000"/>
                      <a:lumOff val="40000"/>
                    </a:srgbClr>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A5A5A5">
                    <a:lumMod val="60000"/>
                    <a:lumOff val="40000"/>
                  </a:srgbClr>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sp>
          <p:nvSpPr>
            <p:cNvPr id="12" name="TextBox 11"/>
            <p:cNvSpPr txBox="1"/>
            <p:nvPr/>
          </p:nvSpPr>
          <p:spPr>
            <a:xfrm>
              <a:off x="274183" y="-40303"/>
              <a:ext cx="997597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smtClean="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F6695D"/>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grpSp>
      <p:pic>
        <p:nvPicPr>
          <p:cNvPr id="13"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1306" y="384048"/>
            <a:ext cx="1663573" cy="1077291"/>
          </a:xfrm>
          <a:prstGeom prst="rect">
            <a:avLst/>
          </a:prstGeom>
        </p:spPr>
      </p:pic>
      <p:pic>
        <p:nvPicPr>
          <p:cNvPr id="14" name="图片 12">
            <a:extLst>
              <a:ext uri="{FF2B5EF4-FFF2-40B4-BE49-F238E27FC236}">
                <a16:creationId xmlns:a16="http://schemas.microsoft.com/office/drawing/2014/main" id="{A0E7A8CF-582A-47ED-84BC-09CCD7F7EC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338" y="3975338"/>
            <a:ext cx="2311881" cy="2331726"/>
          </a:xfrm>
          <a:prstGeom prst="rect">
            <a:avLst/>
          </a:prstGeom>
        </p:spPr>
      </p:pic>
      <p:pic>
        <p:nvPicPr>
          <p:cNvPr id="15"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 b="100000" l="3900" r="98329"/>
                    </a14:imgEffect>
                  </a14:imgLayer>
                </a14:imgProps>
              </a:ext>
            </a:extLst>
          </a:blip>
          <a:srcRect t="35385"/>
          <a:stretch/>
        </p:blipFill>
        <p:spPr>
          <a:xfrm>
            <a:off x="10616093" y="5069055"/>
            <a:ext cx="1704292" cy="1819036"/>
          </a:xfrm>
          <a:prstGeom prst="rect">
            <a:avLst/>
          </a:prstGeom>
        </p:spPr>
      </p:pic>
      <p:pic>
        <p:nvPicPr>
          <p:cNvPr id="3" name="Picture 2"/>
          <p:cNvPicPr>
            <a:picLocks noChangeAspect="1"/>
          </p:cNvPicPr>
          <p:nvPr/>
        </p:nvPicPr>
        <p:blipFill>
          <a:blip r:embed="rId11"/>
          <a:stretch>
            <a:fillRect/>
          </a:stretch>
        </p:blipFill>
        <p:spPr>
          <a:xfrm>
            <a:off x="1306503" y="389147"/>
            <a:ext cx="3304318" cy="1743607"/>
          </a:xfrm>
          <a:prstGeom prst="rect">
            <a:avLst/>
          </a:prstGeom>
        </p:spPr>
      </p:pic>
    </p:spTree>
    <p:extLst>
      <p:ext uri="{BB962C8B-B14F-4D97-AF65-F5344CB8AC3E}">
        <p14:creationId xmlns:p14="http://schemas.microsoft.com/office/powerpoint/2010/main" val="2120638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hững Thông Tin Cực Hữu Ích Về Con Voi -- 60giayonlin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7825" y="2762250"/>
            <a:ext cx="4705350" cy="3529013"/>
          </a:xfrm>
          <a:prstGeom prst="snip2Diag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386" name="Picture 2" descr="3 sư tử châu Phi giải cứu bé gái 12 tuổi bị bắt có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275" y="647524"/>
            <a:ext cx="4505325" cy="2538001"/>
          </a:xfrm>
          <a:prstGeom prst="snip2Diag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388" name="Picture 4" descr="Câu chuyện: &quot;Bài học thành bại từ hươu cao cổ&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575" y="3537368"/>
            <a:ext cx="4511950" cy="28507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192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
        <p:nvSpPr>
          <p:cNvPr id="2" name="Rectangle 1"/>
          <p:cNvSpPr/>
          <p:nvPr/>
        </p:nvSpPr>
        <p:spPr>
          <a:xfrm>
            <a:off x="1148886" y="2439328"/>
            <a:ext cx="10153742" cy="1446550"/>
          </a:xfrm>
          <a:prstGeom prst="rect">
            <a:avLst/>
          </a:prstGeom>
          <a:noFill/>
        </p:spPr>
        <p:txBody>
          <a:bodyPr wrap="none" lIns="91440" tIns="45720" rIns="91440" bIns="45720">
            <a:spAutoFit/>
          </a:bodyPr>
          <a:lstStyle/>
          <a:p>
            <a:pPr algn="ctr"/>
            <a:r>
              <a:rPr lang="vi-VN" sz="8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9Slide05 Lobster" panose="02000506000000020003" pitchFamily="2" charset="0"/>
              </a:rPr>
              <a:t>THẢO LUẬN NHÓM 4</a:t>
            </a:r>
            <a:endParaRPr lang="en-US"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9Slide05 Lobster" panose="02000506000000020003" pitchFamily="2" charset="0"/>
            </a:endParaRPr>
          </a:p>
        </p:txBody>
      </p:sp>
    </p:spTree>
    <p:extLst>
      <p:ext uri="{BB962C8B-B14F-4D97-AF65-F5344CB8AC3E}">
        <p14:creationId xmlns:p14="http://schemas.microsoft.com/office/powerpoint/2010/main" val="1311289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364478" y="1379142"/>
            <a:ext cx="9722559" cy="3139321"/>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66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2. Viết</a:t>
            </a:r>
            <a:r>
              <a:rPr kumimoji="0" lang="vi-VN" altLang="en-US" sz="6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lại những điều em đã nói ở bài tập 1 thành một đoạn văn.</a:t>
            </a:r>
            <a:endParaRPr kumimoji="0" lang="en-US" altLang="en-US" sz="6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5310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 Box 16"/>
          <p:cNvSpPr txBox="1">
            <a:spLocks noChangeArrowheads="1"/>
          </p:cNvSpPr>
          <p:nvPr/>
        </p:nvSpPr>
        <p:spPr bwMode="auto">
          <a:xfrm>
            <a:off x="1218657" y="535659"/>
            <a:ext cx="1047510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r>
              <a:rPr lang="vi-VN" sz="2600" dirty="0" smtClean="0">
                <a:latin typeface="Cambria" panose="02040503050406030204" pitchFamily="18" charset="0"/>
                <a:ea typeface="Cambria" panose="02040503050406030204" pitchFamily="18" charset="0"/>
              </a:rPr>
              <a:t>	Nhà </a:t>
            </a:r>
            <a:r>
              <a:rPr lang="vi-VN" sz="2600" dirty="0">
                <a:latin typeface="Cambria" panose="02040503050406030204" pitchFamily="18" charset="0"/>
                <a:ea typeface="Cambria" panose="02040503050406030204" pitchFamily="18" charset="0"/>
              </a:rPr>
              <a:t>em có nuôi một chú sóc đất rất đáng yêu. Chú lớn bằng cái bắp chân của em, toàn thân bao phủ bởi bộ lông mềm mượt màu đỏ cam hơi tối. Sóc đất rất thông minh và quấn chủ không thua kém gì chó hay mèo cả. Mỗi khi đi học về, em đều được một cục bông đỏ cam quấn quýt bên chân, trèo lên cả vai để đón mừng. Chú rất thông minh để biết chỗ ăn, chỗ ngủ và phạm vi hoạt động của mình. Chú sóc ăn uống rất đơn giản. Chú thích các loại hạt và quả mọng. Nhưng chỉ khi được đút hay đặt vào cái bát của riêng mình thì chú ta mới dám ăn. Khi </a:t>
            </a:r>
            <a:r>
              <a:rPr lang="vi-VN" sz="2600" dirty="0" smtClean="0">
                <a:latin typeface="Cambria" panose="02040503050406030204" pitchFamily="18" charset="0"/>
                <a:ea typeface="Cambria" panose="02040503050406030204" pitchFamily="18" charset="0"/>
              </a:rPr>
              <a:t>nh</a:t>
            </a:r>
            <a:r>
              <a:rPr lang="en-US" sz="2600" dirty="0" err="1" smtClean="0">
                <a:latin typeface="Cambria" panose="02040503050406030204" pitchFamily="18" charset="0"/>
                <a:ea typeface="Cambria" panose="02040503050406030204" pitchFamily="18" charset="0"/>
              </a:rPr>
              <a:t>ận</a:t>
            </a:r>
            <a:r>
              <a:rPr lang="vi-VN" sz="2600" dirty="0" smtClean="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đồ ăn, chú ta sẽ đưa hai tay ra đón, giật giật cái mũi để ngửi. Xác nhận xong, chú sẽ gật gật đầu cảm ơn rồi mới ăn. Không chỉ ngoan ngoãn, thông minh, sóc nâu còn rất sạch sẽ, không phá phách đồ đạc trong nhà. Nên ai trong nhà em cũng yêu quý chú ta lắm.</a:t>
            </a:r>
            <a:endParaRPr kumimoji="0" lang="en-US" altLang="en-US" sz="2600" b="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82400" y="902752"/>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22469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466078" y="705218"/>
            <a:ext cx="9722559" cy="5262979"/>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r>
              <a:rPr lang="vi-VN" sz="2400" dirty="0" smtClean="0">
                <a:latin typeface="Cambria" panose="02040503050406030204" pitchFamily="18" charset="0"/>
                <a:ea typeface="Cambria" panose="02040503050406030204" pitchFamily="18" charset="0"/>
              </a:rPr>
              <a:t>	Nhà </a:t>
            </a:r>
            <a:r>
              <a:rPr lang="vi-VN" sz="2400" dirty="0">
                <a:latin typeface="Cambria" panose="02040503050406030204" pitchFamily="18" charset="0"/>
                <a:ea typeface="Cambria" panose="02040503050406030204" pitchFamily="18" charset="0"/>
              </a:rPr>
              <a:t>em có nuôi một chú mèo mướp tên là Cỏ - người bạn bốn chân mà em yêu quý nhất. Cỏ năm nay cũng đã được hai tuổi rồi, có thể xem như là một thiếu nữ mèo. Nó có một bộ lông đen tuyền như nhọ nồi. Bố thường trêu rằng: nếu mà mất điện thì cũng mất mèo. Mỗi lần nghe bố nói thế, Cỏ lại meo meo liên hồi như đang tỏ ý không hài lòng. Việc mà Cỏ thích làm nhất mỗi ngày là tìm một chỗ thật cao và ấm áp để nằm ngủ. Mỗi ngày, em đều có thể nhìn thấy trên ban công - nơi có nhiều ánh nắng nhắt trong nhà một cục than đen đang nằm ngủ. Thỉnh thoảng, nó sẽ ngọ nguậy cái đuôi, hếch hếch cái mũi ươn ướt, ra chiều thích chí lắm. Ban ngày lười biếng là thế, nhưng khi đêm về, Cỏ thoắt cái biến thành một chân săn chuột cừ khôi. Chỉ cần nó xuất hiện thì chẳng chú chuột nào chạy thoát. Mọi người trong nhà, ai cũng yêu quý và xem Cỏ như một thành viên trong gia đình. Em mong Cỏ luôn mạnh khỏe và sống cùng gia đình em thật là lâu.</a:t>
            </a:r>
            <a:endParaRPr kumimoji="0" lang="en-US" altLang="en-US" sz="66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53197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364478" y="1379142"/>
            <a:ext cx="9722559" cy="3139321"/>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66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3. Trao đổi</a:t>
            </a:r>
            <a:r>
              <a:rPr kumimoji="0" lang="vi-VN" altLang="en-US" sz="6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để góp ý cho nhau rồi chỉnh sửa bài viết.</a:t>
            </a:r>
            <a:endParaRPr kumimoji="0" lang="en-US" altLang="en-US" sz="6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283825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F0A8EE3-20DC-CB40-BAA5-D15DCD0E8CF4}"/>
              </a:ext>
            </a:extLst>
          </p:cNvPr>
          <p:cNvPicPr>
            <a:picLocks noChangeAspect="1"/>
          </p:cNvPicPr>
          <p:nvPr/>
        </p:nvPicPr>
        <p:blipFill>
          <a:blip r:embed="rId3"/>
          <a:stretch>
            <a:fillRect/>
          </a:stretch>
        </p:blipFill>
        <p:spPr>
          <a:xfrm>
            <a:off x="2386405" y="554037"/>
            <a:ext cx="7476332" cy="4285258"/>
          </a:xfrm>
          <a:prstGeom prst="rect">
            <a:avLst/>
          </a:prstGeom>
        </p:spPr>
      </p:pic>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15" y="-1"/>
            <a:ext cx="2094240" cy="6858001"/>
          </a:xfrm>
          <a:prstGeom prst="rect">
            <a:avLst/>
          </a:prstGeom>
        </p:spPr>
      </p:pic>
      <p:pic>
        <p:nvPicPr>
          <p:cNvPr id="7"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12" b="100000" l="3900" r="98329"/>
                    </a14:imgEffect>
                  </a14:imgLayer>
                </a14:imgProps>
              </a:ext>
            </a:extLst>
          </a:blip>
          <a:srcRect t="35385"/>
          <a:stretch/>
        </p:blipFill>
        <p:spPr>
          <a:xfrm>
            <a:off x="9072328" y="2577010"/>
            <a:ext cx="3839460" cy="4097958"/>
          </a:xfrm>
          <a:prstGeom prst="rect">
            <a:avLst/>
          </a:prstGeom>
        </p:spPr>
      </p:pic>
      <p:sp>
        <p:nvSpPr>
          <p:cNvPr id="9" name="Text Box 5"/>
          <p:cNvSpPr txBox="1">
            <a:spLocks noChangeArrowheads="1"/>
          </p:cNvSpPr>
          <p:nvPr/>
        </p:nvSpPr>
        <p:spPr bwMode="auto">
          <a:xfrm>
            <a:off x="4237608" y="1469678"/>
            <a:ext cx="3429000" cy="707886"/>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srgbClr val="FF3300"/>
                </a:solidFill>
                <a:effectLst/>
                <a:uLnTx/>
                <a:uFillTx/>
                <a:latin typeface="UTM Avo" panose="02040603050506020204" pitchFamily="18" charset="0"/>
                <a:ea typeface="+mn-ea"/>
                <a:cs typeface="+mn-cs"/>
              </a:rPr>
              <a:t>Dặn</a:t>
            </a:r>
            <a:r>
              <a:rPr kumimoji="0" lang="en-US" sz="4000" b="1" i="0" u="none" strike="noStrike" kern="1200" cap="none" spc="0" normalizeH="0" baseline="0" noProof="0" dirty="0">
                <a:ln>
                  <a:noFill/>
                </a:ln>
                <a:solidFill>
                  <a:srgbClr val="FF330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FF3300"/>
                </a:solidFill>
                <a:effectLst/>
                <a:uLnTx/>
                <a:uFillTx/>
                <a:latin typeface="UTM Avo" panose="02040603050506020204" pitchFamily="18" charset="0"/>
                <a:ea typeface="+mn-ea"/>
                <a:cs typeface="+mn-cs"/>
              </a:rPr>
              <a:t>dò</a:t>
            </a:r>
            <a:endParaRPr kumimoji="0" lang="en-US" sz="4000" b="1" i="0" u="none" strike="noStrike" kern="1200" cap="none" spc="0" normalizeH="0" baseline="0" noProof="0" dirty="0">
              <a:ln>
                <a:noFill/>
              </a:ln>
              <a:solidFill>
                <a:srgbClr val="FF3300"/>
              </a:solidFill>
              <a:effectLst/>
              <a:uLnTx/>
              <a:uFillTx/>
              <a:latin typeface="UTM Avo" panose="02040603050506020204" pitchFamily="18" charset="0"/>
              <a:ea typeface="+mn-ea"/>
              <a:cs typeface="+mn-cs"/>
            </a:endParaRPr>
          </a:p>
        </p:txBody>
      </p:sp>
      <p:sp>
        <p:nvSpPr>
          <p:cNvPr id="10" name="Text Box 5"/>
          <p:cNvSpPr txBox="1">
            <a:spLocks noChangeArrowheads="1"/>
          </p:cNvSpPr>
          <p:nvPr/>
        </p:nvSpPr>
        <p:spPr bwMode="auto">
          <a:xfrm>
            <a:off x="2740506" y="2189127"/>
            <a:ext cx="6768129" cy="147732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Hoàn</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thành</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tập</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Chuẩn</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bị</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tiếp</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theo</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813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347392" y="2290986"/>
            <a:ext cx="7639050" cy="2581275"/>
          </a:xfrm>
          <a:prstGeom prst="rect">
            <a:avLst/>
          </a:prstGeom>
        </p:spPr>
      </p:pic>
      <p:pic>
        <p:nvPicPr>
          <p:cNvPr id="9" name="图片 6">
            <a:extLst>
              <a:ext uri="{FF2B5EF4-FFF2-40B4-BE49-F238E27FC236}">
                <a16:creationId xmlns:a16="http://schemas.microsoft.com/office/drawing/2014/main" id="{6B957F81-D7C5-48C3-A3F4-9DFC93564E2C}"/>
              </a:ext>
            </a:extLst>
          </p:cNvPr>
          <p:cNvPicPr>
            <a:picLocks noChangeAspect="1"/>
          </p:cNvPicPr>
          <p:nvPr/>
        </p:nvPicPr>
        <p:blipFill>
          <a:blip r:embed="rId4"/>
          <a:stretch>
            <a:fillRect/>
          </a:stretch>
        </p:blipFill>
        <p:spPr>
          <a:xfrm>
            <a:off x="-147427" y="119499"/>
            <a:ext cx="4369166" cy="3071080"/>
          </a:xfrm>
          <a:prstGeom prst="rect">
            <a:avLst/>
          </a:prstGeom>
        </p:spPr>
      </p:pic>
      <p:pic>
        <p:nvPicPr>
          <p:cNvPr id="10" name="图片 3">
            <a:extLst>
              <a:ext uri="{FF2B5EF4-FFF2-40B4-BE49-F238E27FC236}">
                <a16:creationId xmlns:a16="http://schemas.microsoft.com/office/drawing/2014/main" id="{F3E64C79-D38A-4A7F-B06B-EE7CA997EC8C}"/>
              </a:ext>
            </a:extLst>
          </p:cNvPr>
          <p:cNvPicPr>
            <a:picLocks noChangeAspect="1"/>
          </p:cNvPicPr>
          <p:nvPr/>
        </p:nvPicPr>
        <p:blipFill rotWithShape="1">
          <a:blip r:embed="rId5">
            <a:extLst>
              <a:ext uri="{28A0092B-C50C-407E-A947-70E740481C1C}">
                <a14:useLocalDpi xmlns:a14="http://schemas.microsoft.com/office/drawing/2010/main" val="0"/>
              </a:ext>
            </a:extLst>
          </a:blip>
          <a:srcRect l="14705" t="4941" r="12786" b="4639"/>
          <a:stretch/>
        </p:blipFill>
        <p:spPr>
          <a:xfrm>
            <a:off x="9830023" y="3887266"/>
            <a:ext cx="2361977" cy="2970734"/>
          </a:xfrm>
          <a:prstGeom prst="rect">
            <a:avLst/>
          </a:prstGeom>
        </p:spPr>
      </p:pic>
    </p:spTree>
    <p:extLst>
      <p:ext uri="{BB962C8B-B14F-4D97-AF65-F5344CB8AC3E}">
        <p14:creationId xmlns:p14="http://schemas.microsoft.com/office/powerpoint/2010/main" val="1847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11">
            <a:extLst>
              <a:ext uri="{FF2B5EF4-FFF2-40B4-BE49-F238E27FC236}">
                <a16:creationId xmlns:a16="http://schemas.microsoft.com/office/drawing/2014/main" id="{FEAB9332-4B98-4B06-B3B0-34B215F21D39}"/>
              </a:ext>
            </a:extLst>
          </p:cNvPr>
          <p:cNvPicPr>
            <a:picLocks noChangeAspect="1"/>
          </p:cNvPicPr>
          <p:nvPr/>
        </p:nvPicPr>
        <p:blipFill>
          <a:blip r:embed="rId3"/>
          <a:stretch>
            <a:fillRect/>
          </a:stretch>
        </p:blipFill>
        <p:spPr>
          <a:xfrm>
            <a:off x="227692" y="357108"/>
            <a:ext cx="11446905" cy="6361247"/>
          </a:xfrm>
          <a:prstGeom prst="rect">
            <a:avLst/>
          </a:prstGeom>
          <a:effectLst>
            <a:outerShdw blurRad="25400" algn="ctr" rotWithShape="0">
              <a:prstClr val="black">
                <a:alpha val="69000"/>
              </a:prstClr>
            </a:outerShdw>
          </a:effectLst>
        </p:spPr>
      </p:pic>
      <p:grpSp>
        <p:nvGrpSpPr>
          <p:cNvPr id="36" name="Group 35"/>
          <p:cNvGrpSpPr/>
          <p:nvPr/>
        </p:nvGrpSpPr>
        <p:grpSpPr>
          <a:xfrm>
            <a:off x="3670583" y="1625185"/>
            <a:ext cx="4187895" cy="3631764"/>
            <a:chOff x="2434021" y="384214"/>
            <a:chExt cx="4187895" cy="3631764"/>
          </a:xfrm>
        </p:grpSpPr>
        <p:sp>
          <p:nvSpPr>
            <p:cNvPr id="37" name="文本框 14">
              <a:extLst>
                <a:ext uri="{FF2B5EF4-FFF2-40B4-BE49-F238E27FC236}">
                  <a16:creationId xmlns:a16="http://schemas.microsoft.com/office/drawing/2014/main" id="{1BAAB441-16F4-4E52-B4B7-42B9F2806C31}"/>
                </a:ext>
              </a:extLst>
            </p:cNvPr>
            <p:cNvSpPr txBox="1"/>
            <p:nvPr/>
          </p:nvSpPr>
          <p:spPr>
            <a:xfrm>
              <a:off x="2434021" y="384214"/>
              <a:ext cx="408637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rPr>
                <a:t>ĐỘNG</a:t>
              </a:r>
              <a:endParaRPr kumimoji="0" lang="zh-CN" altLang="en-US"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sp>
          <p:nvSpPr>
            <p:cNvPr id="38" name="文本框 14"/>
            <p:cNvSpPr txBox="1"/>
            <p:nvPr/>
          </p:nvSpPr>
          <p:spPr>
            <a:xfrm>
              <a:off x="2535540" y="384215"/>
              <a:ext cx="408637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ĐỘNG</a:t>
              </a:r>
              <a:endParaRPr kumimoji="0" lang="zh-CN" altLang="en-US"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3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5575" y="3641218"/>
            <a:ext cx="453721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717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2" presetClass="entr" presetSubtype="2"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1+#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694944" y="1426464"/>
            <a:ext cx="10021568" cy="3871378"/>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83979" y="3362153"/>
            <a:ext cx="1051545" cy="3443491"/>
          </a:xfrm>
          <a:prstGeom prst="rect">
            <a:avLst/>
          </a:prstGeom>
        </p:spPr>
      </p:pic>
      <p:sp>
        <p:nvSpPr>
          <p:cNvPr id="2" name="Rectangle 1"/>
          <p:cNvSpPr/>
          <p:nvPr/>
        </p:nvSpPr>
        <p:spPr>
          <a:xfrm>
            <a:off x="2238702" y="1717542"/>
            <a:ext cx="6900721"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gì đuôi ngắn tai dài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Mắt hồng lông mượt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Có tài chạy nhanh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Là con gì?</a:t>
            </a:r>
          </a:p>
        </p:txBody>
      </p:sp>
      <p:pic>
        <p:nvPicPr>
          <p:cNvPr id="1026" name="Picture 2" descr="Những sự thật thú vị về loài thỏ có thể bạn chưa biế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5196" y="3296737"/>
            <a:ext cx="3731532" cy="3316108"/>
          </a:xfrm>
          <a:prstGeom prst="ellipse">
            <a:avLst/>
          </a:prstGeom>
          <a:ln w="63500" cap="rnd">
            <a:solidFill>
              <a:srgbClr val="333333"/>
            </a:solidFill>
          </a:ln>
          <a:effectLst>
            <a:outerShdw blurRad="50800" dist="38100" dir="18900000" algn="b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31795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F0A8EE3-20DC-CB40-BAA5-D15DCD0E8CF4}"/>
              </a:ext>
            </a:extLst>
          </p:cNvPr>
          <p:cNvPicPr>
            <a:picLocks noChangeAspect="1"/>
          </p:cNvPicPr>
          <p:nvPr/>
        </p:nvPicPr>
        <p:blipFill>
          <a:blip r:embed="rId4"/>
          <a:stretch>
            <a:fillRect/>
          </a:stretch>
        </p:blipFill>
        <p:spPr>
          <a:xfrm>
            <a:off x="419866" y="-300651"/>
            <a:ext cx="9562864" cy="5481209"/>
          </a:xfrm>
          <a:prstGeom prst="rect">
            <a:avLst/>
          </a:prstGeom>
        </p:spPr>
      </p:pic>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7295" r="100000"/>
                    </a14:imgEffect>
                  </a14:imgLayer>
                </a14:imgProps>
              </a:ext>
            </a:extLst>
          </a:blip>
          <a:srcRect l="46722"/>
          <a:stretch/>
        </p:blipFill>
        <p:spPr>
          <a:xfrm flipH="1">
            <a:off x="-60748" y="2281335"/>
            <a:ext cx="1393311" cy="4562670"/>
          </a:xfrm>
          <a:prstGeom prst="rect">
            <a:avLst/>
          </a:prstGeom>
        </p:spPr>
      </p:pic>
      <p:pic>
        <p:nvPicPr>
          <p:cNvPr id="7"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 b="100000" l="3900" r="98329"/>
                    </a14:imgEffect>
                  </a14:imgLayer>
                </a14:imgProps>
              </a:ext>
            </a:extLst>
          </a:blip>
          <a:srcRect t="35385"/>
          <a:stretch/>
        </p:blipFill>
        <p:spPr>
          <a:xfrm>
            <a:off x="16639395" y="10411016"/>
            <a:ext cx="1275379" cy="1361246"/>
          </a:xfrm>
          <a:prstGeom prst="rect">
            <a:avLst/>
          </a:prstGeom>
        </p:spPr>
      </p:pic>
      <p:sp>
        <p:nvSpPr>
          <p:cNvPr id="2" name="Rectangle 1"/>
          <p:cNvSpPr/>
          <p:nvPr/>
        </p:nvSpPr>
        <p:spPr>
          <a:xfrm>
            <a:off x="2239255" y="807046"/>
            <a:ext cx="6379657"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2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sừng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Lỗ</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mũi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buộc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thừng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Kéo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cày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giỏi</a:t>
            </a:r>
            <a:r>
              <a:rPr kumimoji="0" lang="en-US"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050" name="Picture 2" descr="Tả con trâu lớp 4 hay nhất (9 mẫ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1520" y="3854034"/>
            <a:ext cx="5253199" cy="27497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1781789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9"/>
                                        </p:tgtEl>
                                        <p:attrNameLst>
                                          <p:attrName>ppt_w</p:attrName>
                                        </p:attrNameLst>
                                      </p:cBhvr>
                                      <p:tavLst>
                                        <p:tav tm="0">
                                          <p:val>
                                            <p:strVal val="ppt_w"/>
                                          </p:val>
                                        </p:tav>
                                        <p:tav tm="100000">
                                          <p:val>
                                            <p:fltVal val="0"/>
                                          </p:val>
                                        </p:tav>
                                      </p:tavLst>
                                    </p:anim>
                                    <p:anim calcmode="lin" valueType="num">
                                      <p:cBhvr>
                                        <p:cTn id="12" dur="500"/>
                                        <p:tgtEl>
                                          <p:spTgt spid="9"/>
                                        </p:tgtEl>
                                        <p:attrNameLst>
                                          <p:attrName>ppt_h</p:attrName>
                                        </p:attrNameLst>
                                      </p:cBhvr>
                                      <p:tavLst>
                                        <p:tav tm="0">
                                          <p:val>
                                            <p:strVal val="ppt_h"/>
                                          </p:val>
                                        </p:tav>
                                        <p:tav tm="100000">
                                          <p:val>
                                            <p:fltVal val="0"/>
                                          </p:val>
                                        </p:tav>
                                      </p:tavLst>
                                    </p:anim>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694944" y="1212520"/>
            <a:ext cx="8697250" cy="3871378"/>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83979" y="3362153"/>
            <a:ext cx="1051545" cy="3443491"/>
          </a:xfrm>
          <a:prstGeom prst="rect">
            <a:avLst/>
          </a:prstGeom>
        </p:spPr>
      </p:pic>
      <p:sp>
        <p:nvSpPr>
          <p:cNvPr id="3" name="Rectangle 2"/>
          <p:cNvSpPr/>
          <p:nvPr/>
        </p:nvSpPr>
        <p:spPr>
          <a:xfrm>
            <a:off x="1319343" y="1546328"/>
            <a:ext cx="6719994"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gì bốn vó</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Ngực nở bụng thon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Rung rinh chiếc bờm</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Phi nhanh như gió?</a:t>
            </a:r>
          </a:p>
        </p:txBody>
      </p:sp>
      <p:pic>
        <p:nvPicPr>
          <p:cNvPr id="3076" name="Picture 4" descr="Những giống ngựa quý đắt đỏ đến khó tin | VOV.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0739" y="2717135"/>
            <a:ext cx="3178441" cy="3402562"/>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12700" stA="38000" endPos="28000" dist="5000" dir="5400000" sy="-100000" algn="bl" rotWithShape="0"/>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4230009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p:cTn id="17" dur="500" fill="hold"/>
                                        <p:tgtEl>
                                          <p:spTgt spid="3076"/>
                                        </p:tgtEl>
                                        <p:attrNameLst>
                                          <p:attrName>ppt_w</p:attrName>
                                        </p:attrNameLst>
                                      </p:cBhvr>
                                      <p:tavLst>
                                        <p:tav tm="0">
                                          <p:val>
                                            <p:fltVal val="0"/>
                                          </p:val>
                                        </p:tav>
                                        <p:tav tm="100000">
                                          <p:val>
                                            <p:strVal val="#ppt_w"/>
                                          </p:val>
                                        </p:tav>
                                      </p:tavLst>
                                    </p:anim>
                                    <p:anim calcmode="lin" valueType="num">
                                      <p:cBhvr>
                                        <p:cTn id="18" dur="500" fill="hold"/>
                                        <p:tgtEl>
                                          <p:spTgt spid="3076"/>
                                        </p:tgtEl>
                                        <p:attrNameLst>
                                          <p:attrName>ppt_h</p:attrName>
                                        </p:attrNameLst>
                                      </p:cBhvr>
                                      <p:tavLst>
                                        <p:tav tm="0">
                                          <p:val>
                                            <p:fltVal val="0"/>
                                          </p:val>
                                        </p:tav>
                                        <p:tav tm="100000">
                                          <p:val>
                                            <p:strVal val="#ppt_h"/>
                                          </p:val>
                                        </p:tav>
                                      </p:tavLst>
                                    </p:anim>
                                    <p:animEffect transition="in" filter="fade">
                                      <p:cBhvr>
                                        <p:cTn id="19" dur="500"/>
                                        <p:tgtEl>
                                          <p:spTgt spid="3076"/>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11">
            <a:extLst>
              <a:ext uri="{FF2B5EF4-FFF2-40B4-BE49-F238E27FC236}">
                <a16:creationId xmlns:a16="http://schemas.microsoft.com/office/drawing/2014/main" id="{FEAB9332-4B98-4B06-B3B0-34B215F21D39}"/>
              </a:ext>
            </a:extLst>
          </p:cNvPr>
          <p:cNvPicPr>
            <a:picLocks noChangeAspect="1"/>
          </p:cNvPicPr>
          <p:nvPr/>
        </p:nvPicPr>
        <p:blipFill>
          <a:blip r:embed="rId3"/>
          <a:stretch>
            <a:fillRect/>
          </a:stretch>
        </p:blipFill>
        <p:spPr>
          <a:xfrm>
            <a:off x="227692" y="357108"/>
            <a:ext cx="11446905" cy="6361247"/>
          </a:xfrm>
          <a:prstGeom prst="rect">
            <a:avLst/>
          </a:prstGeom>
          <a:effectLst>
            <a:outerShdw blurRad="25400" algn="ctr" rotWithShape="0">
              <a:prstClr val="black">
                <a:alpha val="69000"/>
              </a:prstClr>
            </a:outerShdw>
          </a:effectLst>
        </p:spPr>
      </p:pic>
      <p:grpSp>
        <p:nvGrpSpPr>
          <p:cNvPr id="36" name="Group 35"/>
          <p:cNvGrpSpPr/>
          <p:nvPr/>
        </p:nvGrpSpPr>
        <p:grpSpPr>
          <a:xfrm>
            <a:off x="3285864" y="1625185"/>
            <a:ext cx="4855816" cy="3675642"/>
            <a:chOff x="2049302" y="384214"/>
            <a:chExt cx="4855816" cy="3675642"/>
          </a:xfrm>
        </p:grpSpPr>
        <p:sp>
          <p:nvSpPr>
            <p:cNvPr id="37" name="文本框 14">
              <a:extLst>
                <a:ext uri="{FF2B5EF4-FFF2-40B4-BE49-F238E27FC236}">
                  <a16:creationId xmlns:a16="http://schemas.microsoft.com/office/drawing/2014/main" id="{1BAAB441-16F4-4E52-B4B7-42B9F2806C31}"/>
                </a:ext>
              </a:extLst>
            </p:cNvPr>
            <p:cNvSpPr txBox="1"/>
            <p:nvPr/>
          </p:nvSpPr>
          <p:spPr>
            <a:xfrm>
              <a:off x="2049302" y="384214"/>
              <a:ext cx="485581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rPr>
                <a:t>KHÁM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rPr>
                <a:t>PHÁ</a:t>
              </a:r>
              <a:endParaRPr kumimoji="0" lang="zh-CN" altLang="en-US"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sp>
          <p:nvSpPr>
            <p:cNvPr id="38" name="文本框 14"/>
            <p:cNvSpPr txBox="1"/>
            <p:nvPr/>
          </p:nvSpPr>
          <p:spPr>
            <a:xfrm>
              <a:off x="2101554" y="428093"/>
              <a:ext cx="4456668"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 PHÁ</a:t>
              </a:r>
              <a:endParaRPr kumimoji="0" lang="zh-CN" altLang="en-US"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3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5575" y="3641218"/>
            <a:ext cx="453721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987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2" presetClass="entr" presetSubtype="2"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1+#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7295" r="100000"/>
                    </a14:imgEffect>
                  </a14:imgLayer>
                </a14:imgProps>
              </a:ext>
            </a:extLst>
          </a:blip>
          <a:srcRect l="46722"/>
          <a:stretch/>
        </p:blipFill>
        <p:spPr>
          <a:xfrm flipH="1">
            <a:off x="-83979" y="3362153"/>
            <a:ext cx="1051545" cy="3443491"/>
          </a:xfrm>
          <a:prstGeom prst="rect">
            <a:avLst/>
          </a:prstGeom>
        </p:spPr>
      </p:pic>
      <p:pic>
        <p:nvPicPr>
          <p:cNvPr id="4098" name="Picture 2" descr="Kỳ Lân, Con Ngựa, Người Viễn Thông, Hình Bóng, Phim Hoạt Hình, Thiết Kế  Web, Email, Hình Động Vật png | Klipartz"/>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169" l="4944" r="95843"/>
                    </a14:imgEffect>
                  </a14:imgLayer>
                </a14:imgProps>
              </a:ext>
              <a:ext uri="{28A0092B-C50C-407E-A947-70E740481C1C}">
                <a14:useLocalDpi xmlns:a14="http://schemas.microsoft.com/office/drawing/2010/main" val="0"/>
              </a:ext>
            </a:extLst>
          </a:blip>
          <a:srcRect/>
          <a:stretch>
            <a:fillRect/>
          </a:stretch>
        </p:blipFill>
        <p:spPr bwMode="auto">
          <a:xfrm>
            <a:off x="7536873" y="4777095"/>
            <a:ext cx="3244207" cy="219439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1250767" y="473406"/>
            <a:ext cx="102023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smtClean="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1. Nói</a:t>
            </a:r>
            <a:r>
              <a:rPr kumimoji="0" lang="vi-VN" altLang="en-US" sz="3200" b="1" i="0" u="none" strike="noStrike" kern="1200" cap="none" spc="0" normalizeH="0" noProof="0" dirty="0" smtClean="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 về một con vật có điểm đặc biệt về ngoại hình hoặc hoạt động.</a:t>
            </a:r>
            <a:endParaRPr kumimoji="0" lang="en-US" altLang="en-US" sz="3200" b="0"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1"/>
          <p:cNvSpPr/>
          <p:nvPr/>
        </p:nvSpPr>
        <p:spPr>
          <a:xfrm>
            <a:off x="1089891" y="3001818"/>
            <a:ext cx="1533236" cy="1126837"/>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Cambria" panose="02040503050406030204" pitchFamily="18" charset="0"/>
                <a:ea typeface="Cambria" panose="02040503050406030204" pitchFamily="18" charset="0"/>
              </a:rPr>
              <a:t>Con vật</a:t>
            </a:r>
            <a:endParaRPr lang="en-US" sz="2800" dirty="0">
              <a:latin typeface="Cambria" panose="02040503050406030204" pitchFamily="18" charset="0"/>
              <a:ea typeface="Cambria" panose="02040503050406030204" pitchFamily="18" charset="0"/>
            </a:endParaRPr>
          </a:p>
        </p:txBody>
      </p:sp>
      <p:cxnSp>
        <p:nvCxnSpPr>
          <p:cNvPr id="5" name="Straight Connector 4"/>
          <p:cNvCxnSpPr/>
          <p:nvPr/>
        </p:nvCxnSpPr>
        <p:spPr>
          <a:xfrm>
            <a:off x="2632364" y="3611418"/>
            <a:ext cx="415636"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3038766" y="1838036"/>
            <a:ext cx="0" cy="3786909"/>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3038764" y="1847274"/>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3029528" y="5624945"/>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3029527" y="3616034"/>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sp>
        <p:nvSpPr>
          <p:cNvPr id="14" name="Rounded Rectangle 13"/>
          <p:cNvSpPr/>
          <p:nvPr/>
        </p:nvSpPr>
        <p:spPr>
          <a:xfrm>
            <a:off x="3620655" y="1385455"/>
            <a:ext cx="5449454" cy="107141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Cambria" panose="02040503050406030204" pitchFamily="18" charset="0"/>
                <a:ea typeface="Cambria" panose="02040503050406030204" pitchFamily="18" charset="0"/>
              </a:rPr>
              <a:t>Giới thiệu chung (tên gọi, nơi ở, ấn tượng chung,...)</a:t>
            </a:r>
            <a:endParaRPr lang="en-US" sz="2400" dirty="0">
              <a:latin typeface="Cambria" panose="02040503050406030204" pitchFamily="18" charset="0"/>
              <a:ea typeface="Cambria" panose="02040503050406030204" pitchFamily="18" charset="0"/>
            </a:endParaRPr>
          </a:p>
        </p:txBody>
      </p:sp>
      <p:sp>
        <p:nvSpPr>
          <p:cNvPr id="18" name="Rounded Rectangle 17"/>
          <p:cNvSpPr/>
          <p:nvPr/>
        </p:nvSpPr>
        <p:spPr>
          <a:xfrm>
            <a:off x="3629401" y="3066473"/>
            <a:ext cx="2642091" cy="1071418"/>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Cambria" panose="02040503050406030204" pitchFamily="18" charset="0"/>
                <a:ea typeface="Cambria" panose="02040503050406030204" pitchFamily="18" charset="0"/>
              </a:rPr>
              <a:t>Điểm đặc biệt</a:t>
            </a:r>
            <a:endParaRPr lang="en-US" sz="2800" dirty="0">
              <a:latin typeface="Cambria" panose="02040503050406030204" pitchFamily="18" charset="0"/>
              <a:ea typeface="Cambria" panose="02040503050406030204" pitchFamily="18" charset="0"/>
            </a:endParaRPr>
          </a:p>
        </p:txBody>
      </p:sp>
      <p:sp>
        <p:nvSpPr>
          <p:cNvPr id="19" name="Rounded Rectangle 18"/>
          <p:cNvSpPr/>
          <p:nvPr/>
        </p:nvSpPr>
        <p:spPr>
          <a:xfrm>
            <a:off x="3615542" y="5093136"/>
            <a:ext cx="2642091" cy="107141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latin typeface="Cambria" panose="02040503050406030204" pitchFamily="18" charset="0"/>
                <a:ea typeface="Cambria" panose="02040503050406030204" pitchFamily="18" charset="0"/>
              </a:rPr>
              <a:t>Cảm nghĩ</a:t>
            </a:r>
            <a:endParaRPr lang="en-US" sz="3200" dirty="0">
              <a:latin typeface="Cambria" panose="02040503050406030204" pitchFamily="18" charset="0"/>
              <a:ea typeface="Cambria" panose="02040503050406030204" pitchFamily="18" charset="0"/>
            </a:endParaRPr>
          </a:p>
        </p:txBody>
      </p:sp>
      <p:cxnSp>
        <p:nvCxnSpPr>
          <p:cNvPr id="20" name="Straight Connector 19"/>
          <p:cNvCxnSpPr/>
          <p:nvPr/>
        </p:nvCxnSpPr>
        <p:spPr>
          <a:xfrm>
            <a:off x="6271492" y="3616036"/>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6687128" y="2923425"/>
            <a:ext cx="0" cy="1463848"/>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6687128" y="2923425"/>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6677891" y="4387273"/>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sp>
        <p:nvSpPr>
          <p:cNvPr id="25" name="Rounded Rectangle 24"/>
          <p:cNvSpPr/>
          <p:nvPr/>
        </p:nvSpPr>
        <p:spPr>
          <a:xfrm>
            <a:off x="7141964" y="2562791"/>
            <a:ext cx="4634400" cy="799362"/>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Cambria" panose="02040503050406030204" pitchFamily="18" charset="0"/>
                <a:ea typeface="Cambria" panose="02040503050406030204" pitchFamily="18" charset="0"/>
              </a:rPr>
              <a:t>Ngoại hình (vòi dài, cổ cao, có bướu,...)</a:t>
            </a:r>
          </a:p>
        </p:txBody>
      </p:sp>
      <p:sp>
        <p:nvSpPr>
          <p:cNvPr id="26" name="Rounded Rectangle 25"/>
          <p:cNvSpPr/>
          <p:nvPr/>
        </p:nvSpPr>
        <p:spPr>
          <a:xfrm>
            <a:off x="7141964" y="3932918"/>
            <a:ext cx="4634400" cy="799362"/>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Cambria" panose="02040503050406030204" pitchFamily="18" charset="0"/>
                <a:ea typeface="Cambria" panose="02040503050406030204" pitchFamily="18" charset="0"/>
              </a:rPr>
              <a:t>Hoạt động (leo trèo giỏi, bước đi uyển chuyển,....)</a:t>
            </a:r>
          </a:p>
        </p:txBody>
      </p:sp>
    </p:spTree>
    <p:extLst>
      <p:ext uri="{BB962C8B-B14F-4D97-AF65-F5344CB8AC3E}">
        <p14:creationId xmlns:p14="http://schemas.microsoft.com/office/powerpoint/2010/main" val="401608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0-#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4" grpId="0" animBg="1"/>
      <p:bldP spid="18" grpId="0" animBg="1"/>
      <p:bldP spid="19"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uyện: Con gà mái đ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675" y="343535"/>
            <a:ext cx="4924425" cy="28003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4" descr="Hướng dẫn làm bài văn tả con chó con (chó nhỏ) chi tiết cực dễ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3032198"/>
            <a:ext cx="5153025" cy="34089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2" descr="Những điều thú vị về con bò sữa ở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3485482"/>
            <a:ext cx="5489575" cy="30820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362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huyết minh về con thỏ - Bài văn mẫu lớp 8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50" y="1120676"/>
            <a:ext cx="5632450" cy="4224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 descr="Thuyết mih về con trâu ở làng quê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585" y="169343"/>
            <a:ext cx="4156075" cy="28760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Con vịt có mấy chân? - Giải Pháp Tinh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 y="3232845"/>
            <a:ext cx="5072960" cy="3384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98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小小熊">
  <a:themeElements>
    <a:clrScheme name="自定义 15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206</Words>
  <Application>Microsoft Office PowerPoint</Application>
  <PresentationFormat>Widescreen</PresentationFormat>
  <Paragraphs>51</Paragraphs>
  <Slides>17</Slides>
  <Notes>13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vt:i4>
      </vt:variant>
    </vt:vector>
  </HeadingPairs>
  <TitlesOfParts>
    <vt:vector size="33" baseType="lpstr">
      <vt:lpstr>Cambria</vt:lpstr>
      <vt:lpstr>UTM Avo</vt:lpstr>
      <vt:lpstr>字魂58号-创中黑</vt:lpstr>
      <vt:lpstr>UTM Bell</vt:lpstr>
      <vt:lpstr>#9Slide05 Lobster</vt:lpstr>
      <vt:lpstr>字魂105号-简雅黑</vt:lpstr>
      <vt:lpstr>SVN-Newton</vt:lpstr>
      <vt:lpstr>字魂59号-创粗黑</vt:lpstr>
      <vt:lpstr>#9Slide07 HoneyCream</vt:lpstr>
      <vt:lpstr>Times New Roman</vt:lpstr>
      <vt:lpstr>Ebrima</vt:lpstr>
      <vt:lpstr>Calibri</vt:lpstr>
      <vt:lpstr>等线</vt:lpstr>
      <vt:lpstr>UTM Colossalis</vt:lpstr>
      <vt:lpstr>Arial</vt:lpstr>
      <vt:lpstr>小小熊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User</cp:lastModifiedBy>
  <cp:revision>11</cp:revision>
  <dcterms:created xsi:type="dcterms:W3CDTF">2023-11-22T14:10:56Z</dcterms:created>
  <dcterms:modified xsi:type="dcterms:W3CDTF">2025-01-02T09:21:50Z</dcterms:modified>
</cp:coreProperties>
</file>