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2" r:id="rId4"/>
    <p:sldId id="283" r:id="rId5"/>
    <p:sldId id="259" r:id="rId6"/>
    <p:sldId id="260" r:id="rId7"/>
    <p:sldId id="284" r:id="rId8"/>
    <p:sldId id="262" r:id="rId9"/>
    <p:sldId id="285" r:id="rId10"/>
    <p:sldId id="286" r:id="rId11"/>
    <p:sldId id="265" r:id="rId12"/>
    <p:sldId id="287" r:id="rId13"/>
    <p:sldId id="288" r:id="rId14"/>
    <p:sldId id="289" r:id="rId15"/>
    <p:sldId id="290" r:id="rId16"/>
    <p:sldId id="270" r:id="rId17"/>
    <p:sldId id="291" r:id="rId18"/>
    <p:sldId id="292" r:id="rId19"/>
    <p:sldId id="293" r:id="rId20"/>
    <p:sldId id="275" r:id="rId21"/>
    <p:sldId id="298" r:id="rId22"/>
    <p:sldId id="299" r:id="rId23"/>
    <p:sldId id="294" r:id="rId24"/>
  </p:sldIdLst>
  <p:sldSz cx="18288000" cy="10287000"/>
  <p:notesSz cx="6858000" cy="9144000"/>
  <p:embeddedFontLst>
    <p:embeddedFont>
      <p:font typeface="Cambria Math" panose="02040503050406030204" pitchFamily="18" charset="0"/>
      <p:regular r:id="rId25"/>
    </p:embeddedFont>
    <p:embeddedFont>
      <p:font typeface="#9Slide07 HoneyCream" panose="020B0604020202020204" charset="0"/>
      <p:regular r:id="rId26"/>
    </p:embeddedFont>
    <p:embeddedFont>
      <p:font typeface="Noot" charset="-79"/>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76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5568863" y="-50340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568863"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55171"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2.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10" Type="http://schemas.openxmlformats.org/officeDocument/2006/relationships/image" Target="../media/image5.png"/><Relationship Id="rId19" Type="http://schemas.openxmlformats.org/officeDocument/2006/relationships/image" Target="../media/image18.svg"/><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14.png"/></Relationships>
</file>

<file path=ppt/slides/_rels/slide10.xml.rels><?xml version="1.0" encoding="UTF-8" standalone="yes"?>
<Relationships xmlns="http://schemas.openxmlformats.org/package/2006/relationships"><Relationship Id="rId26" Type="http://schemas.openxmlformats.org/officeDocument/2006/relationships/image" Target="../media/image28.png"/><Relationship Id="rId3" Type="http://schemas.openxmlformats.org/officeDocument/2006/relationships/image" Target="../media/image33.png"/><Relationship Id="rId25" Type="http://schemas.openxmlformats.org/officeDocument/2006/relationships/image" Target="../media/image24.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2" Type="http://schemas.openxmlformats.org/officeDocument/2006/relationships/image" Target="../media/image34.png"/><Relationship Id="rId17" Type="http://schemas.openxmlformats.org/officeDocument/2006/relationships/image" Target="../media/image27.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1.svg"/><Relationship Id="rId5" Type="http://schemas.openxmlformats.org/officeDocument/2006/relationships/image" Target="../media/image34.svg"/><Relationship Id="rId15" Type="http://schemas.openxmlformats.org/officeDocument/2006/relationships/image" Target="../media/image63.svg"/><Relationship Id="rId10" Type="http://schemas.openxmlformats.org/officeDocument/2006/relationships/image" Target="../media/image31.png"/><Relationship Id="rId9" Type="http://schemas.openxmlformats.org/officeDocument/2006/relationships/image" Target="../media/image59.svg"/></Relationships>
</file>

<file path=ppt/slides/_rels/slide12.xml.rels><?xml version="1.0" encoding="UTF-8" standalone="yes"?>
<Relationships xmlns="http://schemas.openxmlformats.org/package/2006/relationships"><Relationship Id="rId13"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1.svg"/><Relationship Id="rId5" Type="http://schemas.openxmlformats.org/officeDocument/2006/relationships/image" Target="../media/image34.svg"/><Relationship Id="rId10" Type="http://schemas.openxmlformats.org/officeDocument/2006/relationships/image" Target="../media/image31.png"/><Relationship Id="rId9" Type="http://schemas.openxmlformats.org/officeDocument/2006/relationships/image" Target="../media/image59.sv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3" Type="http://schemas.openxmlformats.org/officeDocument/2006/relationships/image" Target="../media/image69.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6.sv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3.pn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7"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s>
</file>

<file path=ppt/slides/_rels/slide16.xml.rels><?xml version="1.0" encoding="UTF-8" standalone="yes"?>
<Relationships xmlns="http://schemas.openxmlformats.org/package/2006/relationships"><Relationship Id="rId13"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slideLayout" Target="../slideLayouts/slideLayout7.xml"/><Relationship Id="rId10" Type="http://schemas.openxmlformats.org/officeDocument/2006/relationships/image" Target="../media/image20.pn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13" Type="http://schemas.openxmlformats.org/officeDocument/2006/relationships/image" Target="../media/image42.png"/><Relationship Id="rId12" Type="http://schemas.openxmlformats.org/officeDocument/2006/relationships/image" Target="../media/image27.png"/><Relationship Id="rId17" Type="http://schemas.openxmlformats.org/officeDocument/2006/relationships/image" Target="../media/image7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61.svg"/><Relationship Id="rId5" Type="http://schemas.openxmlformats.org/officeDocument/2006/relationships/image" Target="../media/image34.svg"/><Relationship Id="rId10" Type="http://schemas.openxmlformats.org/officeDocument/2006/relationships/image" Target="../media/image31.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7"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4.svg"/><Relationship Id="rId15"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5.png"/><Relationship Id="rId3" Type="http://schemas.openxmlformats.org/officeDocument/2006/relationships/image" Target="../media/image82.svg"/><Relationship Id="rId21" Type="http://schemas.openxmlformats.org/officeDocument/2006/relationships/image" Target="../media/image47.png"/><Relationship Id="rId17" Type="http://schemas.openxmlformats.org/officeDocument/2006/relationships/image" Target="../media/image5.png"/><Relationship Id="rId7" Type="http://schemas.openxmlformats.org/officeDocument/2006/relationships/image" Target="../media/image84.svg"/><Relationship Id="rId2" Type="http://schemas.openxmlformats.org/officeDocument/2006/relationships/image" Target="../media/image3.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0.png"/><Relationship Id="rId14" Type="http://schemas.openxmlformats.org/officeDocument/2006/relationships/image" Target="../media/image4.png"/><Relationship Id="rId9" Type="http://schemas.openxmlformats.org/officeDocument/2006/relationships/image" Target="../media/image20.svg"/><Relationship Id="rId22" Type="http://schemas.openxmlformats.org/officeDocument/2006/relationships/image" Target="../media/image88.svg"/></Relationships>
</file>

<file path=ppt/slides/_rels/slide21.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5.png"/><Relationship Id="rId3" Type="http://schemas.openxmlformats.org/officeDocument/2006/relationships/image" Target="../media/image82.svg"/><Relationship Id="rId21" Type="http://schemas.openxmlformats.org/officeDocument/2006/relationships/image" Target="../media/image47.png"/><Relationship Id="rId17" Type="http://schemas.openxmlformats.org/officeDocument/2006/relationships/image" Target="../media/image5.png"/><Relationship Id="rId7" Type="http://schemas.openxmlformats.org/officeDocument/2006/relationships/image" Target="../media/image84.svg"/><Relationship Id="rId2" Type="http://schemas.openxmlformats.org/officeDocument/2006/relationships/image" Target="../media/image3.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0.png"/><Relationship Id="rId14" Type="http://schemas.openxmlformats.org/officeDocument/2006/relationships/image" Target="../media/image4.png"/><Relationship Id="rId9" Type="http://schemas.openxmlformats.org/officeDocument/2006/relationships/image" Target="../media/image20.svg"/><Relationship Id="rId22" Type="http://schemas.openxmlformats.org/officeDocument/2006/relationships/image" Target="../media/image88.svg"/></Relationships>
</file>

<file path=ppt/slides/_rels/slide22.xml.rels><?xml version="1.0" encoding="UTF-8" standalone="yes"?>
<Relationships xmlns="http://schemas.openxmlformats.org/package/2006/relationships"><Relationship Id="rId13" Type="http://schemas.openxmlformats.org/officeDocument/2006/relationships/image" Target="../media/image2.svg"/><Relationship Id="rId18" Type="http://schemas.openxmlformats.org/officeDocument/2006/relationships/image" Target="../media/image45.png"/><Relationship Id="rId3" Type="http://schemas.openxmlformats.org/officeDocument/2006/relationships/image" Target="../media/image82.svg"/><Relationship Id="rId21" Type="http://schemas.openxmlformats.org/officeDocument/2006/relationships/image" Target="../media/image47.png"/><Relationship Id="rId17" Type="http://schemas.openxmlformats.org/officeDocument/2006/relationships/image" Target="../media/image5.png"/><Relationship Id="rId7" Type="http://schemas.openxmlformats.org/officeDocument/2006/relationships/image" Target="../media/image84.svg"/><Relationship Id="rId2" Type="http://schemas.openxmlformats.org/officeDocument/2006/relationships/image" Target="../media/image3.png"/><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86.svg"/><Relationship Id="rId15" Type="http://schemas.openxmlformats.org/officeDocument/2006/relationships/image" Target="../media/image4.svg"/><Relationship Id="rId5" Type="http://schemas.openxmlformats.org/officeDocument/2006/relationships/image" Target="../media/image10.svg"/><Relationship Id="rId19" Type="http://schemas.openxmlformats.org/officeDocument/2006/relationships/image" Target="../media/image10.png"/><Relationship Id="rId14" Type="http://schemas.openxmlformats.org/officeDocument/2006/relationships/image" Target="../media/image4.png"/><Relationship Id="rId9" Type="http://schemas.openxmlformats.org/officeDocument/2006/relationships/image" Target="../media/image20.svg"/><Relationship Id="rId22"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3.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svg"/><Relationship Id="rId9" Type="http://schemas.openxmlformats.org/officeDocument/2006/relationships/image" Target="../media/image23.png"/><Relationship Id="rId1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34.svg"/><Relationship Id="rId4" Type="http://schemas.openxmlformats.org/officeDocument/2006/relationships/image" Target="../media/image3.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3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6" Type="http://schemas.openxmlformats.org/officeDocument/2006/relationships/image" Target="../media/image27.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4.sv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16.svg"/><Relationship Id="rId4" Type="http://schemas.openxmlformats.org/officeDocument/2006/relationships/image" Target="../media/image3.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8">
              <a:extLst>
                <a:ext uri="{96DAC541-7B7A-43D3-8B79-37D633B846F1}">
                  <asvg:svgBlip xmlns:asvg="http://schemas.microsoft.com/office/drawing/2016/SVG/main" xmlns="" r:embed="rId3"/>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9">
              <a:extLst>
                <a:ext uri="{96DAC541-7B7A-43D3-8B79-37D633B846F1}">
                  <asvg:svgBlip xmlns:asvg="http://schemas.microsoft.com/office/drawing/2016/SVG/main" xmlns="" r:embed="rId5"/>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pic>
        <p:nvPicPr>
          <p:cNvPr id="28" name="Picture 27"/>
          <p:cNvPicPr>
            <a:picLocks noChangeAspect="1"/>
          </p:cNvPicPr>
          <p:nvPr/>
        </p:nvPicPr>
        <p:blipFill>
          <a:blip r:embed="rId26"/>
          <a:stretch>
            <a:fillRect/>
          </a:stretch>
        </p:blipFill>
        <p:spPr>
          <a:xfrm>
            <a:off x="6473497" y="737418"/>
            <a:ext cx="5560034" cy="2139881"/>
          </a:xfrm>
          <a:prstGeom prst="rect">
            <a:avLst/>
          </a:prstGeom>
        </p:spPr>
      </p:pic>
      <p:pic>
        <p:nvPicPr>
          <p:cNvPr id="29" name="Picture 28"/>
          <p:cNvPicPr>
            <a:picLocks noChangeAspect="1"/>
          </p:cNvPicPr>
          <p:nvPr/>
        </p:nvPicPr>
        <p:blipFill>
          <a:blip r:embed="rId27"/>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8"/>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9"/>
          <a:stretch>
            <a:fillRect/>
          </a:stretch>
        </p:blipFill>
        <p:spPr>
          <a:xfrm>
            <a:off x="89363" y="0"/>
            <a:ext cx="1869224" cy="1850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6082211" cy="2374000"/>
            <a:chOff x="609600" y="1935424"/>
            <a:chExt cx="16082211"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xmlns:a14="http://schemas.microsoft.com/office/drawing/2010/main">
          <mc:Choice Requires="a14">
            <p:sp>
              <p:nvSpPr>
                <p:cNvPr id="2" name="Rectangle 1"/>
                <p:cNvSpPr/>
                <p:nvPr/>
              </p:nvSpPr>
              <p:spPr>
                <a:xfrm>
                  <a:off x="842211" y="1988532"/>
                  <a:ext cx="15849600" cy="2320892"/>
                </a:xfrm>
                <a:prstGeom prst="rect">
                  <a:avLst/>
                </a:prstGeom>
              </p:spPr>
              <p:txBody>
                <a:bodyPr wrap="square">
                  <a:spAutoFit/>
                </a:bodyPr>
                <a:lstStyle/>
                <a:p>
                  <a:pPr lvl="0" algn="just"/>
                  <a:r>
                    <a:rPr lang="en-US" sz="3600" b="1" dirty="0" smtClean="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a:solidFill>
                        <a:srgbClr val="64331A"/>
                      </a:solidFill>
                      <a:latin typeface="Cambria"/>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smtClean="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r>
                    <a:rPr lang="en-US" sz="3600" b="1" dirty="0" smtClean="0">
                      <a:solidFill>
                        <a:srgbClr val="64331A"/>
                      </a:solidFill>
                      <a:latin typeface="Cambria"/>
                    </a:rPr>
                    <a:t>&gt; </a:t>
                  </a:r>
                  <a:r>
                    <a:rPr lang="en-US" sz="3600" b="1" dirty="0">
                      <a:solidFill>
                        <a:srgbClr val="64331A"/>
                      </a:solidFill>
                      <a:latin typeface="Cambria"/>
                    </a:rPr>
                    <a:t>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Cambria"/>
                  </a:endParaRPr>
                </a:p>
              </p:txBody>
            </p:sp>
          </mc:Choice>
          <mc:Fallback xmlns="">
            <p:sp>
              <p:nvSpPr>
                <p:cNvPr id="2" name="Rectangle 1"/>
                <p:cNvSpPr>
                  <a:spLocks noRot="1" noChangeAspect="1" noMove="1" noResize="1" noEditPoints="1" noAdjustHandles="1" noChangeArrowheads="1" noChangeShapeType="1" noTextEdit="1"/>
                </p:cNvSpPr>
                <p:nvPr/>
              </p:nvSpPr>
              <p:spPr>
                <a:xfrm>
                  <a:off x="842211" y="1988532"/>
                  <a:ext cx="15849600" cy="2320892"/>
                </a:xfrm>
                <a:prstGeom prst="rect">
                  <a:avLst/>
                </a:prstGeom>
                <a:blipFill>
                  <a:blip r:embed="rId2"/>
                  <a:stretch>
                    <a:fillRect l="-1192" t="-3412" b="-9449"/>
                  </a:stretch>
                </a:blipFill>
              </p:spPr>
              <p:txBody>
                <a:bodyPr/>
                <a:lstStyle/>
                <a:p>
                  <a:r>
                    <a:rPr lang="en-GB">
                      <a:noFill/>
                    </a:rPr>
                    <a:t> </a:t>
                  </a:r>
                </a:p>
              </p:txBody>
            </p:sp>
          </mc:Fallback>
        </mc:AlternateContent>
      </p:grpSp>
      <p:grpSp>
        <p:nvGrpSpPr>
          <p:cNvPr id="18" name="Group 17"/>
          <p:cNvGrpSpPr/>
          <p:nvPr/>
        </p:nvGrpSpPr>
        <p:grpSpPr>
          <a:xfrm>
            <a:off x="781779" y="4029241"/>
            <a:ext cx="16102264" cy="2333459"/>
            <a:chOff x="609600" y="1887965"/>
            <a:chExt cx="16102264"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xmlns:a14="http://schemas.microsoft.com/office/drawing/2010/main">
          <mc:Choice Requires="a14">
            <p:sp>
              <p:nvSpPr>
                <p:cNvPr id="20" name="Rectangle 19"/>
                <p:cNvSpPr/>
                <p:nvPr/>
              </p:nvSpPr>
              <p:spPr>
                <a:xfrm>
                  <a:off x="862264" y="1887965"/>
                  <a:ext cx="15849600" cy="2333459"/>
                </a:xfrm>
                <a:prstGeom prst="rect">
                  <a:avLst/>
                </a:prstGeom>
              </p:spPr>
              <p:txBody>
                <a:bodyPr wrap="square">
                  <a:spAutoFit/>
                </a:bodyPr>
                <a:lstStyle/>
                <a:p>
                  <a:pPr lvl="0" algn="just"/>
                  <a:r>
                    <a:rPr lang="en-US" sz="3600" b="1" dirty="0" smtClean="0">
                      <a:solidFill>
                        <a:srgbClr val="64331A"/>
                      </a:solidFill>
                      <a:latin typeface="Cambria"/>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Cambria"/>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smtClean="0">
                    <a:solidFill>
                      <a:srgbClr val="64331A"/>
                    </a:solidFill>
                    <a:latin typeface="Cambria"/>
                  </a:endParaRPr>
                </a:p>
                <a:p>
                  <a:pPr lvl="0" algn="just"/>
                  <a:r>
                    <a:rPr lang="pl-PL" sz="3600" dirty="0" smtClean="0">
                      <a:solidFill>
                        <a:srgbClr val="64331A"/>
                      </a:solidFill>
                      <a:latin typeface="Cambria"/>
                    </a:rPr>
                    <a:t>Ta có</a:t>
                  </a:r>
                  <a:r>
                    <a:rPr lang="en-GB" sz="3600" dirty="0" smtClean="0">
                      <a:solidFill>
                        <a:srgbClr val="64331A"/>
                      </a:solidFill>
                      <a:latin typeface="Cambria"/>
                    </a:rPr>
                    <a:t>:</a:t>
                  </a:r>
                  <a:r>
                    <a:rPr lang="pl-PL" sz="3600" dirty="0" smtClean="0">
                      <a:solidFill>
                        <a:srgbClr val="64331A"/>
                      </a:solidFill>
                      <a:latin typeface="Cambria"/>
                    </a:rPr>
                    <a:t> </a:t>
                  </a:r>
                  <a:r>
                    <a:rPr lang="en-US" sz="3600" dirty="0">
                      <a:solidFill>
                        <a:srgbClr val="64331A"/>
                      </a:solidFill>
                      <a:latin typeface="Cambria"/>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Cambria"/>
                    </a:rPr>
                    <a:t> 2 </a:t>
                  </a:r>
                  <a:r>
                    <a:rPr lang="pl-PL" sz="3600" dirty="0" smtClean="0">
                      <a:solidFill>
                        <a:srgbClr val="64331A"/>
                      </a:solidFill>
                      <a:latin typeface="Cambria"/>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smtClean="0">
                      <a:solidFill>
                        <a:srgbClr val="64331A"/>
                      </a:solidFill>
                      <a:latin typeface="Cambria"/>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smtClean="0">
                    <a:solidFill>
                      <a:srgbClr val="64331A"/>
                    </a:solidFill>
                    <a:latin typeface="Cambria"/>
                  </a:endParaRPr>
                </a:p>
                <a:p>
                  <a:pPr lvl="0" algn="just"/>
                  <a:r>
                    <a:rPr lang="pl-PL" sz="3600" dirty="0" smtClean="0">
                      <a:solidFill>
                        <a:srgbClr val="64331A"/>
                      </a:solidFill>
                      <a:latin typeface="Cambria"/>
                    </a:rPr>
                    <a:t>Vậy</a:t>
                  </a:r>
                  <a:r>
                    <a:rPr lang="en-GB" sz="3600" dirty="0" smtClean="0">
                      <a:solidFill>
                        <a:srgbClr val="64331A"/>
                      </a:solidFill>
                      <a:latin typeface="Cambria"/>
                    </a:rPr>
                    <a:t>:</a:t>
                  </a:r>
                  <a:r>
                    <a:rPr lang="pl-PL" sz="3600" dirty="0" smtClean="0">
                      <a:solidFill>
                        <a:srgbClr val="64331A"/>
                      </a:solidFill>
                      <a:latin typeface="Cambria"/>
                    </a:rPr>
                    <a:t> </a:t>
                  </a:r>
                  <a:r>
                    <a:rPr lang="pl-PL" sz="3600" b="1" dirty="0" smtClean="0">
                      <a:solidFill>
                        <a:srgbClr val="64331A"/>
                      </a:solidFill>
                      <a:latin typeface="Cambria"/>
                    </a:rPr>
                    <a:t>150 mm2 x 2 = 3 cm2</a:t>
                  </a:r>
                </a:p>
                <a:p>
                  <a:pPr lvl="0" algn="just"/>
                  <a:endParaRPr lang="en-US" sz="3600" dirty="0">
                    <a:solidFill>
                      <a:srgbClr val="64331A"/>
                    </a:solidFill>
                    <a:latin typeface="Cambria"/>
                  </a:endParaRPr>
                </a:p>
              </p:txBody>
            </p:sp>
          </mc:Choice>
          <mc:Fallback xmlns="">
            <p:sp>
              <p:nvSpPr>
                <p:cNvPr id="20" name="Rectangle 19"/>
                <p:cNvSpPr>
                  <a:spLocks noRot="1" noChangeAspect="1" noMove="1" noResize="1" noEditPoints="1" noAdjustHandles="1" noChangeArrowheads="1" noChangeShapeType="1" noTextEdit="1"/>
                </p:cNvSpPr>
                <p:nvPr/>
              </p:nvSpPr>
              <p:spPr>
                <a:xfrm>
                  <a:off x="862264" y="1887965"/>
                  <a:ext cx="15849600" cy="2333459"/>
                </a:xfrm>
                <a:prstGeom prst="rect">
                  <a:avLst/>
                </a:prstGeom>
                <a:blipFill>
                  <a:blip r:embed="rId3"/>
                  <a:stretch>
                    <a:fillRect l="-1192" t="-3655"/>
                  </a:stretch>
                </a:blipFill>
              </p:spPr>
              <p:txBody>
                <a:bodyPr/>
                <a:lstStyle/>
                <a:p>
                  <a:r>
                    <a:rPr lang="en-GB">
                      <a:noFill/>
                    </a:rPr>
                    <a:t> </a:t>
                  </a:r>
                </a:p>
              </p:txBody>
            </p:sp>
          </mc:Fallback>
        </mc:AlternateContent>
      </p:grpSp>
      <p:grpSp>
        <p:nvGrpSpPr>
          <p:cNvPr id="21" name="Group 20"/>
          <p:cNvGrpSpPr/>
          <p:nvPr/>
        </p:nvGrpSpPr>
        <p:grpSpPr>
          <a:xfrm>
            <a:off x="781779" y="6057900"/>
            <a:ext cx="16082211" cy="1828800"/>
            <a:chOff x="609600" y="1923373"/>
            <a:chExt cx="1608221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3" name="Rectangle 22"/>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 75 </a:t>
              </a:r>
              <a:r>
                <a:rPr lang="en-US" sz="3600" b="1" dirty="0" err="1">
                  <a:solidFill>
                    <a:srgbClr val="64331A"/>
                  </a:solidFill>
                  <a:latin typeface="Cambria"/>
                </a:rPr>
                <a:t>yến</a:t>
              </a:r>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6 </a:t>
              </a:r>
              <a:r>
                <a:rPr lang="en-US" sz="3600" dirty="0" err="1">
                  <a:solidFill>
                    <a:srgbClr val="64331A"/>
                  </a:solidFill>
                  <a:latin typeface="Cambria"/>
                </a:rPr>
                <a:t>tạ</a:t>
              </a:r>
              <a:r>
                <a:rPr lang="en-US" sz="3600" dirty="0">
                  <a:solidFill>
                    <a:srgbClr val="64331A"/>
                  </a:solidFill>
                  <a:latin typeface="Cambria"/>
                </a:rPr>
                <a:t> + 2 </a:t>
              </a:r>
              <a:r>
                <a:rPr lang="en-US" sz="3600" dirty="0" err="1">
                  <a:solidFill>
                    <a:srgbClr val="64331A"/>
                  </a:solidFill>
                  <a:latin typeface="Cambria"/>
                </a:rPr>
                <a:t>tạ</a:t>
              </a:r>
              <a:r>
                <a:rPr lang="en-US" sz="3600" dirty="0">
                  <a:solidFill>
                    <a:srgbClr val="64331A"/>
                  </a:solidFill>
                  <a:latin typeface="Cambria"/>
                </a:rPr>
                <a:t> = 8 </a:t>
              </a:r>
              <a:r>
                <a:rPr lang="en-US" sz="3600" dirty="0" err="1">
                  <a:solidFill>
                    <a:srgbClr val="64331A"/>
                  </a:solidFill>
                  <a:latin typeface="Cambria"/>
                </a:rPr>
                <a:t>tạ</a:t>
              </a:r>
              <a:r>
                <a:rPr lang="en-US" sz="3600" dirty="0">
                  <a:solidFill>
                    <a:srgbClr val="64331A"/>
                  </a:solidFill>
                  <a:latin typeface="Cambria"/>
                </a:rPr>
                <a:t> = 80 </a:t>
              </a:r>
              <a:r>
                <a:rPr lang="en-US" sz="3600" dirty="0" err="1">
                  <a:solidFill>
                    <a:srgbClr val="64331A"/>
                  </a:solidFill>
                  <a:latin typeface="Cambria"/>
                </a:rPr>
                <a:t>yến</a:t>
              </a:r>
              <a:endParaRPr lang="en-US" sz="3600" dirty="0">
                <a:solidFill>
                  <a:srgbClr val="64331A"/>
                </a:solidFill>
                <a:latin typeface="Cambria"/>
              </a:endParaRP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&gt; 75 </a:t>
              </a:r>
              <a:r>
                <a:rPr lang="en-US" sz="3600" b="1" dirty="0" err="1" smtClean="0">
                  <a:solidFill>
                    <a:srgbClr val="64331A"/>
                  </a:solidFill>
                  <a:latin typeface="Cambria"/>
                </a:rPr>
                <a:t>yến</a:t>
              </a:r>
              <a:endParaRPr lang="en-US" sz="3600" b="1" dirty="0">
                <a:solidFill>
                  <a:srgbClr val="64331A"/>
                </a:solidFill>
                <a:latin typeface="Cambria"/>
              </a:endParaRPr>
            </a:p>
          </p:txBody>
        </p:sp>
      </p:grpSp>
      <p:grpSp>
        <p:nvGrpSpPr>
          <p:cNvPr id="24" name="Group 23"/>
          <p:cNvGrpSpPr/>
          <p:nvPr/>
        </p:nvGrpSpPr>
        <p:grpSpPr>
          <a:xfrm>
            <a:off x="781779" y="8115300"/>
            <a:ext cx="16082211" cy="1828800"/>
            <a:chOff x="609600" y="1923373"/>
            <a:chExt cx="1608221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6" name="Rectangle 25"/>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a:p>
              <a:pPr lvl="0" algn="just"/>
              <a:r>
                <a:rPr lang="en-US" sz="3600" dirty="0">
                  <a:solidFill>
                    <a:srgbClr val="64331A"/>
                  </a:solidFill>
                  <a:latin typeface="Cambria"/>
                </a:rPr>
                <a:t>Ta </a:t>
              </a:r>
              <a:r>
                <a:rPr lang="en-US" sz="3600" dirty="0" err="1" smtClean="0">
                  <a:solidFill>
                    <a:srgbClr val="64331A"/>
                  </a:solidFill>
                  <a:latin typeface="Cambria"/>
                </a:rPr>
                <a:t>có</a:t>
              </a:r>
              <a:r>
                <a:rPr lang="en-US" sz="3600" dirty="0" smtClean="0">
                  <a:solidFill>
                    <a:srgbClr val="64331A"/>
                  </a:solidFill>
                  <a:latin typeface="Cambria"/>
                </a:rPr>
                <a:t>: </a:t>
              </a:r>
              <a:r>
                <a:rPr lang="en-US" sz="3600" dirty="0">
                  <a:solidFill>
                    <a:srgbClr val="64331A"/>
                  </a:solidFill>
                  <a:latin typeface="Cambria"/>
                </a:rPr>
                <a:t>4 </a:t>
              </a:r>
              <a:r>
                <a:rPr lang="en-US" sz="3600" dirty="0" err="1">
                  <a:solidFill>
                    <a:srgbClr val="64331A"/>
                  </a:solidFill>
                  <a:latin typeface="Cambria"/>
                </a:rPr>
                <a:t>tấn</a:t>
              </a:r>
              <a:r>
                <a:rPr lang="en-US" sz="3600" dirty="0">
                  <a:solidFill>
                    <a:srgbClr val="64331A"/>
                  </a:solidFill>
                  <a:latin typeface="Cambria"/>
                </a:rPr>
                <a:t> 500 kg = 4 500 kg ; 9 000 kg : 2 = 4 500 kg</a:t>
              </a:r>
            </a:p>
            <a:p>
              <a:pPr lvl="0" algn="just"/>
              <a:r>
                <a:rPr lang="en-US" sz="3600" dirty="0" err="1" smtClean="0">
                  <a:solidFill>
                    <a:srgbClr val="64331A"/>
                  </a:solidFill>
                  <a:latin typeface="Cambria"/>
                </a:rPr>
                <a:t>Vậy</a:t>
              </a:r>
              <a:r>
                <a:rPr lang="en-US" sz="3600" dirty="0" smtClean="0">
                  <a:solidFill>
                    <a:srgbClr val="64331A"/>
                  </a:solidFill>
                  <a:latin typeface="Cambria"/>
                </a:rPr>
                <a:t>: </a:t>
              </a:r>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asvg="http://schemas.microsoft.com/office/drawing/2016/SVG/main" xmlns="" r:embed="rId25"/>
                </a:ext>
              </a:extLst>
            </a:blip>
            <a:stretch>
              <a:fillRect/>
            </a:stretch>
          </a:blipFill>
        </p:spPr>
      </p:sp>
      <p:pic>
        <p:nvPicPr>
          <p:cNvPr id="4" name="Picture 3"/>
          <p:cNvPicPr>
            <a:picLocks noChangeAspect="1"/>
          </p:cNvPicPr>
          <p:nvPr/>
        </p:nvPicPr>
        <p:blipFill>
          <a:blip r:embed="rId26"/>
          <a:stretch>
            <a:fillRect/>
          </a:stretch>
        </p:blipFill>
        <p:spPr>
          <a:xfrm>
            <a:off x="3626912" y="-246342"/>
            <a:ext cx="7187807" cy="2005758"/>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a) 78 060 : (10 – 7) + 300 045 </a:t>
                </a:r>
              </a:p>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Cambria"/>
                  </a:rPr>
                  <a:t> 6</a:t>
                </a:r>
              </a:p>
              <a:p>
                <a:pPr algn="just">
                  <a:lnSpc>
                    <a:spcPts val="3999"/>
                  </a:lnSpc>
                  <a:spcBef>
                    <a:spcPct val="0"/>
                  </a:spcBef>
                </a:pPr>
                <a:endParaRPr lang="en-US" sz="4800" dirty="0">
                  <a:solidFill>
                    <a:srgbClr val="782C2A"/>
                  </a:solidFill>
                  <a:latin typeface="Cambria"/>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6"/>
                <a:stretch>
                  <a:fillRect l="-2401"/>
                </a:stretch>
              </a:blipFill>
            </p:spPr>
            <p:txBody>
              <a:bodyPr/>
              <a:lstStyle/>
              <a:p>
                <a:r>
                  <a:rPr lang="en-GB">
                    <a:noFill/>
                  </a:rPr>
                  <a:t> </a:t>
                </a:r>
              </a:p>
            </p:txBody>
          </p:sp>
        </mc:Fallback>
      </mc:AlternateContent>
      <p:sp>
        <p:nvSpPr>
          <p:cNvPr id="14" name="Rectangle 13"/>
          <p:cNvSpPr/>
          <p:nvPr/>
        </p:nvSpPr>
        <p:spPr>
          <a:xfrm>
            <a:off x="2508780" y="1380853"/>
            <a:ext cx="8361263" cy="634533"/>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Cambria"/>
              </a:rPr>
              <a:t>Tính</a:t>
            </a:r>
            <a:r>
              <a:rPr lang="en-US" sz="5400" b="1" dirty="0">
                <a:solidFill>
                  <a:srgbClr val="782C2A"/>
                </a:solidFill>
                <a:latin typeface="Cambria"/>
              </a:rPr>
              <a:t> </a:t>
            </a:r>
            <a:r>
              <a:rPr lang="en-US" sz="5400" b="1" dirty="0" err="1">
                <a:solidFill>
                  <a:srgbClr val="782C2A"/>
                </a:solidFill>
                <a:latin typeface="Cambria"/>
              </a:rPr>
              <a:t>giá</a:t>
            </a:r>
            <a:r>
              <a:rPr lang="en-US" sz="5400" b="1" dirty="0">
                <a:solidFill>
                  <a:srgbClr val="782C2A"/>
                </a:solidFill>
                <a:latin typeface="Cambria"/>
              </a:rPr>
              <a:t> </a:t>
            </a:r>
            <a:r>
              <a:rPr lang="en-US" sz="5400" b="1" dirty="0" err="1">
                <a:solidFill>
                  <a:srgbClr val="782C2A"/>
                </a:solidFill>
                <a:latin typeface="Cambria"/>
              </a:rPr>
              <a:t>trị</a:t>
            </a:r>
            <a:r>
              <a:rPr lang="en-US" sz="5400" b="1" dirty="0">
                <a:solidFill>
                  <a:srgbClr val="782C2A"/>
                </a:solidFill>
                <a:latin typeface="Cambria"/>
              </a:rPr>
              <a:t> </a:t>
            </a:r>
            <a:r>
              <a:rPr lang="en-US" sz="5400" b="1" dirty="0" err="1">
                <a:solidFill>
                  <a:srgbClr val="782C2A"/>
                </a:solidFill>
                <a:latin typeface="Cambria"/>
              </a:rPr>
              <a:t>của</a:t>
            </a:r>
            <a:r>
              <a:rPr lang="en-US" sz="5400" b="1" dirty="0">
                <a:solidFill>
                  <a:srgbClr val="782C2A"/>
                </a:solidFill>
                <a:latin typeface="Cambria"/>
              </a:rPr>
              <a:t> </a:t>
            </a:r>
            <a:r>
              <a:rPr lang="en-US" sz="5400" b="1" dirty="0" err="1">
                <a:solidFill>
                  <a:srgbClr val="782C2A"/>
                </a:solidFill>
                <a:latin typeface="Cambria"/>
              </a:rPr>
              <a:t>biểu</a:t>
            </a:r>
            <a:r>
              <a:rPr lang="en-US" sz="5400" b="1" dirty="0">
                <a:solidFill>
                  <a:srgbClr val="782C2A"/>
                </a:solidFill>
                <a:latin typeface="Cambria"/>
              </a:rPr>
              <a:t> </a:t>
            </a:r>
            <a:r>
              <a:rPr lang="en-US" sz="5400" b="1" dirty="0" err="1">
                <a:solidFill>
                  <a:srgbClr val="782C2A"/>
                </a:solidFill>
                <a:latin typeface="Cambria"/>
              </a:rPr>
              <a:t>thức</a:t>
            </a:r>
            <a:r>
              <a:rPr lang="en-US" sz="5400" b="1" dirty="0">
                <a:solidFill>
                  <a:srgbClr val="782C2A"/>
                </a:solidFill>
                <a:latin typeface="Cambria"/>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Làm</a:t>
            </a:r>
            <a:r>
              <a:rPr lang="en-US" sz="6600" dirty="0">
                <a:solidFill>
                  <a:srgbClr val="000000"/>
                </a:solidFill>
                <a:latin typeface="Cambria"/>
              </a:rPr>
              <a:t> </a:t>
            </a:r>
            <a:r>
              <a:rPr lang="en-US" sz="6600" dirty="0" err="1">
                <a:solidFill>
                  <a:srgbClr val="000000"/>
                </a:solidFill>
                <a:latin typeface="Cambria"/>
              </a:rPr>
              <a:t>bảng</a:t>
            </a:r>
            <a:r>
              <a:rPr lang="en-US" sz="6600" dirty="0">
                <a:solidFill>
                  <a:srgbClr val="000000"/>
                </a:solidFill>
                <a:latin typeface="Cambria"/>
              </a:rPr>
              <a:t> con</a:t>
            </a:r>
          </a:p>
        </p:txBody>
      </p:sp>
      <p:pic>
        <p:nvPicPr>
          <p:cNvPr id="16" name="Picture 15"/>
          <p:cNvPicPr>
            <a:picLocks noChangeAspect="1"/>
          </p:cNvPicPr>
          <p:nvPr/>
        </p:nvPicPr>
        <p:blipFill>
          <a:blip r:embed="rId17"/>
          <a:stretch>
            <a:fillRect/>
          </a:stretch>
        </p:blipFill>
        <p:spPr>
          <a:xfrm>
            <a:off x="12925952" y="4873789"/>
            <a:ext cx="3940963" cy="43722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 name="Group 1"/>
          <p:cNvGrpSpPr/>
          <p:nvPr/>
        </p:nvGrpSpPr>
        <p:grpSpPr>
          <a:xfrm>
            <a:off x="1759416" y="1742094"/>
            <a:ext cx="9469794" cy="3591576"/>
            <a:chOff x="1524000" y="1187802"/>
            <a:chExt cx="9469794" cy="3591576"/>
          </a:xfrm>
        </p:grpSpPr>
        <p:sp>
          <p:nvSpPr>
            <p:cNvPr id="17" name="Rounded Rectangle 16"/>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2"/>
            <p:cNvSpPr txBox="1"/>
            <p:nvPr/>
          </p:nvSpPr>
          <p:spPr>
            <a:xfrm>
              <a:off x="2019427" y="1477659"/>
              <a:ext cx="8478940" cy="3077766"/>
            </a:xfrm>
            <a:prstGeom prst="rect">
              <a:avLst/>
            </a:prstGeom>
          </p:spPr>
          <p:txBody>
            <a:bodyPr wrap="square" lIns="0" tIns="0" rIns="0" bIns="0" rtlCol="0" anchor="t">
              <a:spAutoFit/>
            </a:bodyPr>
            <a:lstStyle/>
            <a:p>
              <a:pPr algn="just"/>
              <a:r>
                <a:rPr lang="en-US" sz="5000" dirty="0">
                  <a:solidFill>
                    <a:srgbClr val="000000"/>
                  </a:solidFill>
                  <a:latin typeface="Cambria"/>
                </a:rPr>
                <a:t>a) 78 060 : (10 – 7) + 300 045 </a:t>
              </a:r>
            </a:p>
            <a:p>
              <a:pPr algn="just"/>
              <a:r>
                <a:rPr lang="en-US" sz="5000" dirty="0" smtClean="0">
                  <a:solidFill>
                    <a:srgbClr val="000000"/>
                  </a:solidFill>
                  <a:latin typeface="Cambria"/>
                </a:rPr>
                <a:t> = </a:t>
              </a:r>
              <a:r>
                <a:rPr lang="en-US" sz="5000" dirty="0">
                  <a:solidFill>
                    <a:srgbClr val="000000"/>
                  </a:solidFill>
                  <a:latin typeface="Cambria"/>
                </a:rPr>
                <a:t>78 060 : 3 + 300 045</a:t>
              </a:r>
            </a:p>
            <a:p>
              <a:pPr algn="just"/>
              <a:r>
                <a:rPr lang="en-US" sz="5000" dirty="0" smtClean="0">
                  <a:solidFill>
                    <a:srgbClr val="000000"/>
                  </a:solidFill>
                  <a:latin typeface="Cambria"/>
                </a:rPr>
                <a:t> = </a:t>
              </a:r>
              <a:r>
                <a:rPr lang="en-US" sz="5000" dirty="0">
                  <a:solidFill>
                    <a:srgbClr val="000000"/>
                  </a:solidFill>
                  <a:latin typeface="Cambria"/>
                </a:rPr>
                <a:t>26 020 + 300 045</a:t>
              </a:r>
            </a:p>
            <a:p>
              <a:pPr algn="just"/>
              <a:r>
                <a:rPr lang="en-US" sz="5000" dirty="0" smtClean="0">
                  <a:solidFill>
                    <a:srgbClr val="000000"/>
                  </a:solidFill>
                  <a:latin typeface="Cambria"/>
                </a:rPr>
                <a:t> = </a:t>
              </a:r>
              <a:r>
                <a:rPr lang="en-US" sz="5000" dirty="0">
                  <a:solidFill>
                    <a:srgbClr val="000000"/>
                  </a:solidFill>
                  <a:latin typeface="Cambria"/>
                </a:rPr>
                <a:t>326 065</a:t>
              </a:r>
            </a:p>
          </p:txBody>
        </p:sp>
      </p:grpSp>
      <p:grpSp>
        <p:nvGrpSpPr>
          <p:cNvPr id="19" name="Group 18"/>
          <p:cNvGrpSpPr/>
          <p:nvPr/>
        </p:nvGrpSpPr>
        <p:grpSpPr>
          <a:xfrm>
            <a:off x="7780839" y="5629152"/>
            <a:ext cx="9469794" cy="3591576"/>
            <a:chOff x="1524000" y="1187802"/>
            <a:chExt cx="9469794" cy="3591576"/>
          </a:xfrm>
        </p:grpSpPr>
        <p:sp>
          <p:nvSpPr>
            <p:cNvPr id="20" name="Rounded Rectangle 19"/>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12"/>
                <p:cNvSpPr txBox="1"/>
                <p:nvPr/>
              </p:nvSpPr>
              <p:spPr>
                <a:xfrm>
                  <a:off x="2019427" y="1813880"/>
                  <a:ext cx="8478940" cy="2308324"/>
                </a:xfrm>
                <a:prstGeom prst="rect">
                  <a:avLst/>
                </a:prstGeom>
              </p:spPr>
              <p:txBody>
                <a:bodyPr wrap="square" lIns="0" tIns="0" rIns="0" bIns="0" rtlCol="0" anchor="t">
                  <a:spAutoFit/>
                </a:bodyPr>
                <a:lstStyle/>
                <a:p>
                  <a:pPr algn="just"/>
                  <a:r>
                    <a:rPr lang="pl-PL" sz="5000" dirty="0">
                      <a:solidFill>
                        <a:srgbClr val="000000"/>
                      </a:solidFill>
                      <a:latin typeface="Cambria"/>
                    </a:rPr>
                    <a:t>b) 26 000 + 9 015 </a:t>
                  </a:r>
                  <a14:m>
                    <m:oMath xmlns:m="http://schemas.openxmlformats.org/officeDocument/2006/math">
                      <m:r>
                        <a:rPr lang="pl-PL" sz="5000" i="1" dirty="0" smtClean="0">
                          <a:solidFill>
                            <a:srgbClr val="000000"/>
                          </a:solidFill>
                          <a:latin typeface="Cambria Math" panose="02040503050406030204" pitchFamily="18" charset="0"/>
                          <a:ea typeface="Cambria Math" panose="02040503050406030204" pitchFamily="18" charset="0"/>
                        </a:rPr>
                        <m:t>×</m:t>
                      </m:r>
                    </m:oMath>
                  </a14:m>
                  <a:r>
                    <a:rPr lang="pl-PL" sz="5000" dirty="0">
                      <a:solidFill>
                        <a:srgbClr val="000000"/>
                      </a:solidFill>
                      <a:latin typeface="Cambria"/>
                    </a:rPr>
                    <a:t> 6</a:t>
                  </a:r>
                </a:p>
                <a:p>
                  <a:pPr algn="just"/>
                  <a:r>
                    <a:rPr lang="pl-PL" sz="5000" dirty="0">
                      <a:solidFill>
                        <a:srgbClr val="000000"/>
                      </a:solidFill>
                      <a:latin typeface="Cambria"/>
                    </a:rPr>
                    <a:t>= 26 000 + 54 090</a:t>
                  </a:r>
                </a:p>
                <a:p>
                  <a:pPr algn="just"/>
                  <a:r>
                    <a:rPr lang="pl-PL" sz="5000" dirty="0">
                      <a:solidFill>
                        <a:srgbClr val="000000"/>
                      </a:solidFill>
                      <a:latin typeface="Cambria"/>
                    </a:rPr>
                    <a:t>= 80 090</a:t>
                  </a:r>
                </a:p>
              </p:txBody>
            </p:sp>
          </mc:Choice>
          <mc:Fallback xmlns="">
            <p:sp>
              <p:nvSpPr>
                <p:cNvPr id="21" name="TextBox 12"/>
                <p:cNvSpPr txBox="1">
                  <a:spLocks noRot="1" noChangeAspect="1" noMove="1" noResize="1" noEditPoints="1" noAdjustHandles="1" noChangeArrowheads="1" noChangeShapeType="1" noTextEdit="1"/>
                </p:cNvSpPr>
                <p:nvPr/>
              </p:nvSpPr>
              <p:spPr>
                <a:xfrm>
                  <a:off x="2019427" y="1813880"/>
                  <a:ext cx="8478940" cy="2308324"/>
                </a:xfrm>
                <a:prstGeom prst="rect">
                  <a:avLst/>
                </a:prstGeom>
                <a:blipFill>
                  <a:blip r:embed="rId12"/>
                  <a:stretch>
                    <a:fillRect l="-4529" t="-8443" b="-15567"/>
                  </a:stretch>
                </a:blipFill>
              </p:spPr>
              <p:txBody>
                <a:bodyPr/>
                <a:lstStyle/>
                <a:p>
                  <a:r>
                    <a:rPr lang="en-GB">
                      <a:noFill/>
                    </a:rPr>
                    <a:t> </a:t>
                  </a:r>
                </a:p>
              </p:txBody>
            </p:sp>
          </mc:Fallback>
        </mc:AlternateContent>
      </p:grpSp>
      <p:pic>
        <p:nvPicPr>
          <p:cNvPr id="22" name="Picture 21"/>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6427133" y="398719"/>
            <a:ext cx="5506469" cy="1536581"/>
          </a:xfrm>
          <a:prstGeom prst="rect">
            <a:avLst/>
          </a:prstGeom>
        </p:spPr>
      </p:pic>
    </p:spTree>
    <p:extLst>
      <p:ext uri="{BB962C8B-B14F-4D97-AF65-F5344CB8AC3E}">
        <p14:creationId xmlns:p14="http://schemas.microsoft.com/office/powerpoint/2010/main" val="3422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14"/>
            <a:stretch>
              <a:fillRect l="-14561" b="-74460"/>
            </a:stretch>
          </a:blipFill>
        </p:spPr>
      </p:sp>
      <p:sp>
        <p:nvSpPr>
          <p:cNvPr id="16" name="TextBox 9"/>
          <p:cNvSpPr txBox="1"/>
          <p:nvPr/>
        </p:nvSpPr>
        <p:spPr>
          <a:xfrm>
            <a:off x="729722" y="2761149"/>
            <a:ext cx="8023407" cy="974626"/>
          </a:xfrm>
          <a:prstGeom prst="rect">
            <a:avLst/>
          </a:prstGeom>
        </p:spPr>
        <p:txBody>
          <a:bodyPr wrap="square" lIns="0" tIns="0" rIns="0" bIns="0" rtlCol="0" anchor="t">
            <a:spAutoFit/>
          </a:bodyPr>
          <a:lstStyle/>
          <a:p>
            <a:pPr algn="ctr">
              <a:lnSpc>
                <a:spcPts val="3842"/>
              </a:lnSpc>
            </a:pPr>
            <a:r>
              <a:rPr lang="en-US" sz="5400" b="1" dirty="0" err="1" smtClean="0">
                <a:solidFill>
                  <a:srgbClr val="142912"/>
                </a:solidFill>
                <a:latin typeface="Cambria"/>
              </a:rPr>
              <a:t>Trong</a:t>
            </a:r>
            <a:r>
              <a:rPr lang="en-US" sz="5400" b="1" dirty="0" smtClean="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vẽ</a:t>
            </a:r>
            <a:r>
              <a:rPr lang="en-US" sz="5400" b="1" dirty="0">
                <a:solidFill>
                  <a:srgbClr val="142912"/>
                </a:solidFill>
                <a:latin typeface="Cambria"/>
              </a:rPr>
              <a:t> </a:t>
            </a:r>
            <a:r>
              <a:rPr lang="en-US" sz="5400" b="1" dirty="0" err="1">
                <a:solidFill>
                  <a:srgbClr val="142912"/>
                </a:solidFill>
                <a:latin typeface="Cambria"/>
              </a:rPr>
              <a:t>sau</a:t>
            </a:r>
            <a:r>
              <a:rPr lang="en-US" sz="5400" b="1" dirty="0">
                <a:solidFill>
                  <a:srgbClr val="142912"/>
                </a:solidFill>
                <a:latin typeface="Cambria"/>
              </a:rPr>
              <a:t>:</a:t>
            </a:r>
          </a:p>
          <a:p>
            <a:pPr algn="ctr">
              <a:lnSpc>
                <a:spcPts val="3842"/>
              </a:lnSpc>
              <a:spcBef>
                <a:spcPct val="0"/>
              </a:spcBef>
            </a:pPr>
            <a:endParaRPr lang="en-US" sz="5400" b="1" dirty="0">
              <a:solidFill>
                <a:srgbClr val="142912"/>
              </a:solidFill>
              <a:latin typeface="Cambria"/>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EDGK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LDEK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bình</a:t>
              </a:r>
              <a:r>
                <a:rPr lang="en-US" sz="4400" dirty="0">
                  <a:solidFill>
                    <a:srgbClr val="142912"/>
                  </a:solidFill>
                  <a:latin typeface="Cambria"/>
                </a:rPr>
                <a:t> </a:t>
              </a:r>
              <a:r>
                <a:rPr lang="en-US" sz="4400" dirty="0" err="1">
                  <a:solidFill>
                    <a:srgbClr val="142912"/>
                  </a:solidFill>
                  <a:latin typeface="Cambria"/>
                </a:rPr>
                <a:t>hành</a:t>
              </a:r>
              <a:r>
                <a:rPr lang="en-US" sz="44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KEHI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Cambria"/>
                </a:rPr>
                <a:t>Có</a:t>
              </a:r>
              <a:r>
                <a:rPr lang="en-US" sz="4400" dirty="0">
                  <a:solidFill>
                    <a:srgbClr val="142912"/>
                  </a:solidFill>
                  <a:latin typeface="Cambria"/>
                </a:rPr>
                <a:t> 2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song </a:t>
              </a:r>
              <a:r>
                <a:rPr lang="en-US" sz="4400" dirty="0" err="1">
                  <a:solidFill>
                    <a:srgbClr val="142912"/>
                  </a:solidFill>
                  <a:latin typeface="Cambria"/>
                </a:rPr>
                <a:t>song</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b) </a:t>
            </a:r>
            <a:r>
              <a:rPr lang="en-US" sz="4400" dirty="0" err="1">
                <a:solidFill>
                  <a:srgbClr val="142912"/>
                </a:solidFill>
                <a:latin typeface="Cambria"/>
              </a:rPr>
              <a:t>Tìm</a:t>
            </a:r>
            <a:r>
              <a:rPr lang="en-US" sz="4400" dirty="0">
                <a:solidFill>
                  <a:srgbClr val="142912"/>
                </a:solidFill>
                <a:latin typeface="Cambria"/>
              </a:rPr>
              <a:t> </a:t>
            </a:r>
            <a:r>
              <a:rPr lang="en-US" sz="4400" dirty="0" err="1">
                <a:solidFill>
                  <a:srgbClr val="142912"/>
                </a:solidFill>
                <a:latin typeface="Cambria"/>
              </a:rPr>
              <a:t>những</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a:t>
            </a:r>
            <a:r>
              <a:rPr lang="en-US" sz="4400" dirty="0" err="1">
                <a:solidFill>
                  <a:srgbClr val="142912"/>
                </a:solidFill>
                <a:latin typeface="Cambria"/>
              </a:rPr>
              <a:t>vuông</a:t>
            </a:r>
            <a:r>
              <a:rPr lang="en-US" sz="4400" dirty="0">
                <a:solidFill>
                  <a:srgbClr val="142912"/>
                </a:solidFill>
                <a:latin typeface="Cambria"/>
              </a:rPr>
              <a:t> </a:t>
            </a:r>
            <a:r>
              <a:rPr lang="en-US" sz="4400" dirty="0" err="1">
                <a:solidFill>
                  <a:srgbClr val="142912"/>
                </a:solidFill>
                <a:latin typeface="Cambria"/>
              </a:rPr>
              <a:t>góc</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LI.</a:t>
            </a:r>
          </a:p>
        </p:txBody>
      </p:sp>
      <p:grpSp>
        <p:nvGrpSpPr>
          <p:cNvPr id="22" name="Group 21"/>
          <p:cNvGrpSpPr/>
          <p:nvPr/>
        </p:nvGrpSpPr>
        <p:grpSpPr>
          <a:xfrm>
            <a:off x="2810194" y="1028935"/>
            <a:ext cx="5124523" cy="1034087"/>
            <a:chOff x="5460824" y="598605"/>
            <a:chExt cx="8815039" cy="1435428"/>
          </a:xfrm>
        </p:grpSpPr>
        <p:sp>
          <p:nvSpPr>
            <p:cNvPr id="23" name="Rounded Rectangle 2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Cambria" panose="02040503050406030204" pitchFamily="18" charset="0"/>
                <a:ea typeface="Cambria" panose="02040503050406030204" pitchFamily="18" charset="0"/>
              </a:endParaRPr>
            </a:p>
          </p:txBody>
        </p:sp>
        <p:sp>
          <p:nvSpPr>
            <p:cNvPr id="24" name="TextBox 18"/>
            <p:cNvSpPr txBox="1"/>
            <p:nvPr/>
          </p:nvSpPr>
          <p:spPr>
            <a:xfrm>
              <a:off x="6775969" y="671678"/>
              <a:ext cx="3606175" cy="1281685"/>
            </a:xfrm>
            <a:prstGeom prst="rect">
              <a:avLst/>
            </a:prstGeom>
          </p:spPr>
          <p:txBody>
            <a:bodyPr wrap="square" lIns="0" tIns="0" rIns="0" bIns="0" rtlCol="0" anchor="t">
              <a:spAutoFit/>
            </a:bodyPr>
            <a:lstStyle/>
            <a:p>
              <a:pPr algn="ctr"/>
              <a:r>
                <a:rPr lang="en-US" sz="6000" dirty="0" smtClean="0">
                  <a:solidFill>
                    <a:srgbClr val="142912"/>
                  </a:solidFill>
                  <a:latin typeface="Cambria" panose="02040503050406030204" pitchFamily="18" charset="0"/>
                  <a:ea typeface="Cambria" panose="02040503050406030204" pitchFamily="18" charset="0"/>
                </a:rPr>
                <a:t>Đ, S</a:t>
              </a:r>
              <a:endParaRPr lang="en-US" sz="6000" dirty="0">
                <a:solidFill>
                  <a:srgbClr val="142912"/>
                </a:solidFill>
                <a:latin typeface="Cambria" panose="02040503050406030204" pitchFamily="18" charset="0"/>
                <a:ea typeface="Cambria" panose="02040503050406030204" pitchFamily="18" charset="0"/>
              </a:endParaRPr>
            </a:p>
          </p:txBody>
        </p:sp>
        <p:sp>
          <p:nvSpPr>
            <p:cNvPr id="25" name="TextBox 18"/>
            <p:cNvSpPr txBox="1"/>
            <p:nvPr/>
          </p:nvSpPr>
          <p:spPr>
            <a:xfrm>
              <a:off x="10669688" y="752348"/>
              <a:ext cx="3606175" cy="1281685"/>
            </a:xfrm>
            <a:prstGeom prst="rect">
              <a:avLst/>
            </a:prstGeom>
          </p:spPr>
          <p:txBody>
            <a:bodyPr wrap="square" lIns="0" tIns="0" rIns="0" bIns="0" rtlCol="0" anchor="t">
              <a:spAutoFit/>
            </a:bodyPr>
            <a:lstStyle/>
            <a:p>
              <a:r>
                <a:rPr lang="en-US" sz="6000" dirty="0" smtClean="0">
                  <a:solidFill>
                    <a:srgbClr val="142912"/>
                  </a:solidFill>
                  <a:latin typeface="Cambria" panose="02040503050406030204" pitchFamily="18" charset="0"/>
                  <a:ea typeface="Cambria" panose="02040503050406030204" pitchFamily="18" charset="0"/>
                </a:rPr>
                <a:t>?</a:t>
              </a:r>
              <a:endParaRPr lang="en-US" sz="6000" dirty="0">
                <a:solidFill>
                  <a:srgbClr val="142912"/>
                </a:solidFill>
                <a:latin typeface="Cambria" panose="02040503050406030204" pitchFamily="18" charset="0"/>
                <a:ea typeface="Cambria" panose="02040503050406030204" pitchFamily="18" charset="0"/>
              </a:endParaRPr>
            </a:p>
          </p:txBody>
        </p:sp>
        <p:sp>
          <p:nvSpPr>
            <p:cNvPr id="30" name="TextBox 18"/>
            <p:cNvSpPr txBox="1"/>
            <p:nvPr/>
          </p:nvSpPr>
          <p:spPr>
            <a:xfrm>
              <a:off x="5460824" y="695854"/>
              <a:ext cx="3606175" cy="1281685"/>
            </a:xfrm>
            <a:prstGeom prst="rect">
              <a:avLst/>
            </a:prstGeom>
          </p:spPr>
          <p:txBody>
            <a:bodyPr wrap="square" lIns="0" tIns="0" rIns="0" bIns="0" rtlCol="0" anchor="t">
              <a:spAutoFit/>
            </a:bodyPr>
            <a:lstStyle/>
            <a:p>
              <a:r>
                <a:rPr lang="en-US" sz="6000" dirty="0" smtClean="0">
                  <a:solidFill>
                    <a:srgbClr val="142912"/>
                  </a:solidFill>
                  <a:latin typeface="Cambria" panose="02040503050406030204" pitchFamily="18" charset="0"/>
                  <a:ea typeface="Cambria" panose="02040503050406030204" pitchFamily="18" charset="0"/>
                </a:rPr>
                <a:t>a)</a:t>
              </a:r>
              <a:endParaRPr lang="en-US" sz="6000" dirty="0">
                <a:solidFill>
                  <a:srgbClr val="142912"/>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7"/>
                </a:ext>
              </a:extLst>
            </a:blip>
            <a:stretch>
              <a:fillRect l="-51184" b="-82202"/>
            </a:stretch>
          </a:blipFill>
        </p:spPr>
      </p:sp>
      <p:sp>
        <p:nvSpPr>
          <p:cNvPr id="6" name="TextBox 6"/>
          <p:cNvSpPr txBox="1"/>
          <p:nvPr/>
        </p:nvSpPr>
        <p:spPr>
          <a:xfrm>
            <a:off x="3238910" y="3840706"/>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bốn</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asvg="http://schemas.microsoft.com/office/drawing/2016/SVG/main" xmlns=""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Picture 12"/>
          <p:cNvPicPr>
            <a:picLocks noChangeAspect="1"/>
          </p:cNvPicPr>
          <p:nvPr/>
        </p:nvPicPr>
        <p:blipFill>
          <a:blip r:embed="rId16"/>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Cambria"/>
              </a:rPr>
              <a:t>b</a:t>
            </a:r>
            <a:r>
              <a:rPr lang="en-US" sz="4400" dirty="0" smtClean="0">
                <a:solidFill>
                  <a:srgbClr val="000000"/>
                </a:solidFill>
                <a:latin typeface="Cambria"/>
              </a:rPr>
              <a:t>) </a:t>
            </a:r>
            <a:r>
              <a:rPr lang="en-US" sz="4400" dirty="0" err="1" smtClean="0">
                <a:solidFill>
                  <a:srgbClr val="000000"/>
                </a:solidFill>
                <a:latin typeface="Cambria"/>
              </a:rPr>
              <a:t>Những</a:t>
            </a:r>
            <a:r>
              <a:rPr lang="en-US" sz="4400" dirty="0" smtClean="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a:t>
            </a:r>
            <a:r>
              <a:rPr lang="en-US" sz="4400" dirty="0" err="1">
                <a:solidFill>
                  <a:srgbClr val="000000"/>
                </a:solidFill>
                <a:latin typeface="Cambria"/>
              </a:rPr>
              <a:t>vuông</a:t>
            </a:r>
            <a:r>
              <a:rPr lang="en-US" sz="4400" dirty="0">
                <a:solidFill>
                  <a:srgbClr val="000000"/>
                </a:solidFill>
                <a:latin typeface="Cambria"/>
              </a:rPr>
              <a:t> </a:t>
            </a:r>
            <a:r>
              <a:rPr lang="en-US" sz="4400" dirty="0" err="1">
                <a:solidFill>
                  <a:srgbClr val="000000"/>
                </a:solidFill>
                <a:latin typeface="Cambria"/>
              </a:rPr>
              <a:t>góc</a:t>
            </a:r>
            <a:r>
              <a:rPr lang="en-US" sz="4400" dirty="0">
                <a:solidFill>
                  <a:srgbClr val="000000"/>
                </a:solidFill>
                <a:latin typeface="Cambria"/>
              </a:rPr>
              <a:t> </a:t>
            </a:r>
            <a:r>
              <a:rPr lang="en-US" sz="4400" dirty="0" err="1">
                <a:solidFill>
                  <a:srgbClr val="000000"/>
                </a:solidFill>
                <a:latin typeface="Cambria"/>
              </a:rPr>
              <a:t>với</a:t>
            </a:r>
            <a:r>
              <a:rPr lang="en-US" sz="4400" dirty="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LI </a:t>
            </a:r>
            <a:r>
              <a:rPr lang="en-US" sz="4400" dirty="0" err="1">
                <a:solidFill>
                  <a:srgbClr val="000000"/>
                </a:solidFill>
                <a:latin typeface="Cambria"/>
              </a:rPr>
              <a:t>là</a:t>
            </a:r>
            <a:r>
              <a:rPr lang="en-US" sz="4400" dirty="0">
                <a:solidFill>
                  <a:srgbClr val="000000"/>
                </a:solidFill>
                <a:latin typeface="Cambria"/>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EDGK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LDEK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bình</a:t>
                </a:r>
                <a:r>
                  <a:rPr lang="en-US" sz="4400" dirty="0">
                    <a:solidFill>
                      <a:srgbClr val="142912"/>
                    </a:solidFill>
                    <a:latin typeface="Cambria"/>
                  </a:rPr>
                  <a:t> </a:t>
                </a:r>
                <a:r>
                  <a:rPr lang="en-US" sz="4400" dirty="0" err="1">
                    <a:solidFill>
                      <a:srgbClr val="142912"/>
                    </a:solidFill>
                    <a:latin typeface="Cambria"/>
                  </a:rPr>
                  <a:t>hành</a:t>
                </a:r>
                <a:r>
                  <a:rPr lang="en-US" sz="44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KEHI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Cambria"/>
                  </a:rPr>
                  <a:t>Có</a:t>
                </a:r>
                <a:r>
                  <a:rPr lang="en-US" sz="4400" dirty="0">
                    <a:solidFill>
                      <a:srgbClr val="142912"/>
                    </a:solidFill>
                    <a:latin typeface="Cambria"/>
                  </a:rPr>
                  <a:t> 2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song </a:t>
                </a:r>
                <a:r>
                  <a:rPr lang="en-US" sz="4400" dirty="0" err="1">
                    <a:solidFill>
                      <a:srgbClr val="142912"/>
                    </a:solidFill>
                    <a:latin typeface="Cambria"/>
                  </a:rPr>
                  <a:t>song</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smtClean="0">
                    <a:solidFill>
                      <a:srgbClr val="142912"/>
                    </a:solidFill>
                    <a:latin typeface="Cambria"/>
                  </a:rPr>
                  <a:t>?</a:t>
                </a:r>
                <a:endParaRPr lang="en-US" sz="4400" dirty="0">
                  <a:solidFill>
                    <a:srgbClr val="142912"/>
                  </a:solidFill>
                  <a:latin typeface="Cambria"/>
                </a:endParaRP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smtClean="0">
                  <a:solidFill>
                    <a:srgbClr val="F2534F"/>
                  </a:solidFill>
                  <a:latin typeface="Cambria"/>
                </a:rPr>
                <a:t>Đ</a:t>
              </a:r>
              <a:endParaRPr lang="en-US" sz="4400" b="1" dirty="0">
                <a:solidFill>
                  <a:srgbClr val="F2534F"/>
                </a:solidFill>
                <a:latin typeface="Cambria"/>
              </a:endParaRP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smtClean="0">
                <a:solidFill>
                  <a:srgbClr val="142912"/>
                </a:solidFill>
                <a:latin typeface="Cambria"/>
              </a:rPr>
              <a:t>a) </a:t>
            </a:r>
            <a:r>
              <a:rPr lang="en-US" sz="4800" dirty="0" err="1" smtClean="0">
                <a:solidFill>
                  <a:srgbClr val="142912"/>
                </a:solidFill>
                <a:latin typeface="Cambria"/>
              </a:rPr>
              <a:t>Trong</a:t>
            </a:r>
            <a:r>
              <a:rPr lang="en-US" sz="4800" dirty="0" smtClean="0">
                <a:solidFill>
                  <a:srgbClr val="142912"/>
                </a:solidFill>
                <a:latin typeface="Cambria"/>
              </a:rPr>
              <a:t> </a:t>
            </a:r>
            <a:r>
              <a:rPr lang="en-US" sz="4800" dirty="0" err="1">
                <a:solidFill>
                  <a:srgbClr val="142912"/>
                </a:solidFill>
                <a:latin typeface="Cambria"/>
              </a:rPr>
              <a:t>hình</a:t>
            </a:r>
            <a:r>
              <a:rPr lang="en-US" sz="4800" dirty="0">
                <a:solidFill>
                  <a:srgbClr val="142912"/>
                </a:solidFill>
                <a:latin typeface="Cambria"/>
              </a:rPr>
              <a:t> </a:t>
            </a:r>
            <a:r>
              <a:rPr lang="en-US" sz="4800" dirty="0" err="1">
                <a:solidFill>
                  <a:srgbClr val="142912"/>
                </a:solidFill>
                <a:latin typeface="Cambria"/>
              </a:rPr>
              <a:t>vẽ</a:t>
            </a:r>
            <a:r>
              <a:rPr lang="en-US" sz="4800" dirty="0">
                <a:solidFill>
                  <a:srgbClr val="142912"/>
                </a:solidFill>
                <a:latin typeface="Cambria"/>
              </a:rPr>
              <a:t> </a:t>
            </a:r>
            <a:r>
              <a:rPr lang="en-US" sz="4800" dirty="0" err="1">
                <a:solidFill>
                  <a:srgbClr val="142912"/>
                </a:solidFill>
                <a:latin typeface="Cambria"/>
              </a:rPr>
              <a:t>sau</a:t>
            </a:r>
            <a:r>
              <a:rPr lang="en-US" sz="4800" dirty="0">
                <a:solidFill>
                  <a:srgbClr val="142912"/>
                </a:solidFill>
                <a:latin typeface="Cambria"/>
              </a:rPr>
              <a:t>:</a:t>
            </a:r>
          </a:p>
          <a:p>
            <a:pPr algn="ctr">
              <a:lnSpc>
                <a:spcPts val="3842"/>
              </a:lnSpc>
              <a:spcBef>
                <a:spcPct val="0"/>
              </a:spcBef>
            </a:pPr>
            <a:endParaRPr lang="en-US" sz="4800" dirty="0">
              <a:solidFill>
                <a:srgbClr val="142912"/>
              </a:solidFill>
              <a:latin typeface="Cambria"/>
            </a:endParaRPr>
          </a:p>
        </p:txBody>
      </p:sp>
      <p:pic>
        <p:nvPicPr>
          <p:cNvPr id="4" name="Picture 3"/>
          <p:cNvPicPr>
            <a:picLocks noChangeAspect="1"/>
          </p:cNvPicPr>
          <p:nvPr/>
        </p:nvPicPr>
        <p:blipFill>
          <a:blip r:embed="rId7"/>
          <a:stretch>
            <a:fillRect/>
          </a:stretch>
        </p:blipFill>
        <p:spPr>
          <a:xfrm>
            <a:off x="1044137" y="820134"/>
            <a:ext cx="7193903" cy="2005758"/>
          </a:xfrm>
          <a:prstGeom prst="rect">
            <a:avLst/>
          </a:prstGeom>
        </p:spPr>
      </p:pic>
    </p:spTree>
    <p:extLst>
      <p:ext uri="{BB962C8B-B14F-4D97-AF65-F5344CB8AC3E}">
        <p14:creationId xmlns:p14="http://schemas.microsoft.com/office/powerpoint/2010/main" val="8945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506398">
            <a:off x="14269990" y="500743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grpSp>
        <p:nvGrpSpPr>
          <p:cNvPr id="16" name="Group 15"/>
          <p:cNvGrpSpPr/>
          <p:nvPr/>
        </p:nvGrpSpPr>
        <p:grpSpPr>
          <a:xfrm>
            <a:off x="1507114" y="1638557"/>
            <a:ext cx="15602686" cy="1919984"/>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3"/>
            <p:cNvSpPr txBox="1"/>
            <p:nvPr/>
          </p:nvSpPr>
          <p:spPr>
            <a:xfrm>
              <a:off x="1219200" y="2795038"/>
              <a:ext cx="14984221" cy="512961"/>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Cambria"/>
                </a:rPr>
                <a:t>Nhắc</a:t>
              </a:r>
              <a:r>
                <a:rPr lang="en-US" sz="5400" b="1" dirty="0">
                  <a:solidFill>
                    <a:srgbClr val="142912"/>
                  </a:solidFill>
                  <a:latin typeface="Cambria"/>
                </a:rPr>
                <a:t> </a:t>
              </a:r>
              <a:r>
                <a:rPr lang="en-US" sz="5400" b="1" dirty="0" err="1">
                  <a:solidFill>
                    <a:srgbClr val="142912"/>
                  </a:solidFill>
                  <a:latin typeface="Cambria"/>
                </a:rPr>
                <a:t>lại</a:t>
              </a:r>
              <a:r>
                <a:rPr lang="en-US" sz="5400" b="1" dirty="0">
                  <a:solidFill>
                    <a:srgbClr val="142912"/>
                  </a:solidFill>
                  <a:latin typeface="Cambria"/>
                </a:rPr>
                <a:t> </a:t>
              </a:r>
              <a:r>
                <a:rPr lang="en-US" sz="5400" b="1" dirty="0" err="1">
                  <a:solidFill>
                    <a:srgbClr val="142912"/>
                  </a:solidFill>
                  <a:latin typeface="Cambria"/>
                </a:rPr>
                <a:t>đặc</a:t>
              </a:r>
              <a:r>
                <a:rPr lang="en-US" sz="5400" b="1" dirty="0">
                  <a:solidFill>
                    <a:srgbClr val="142912"/>
                  </a:solidFill>
                  <a:latin typeface="Cambria"/>
                </a:rPr>
                <a:t> </a:t>
              </a:r>
              <a:r>
                <a:rPr lang="en-US" sz="5400" b="1" dirty="0" err="1">
                  <a:solidFill>
                    <a:srgbClr val="142912"/>
                  </a:solidFill>
                  <a:latin typeface="Cambria"/>
                </a:rPr>
                <a:t>điểm</a:t>
              </a:r>
              <a:r>
                <a:rPr lang="en-US" sz="5400" b="1" dirty="0">
                  <a:solidFill>
                    <a:srgbClr val="142912"/>
                  </a:solidFill>
                  <a:latin typeface="Cambria"/>
                </a:rPr>
                <a:t> </a:t>
              </a:r>
              <a:r>
                <a:rPr lang="en-US" sz="5400" b="1" dirty="0" err="1">
                  <a:solidFill>
                    <a:srgbClr val="142912"/>
                  </a:solidFill>
                  <a:latin typeface="Cambria"/>
                </a:rPr>
                <a:t>các</a:t>
              </a:r>
              <a:r>
                <a:rPr lang="en-US" sz="5400" b="1" dirty="0">
                  <a:solidFill>
                    <a:srgbClr val="142912"/>
                  </a:solidFill>
                  <a:latin typeface="Cambria"/>
                </a:rPr>
                <a:t> </a:t>
              </a:r>
              <a:r>
                <a:rPr lang="en-US" sz="5400" b="1" dirty="0" err="1">
                  <a:solidFill>
                    <a:srgbClr val="142912"/>
                  </a:solidFill>
                  <a:latin typeface="Cambria"/>
                </a:rPr>
                <a:t>cạnh</a:t>
              </a:r>
              <a:r>
                <a:rPr lang="en-US" sz="5400" b="1" dirty="0">
                  <a:solidFill>
                    <a:srgbClr val="142912"/>
                  </a:solidFill>
                  <a:latin typeface="Cambria"/>
                </a:rPr>
                <a:t> </a:t>
              </a:r>
              <a:r>
                <a:rPr lang="en-US" sz="5400" b="1" dirty="0" err="1">
                  <a:solidFill>
                    <a:srgbClr val="142912"/>
                  </a:solidFill>
                  <a:latin typeface="Cambria"/>
                </a:rPr>
                <a:t>của</a:t>
              </a:r>
              <a:r>
                <a:rPr lang="en-US" sz="5400" b="1" dirty="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bình</a:t>
              </a:r>
              <a:r>
                <a:rPr lang="en-US" sz="5400" b="1" dirty="0">
                  <a:solidFill>
                    <a:srgbClr val="142912"/>
                  </a:solidFill>
                  <a:latin typeface="Cambria"/>
                </a:rPr>
                <a:t> </a:t>
              </a:r>
              <a:r>
                <a:rPr lang="en-US" sz="5400" b="1" dirty="0" err="1">
                  <a:solidFill>
                    <a:srgbClr val="142912"/>
                  </a:solidFill>
                  <a:latin typeface="Cambria"/>
                </a:rPr>
                <a:t>hành</a:t>
              </a:r>
              <a:r>
                <a:rPr lang="en-US" sz="5400" b="1" dirty="0">
                  <a:solidFill>
                    <a:srgbClr val="142912"/>
                  </a:solidFill>
                  <a:latin typeface="Cambria"/>
                </a:rPr>
                <a:t>.</a:t>
              </a:r>
            </a:p>
          </p:txBody>
        </p:sp>
      </p:grpSp>
      <p:grpSp>
        <p:nvGrpSpPr>
          <p:cNvPr id="19" name="Group 18"/>
          <p:cNvGrpSpPr/>
          <p:nvPr/>
        </p:nvGrpSpPr>
        <p:grpSpPr>
          <a:xfrm>
            <a:off x="1597059" y="4409366"/>
            <a:ext cx="15751075" cy="1919984"/>
            <a:chOff x="685800" y="2072654"/>
            <a:chExt cx="15751075"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3"/>
            <p:cNvSpPr txBox="1"/>
            <p:nvPr/>
          </p:nvSpPr>
          <p:spPr>
            <a:xfrm>
              <a:off x="1452654" y="2940155"/>
              <a:ext cx="14984221" cy="542200"/>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Cambria"/>
                </a:rPr>
                <a:t>Nhắc</a:t>
              </a:r>
              <a:r>
                <a:rPr lang="en-US" sz="5400" b="1" dirty="0">
                  <a:solidFill>
                    <a:srgbClr val="142912"/>
                  </a:solidFill>
                  <a:latin typeface="Cambria"/>
                </a:rPr>
                <a:t> </a:t>
              </a:r>
              <a:r>
                <a:rPr lang="en-US" sz="5400" b="1" dirty="0" err="1">
                  <a:solidFill>
                    <a:srgbClr val="142912"/>
                  </a:solidFill>
                  <a:latin typeface="Cambria"/>
                </a:rPr>
                <a:t>lại</a:t>
              </a:r>
              <a:r>
                <a:rPr lang="en-US" sz="5400" b="1" dirty="0">
                  <a:solidFill>
                    <a:srgbClr val="142912"/>
                  </a:solidFill>
                  <a:latin typeface="Cambria"/>
                </a:rPr>
                <a:t> </a:t>
              </a:r>
              <a:r>
                <a:rPr lang="en-US" sz="5400" b="1" dirty="0" err="1">
                  <a:solidFill>
                    <a:srgbClr val="142912"/>
                  </a:solidFill>
                  <a:latin typeface="Cambria"/>
                </a:rPr>
                <a:t>đặc</a:t>
              </a:r>
              <a:r>
                <a:rPr lang="en-US" sz="5400" b="1" dirty="0">
                  <a:solidFill>
                    <a:srgbClr val="142912"/>
                  </a:solidFill>
                  <a:latin typeface="Cambria"/>
                </a:rPr>
                <a:t> </a:t>
              </a:r>
              <a:r>
                <a:rPr lang="en-US" sz="5400" b="1" dirty="0" err="1">
                  <a:solidFill>
                    <a:srgbClr val="142912"/>
                  </a:solidFill>
                  <a:latin typeface="Cambria"/>
                </a:rPr>
                <a:t>điểm</a:t>
              </a:r>
              <a:r>
                <a:rPr lang="en-US" sz="5400" b="1" dirty="0">
                  <a:solidFill>
                    <a:srgbClr val="142912"/>
                  </a:solidFill>
                  <a:latin typeface="Cambria"/>
                </a:rPr>
                <a:t> </a:t>
              </a:r>
              <a:r>
                <a:rPr lang="en-US" sz="5400" b="1" dirty="0" err="1">
                  <a:solidFill>
                    <a:srgbClr val="142912"/>
                  </a:solidFill>
                  <a:latin typeface="Cambria"/>
                </a:rPr>
                <a:t>các</a:t>
              </a:r>
              <a:r>
                <a:rPr lang="en-US" sz="5400" b="1" dirty="0">
                  <a:solidFill>
                    <a:srgbClr val="142912"/>
                  </a:solidFill>
                  <a:latin typeface="Cambria"/>
                </a:rPr>
                <a:t> </a:t>
              </a:r>
              <a:r>
                <a:rPr lang="en-US" sz="5400" b="1" dirty="0" err="1">
                  <a:solidFill>
                    <a:srgbClr val="142912"/>
                  </a:solidFill>
                  <a:latin typeface="Cambria"/>
                </a:rPr>
                <a:t>cạnh</a:t>
              </a:r>
              <a:r>
                <a:rPr lang="en-US" sz="5400" b="1" dirty="0">
                  <a:solidFill>
                    <a:srgbClr val="142912"/>
                  </a:solidFill>
                  <a:latin typeface="Cambria"/>
                </a:rPr>
                <a:t> </a:t>
              </a:r>
              <a:r>
                <a:rPr lang="en-US" sz="5400" b="1" dirty="0" err="1">
                  <a:solidFill>
                    <a:srgbClr val="142912"/>
                  </a:solidFill>
                  <a:latin typeface="Cambria"/>
                </a:rPr>
                <a:t>của</a:t>
              </a:r>
              <a:r>
                <a:rPr lang="en-US" sz="5400" b="1" dirty="0">
                  <a:solidFill>
                    <a:srgbClr val="142912"/>
                  </a:solidFill>
                  <a:latin typeface="Cambria"/>
                </a:rPr>
                <a:t> </a:t>
              </a:r>
              <a:r>
                <a:rPr lang="en-US" sz="5400" b="1" dirty="0" err="1">
                  <a:solidFill>
                    <a:srgbClr val="142912"/>
                  </a:solidFill>
                  <a:latin typeface="Cambria"/>
                </a:rPr>
                <a:t>hình</a:t>
              </a:r>
              <a:r>
                <a:rPr lang="en-US" sz="5400" b="1" dirty="0">
                  <a:solidFill>
                    <a:srgbClr val="142912"/>
                  </a:solidFill>
                  <a:latin typeface="Cambria"/>
                </a:rPr>
                <a:t> </a:t>
              </a:r>
              <a:r>
                <a:rPr lang="en-US" sz="5400" b="1" dirty="0" err="1">
                  <a:solidFill>
                    <a:srgbClr val="142912"/>
                  </a:solidFill>
                  <a:latin typeface="Cambria"/>
                </a:rPr>
                <a:t>thoi</a:t>
              </a:r>
              <a:r>
                <a:rPr lang="en-US" sz="5400" b="1" dirty="0">
                  <a:solidFill>
                    <a:srgbClr val="142912"/>
                  </a:solidFill>
                  <a:latin typeface="Cambria"/>
                </a:rPr>
                <a:t>.</a:t>
              </a:r>
            </a:p>
          </p:txBody>
        </p:sp>
      </p:grpSp>
      <p:grpSp>
        <p:nvGrpSpPr>
          <p:cNvPr id="22" name="Group 21"/>
          <p:cNvGrpSpPr/>
          <p:nvPr/>
        </p:nvGrpSpPr>
        <p:grpSpPr>
          <a:xfrm>
            <a:off x="1476406" y="7014636"/>
            <a:ext cx="15664101" cy="1919984"/>
            <a:chOff x="685800" y="2072654"/>
            <a:chExt cx="15664101"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3"/>
            <p:cNvSpPr txBox="1"/>
            <p:nvPr/>
          </p:nvSpPr>
          <p:spPr>
            <a:xfrm>
              <a:off x="1365680" y="2824123"/>
              <a:ext cx="14984221" cy="542200"/>
            </a:xfrm>
            <a:prstGeom prst="rect">
              <a:avLst/>
            </a:prstGeom>
          </p:spPr>
          <p:txBody>
            <a:bodyPr wrap="square" lIns="0" tIns="0" rIns="0" bIns="0" rtlCol="0" anchor="t">
              <a:spAutoFit/>
            </a:bodyPr>
            <a:lstStyle/>
            <a:p>
              <a:pPr algn="just">
                <a:lnSpc>
                  <a:spcPts val="3999"/>
                </a:lnSpc>
              </a:pPr>
              <a:r>
                <a:rPr lang="vi-VN" sz="5400" b="1" dirty="0">
                  <a:solidFill>
                    <a:srgbClr val="142912"/>
                  </a:solidFill>
                  <a:latin typeface="Cambria"/>
                </a:rPr>
                <a:t>Nhắc lại đặc điểm hai đường thằng song song.</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2663412" y="831581"/>
            <a:ext cx="13619642" cy="3323987"/>
          </a:xfrm>
          <a:prstGeom prst="rect">
            <a:avLst/>
          </a:prstGeom>
        </p:spPr>
        <p:txBody>
          <a:bodyPr wrap="square" lIns="0" tIns="0" rIns="0" bIns="0" rtlCol="0" anchor="t">
            <a:spAutoFit/>
          </a:bodyPr>
          <a:lstStyle/>
          <a:p>
            <a:pPr algn="just">
              <a:spcBef>
                <a:spcPct val="0"/>
              </a:spcBef>
            </a:pPr>
            <a:r>
              <a:rPr lang="vi-VN" sz="5400" dirty="0">
                <a:solidFill>
                  <a:srgbClr val="391940"/>
                </a:solidFill>
                <a:latin typeface="Cambria"/>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Làm</a:t>
            </a:r>
            <a:r>
              <a:rPr lang="en-US" sz="6600" dirty="0">
                <a:solidFill>
                  <a:srgbClr val="000000"/>
                </a:solidFill>
                <a:latin typeface="Cambria"/>
              </a:rPr>
              <a:t> </a:t>
            </a:r>
            <a:r>
              <a:rPr lang="en-US" sz="6600" dirty="0" err="1" smtClean="0">
                <a:solidFill>
                  <a:srgbClr val="000000"/>
                </a:solidFill>
                <a:latin typeface="Cambria"/>
              </a:rPr>
              <a:t>vào</a:t>
            </a:r>
            <a:r>
              <a:rPr lang="en-US" sz="6600" dirty="0" smtClean="0">
                <a:solidFill>
                  <a:srgbClr val="000000"/>
                </a:solidFill>
                <a:latin typeface="Cambria"/>
              </a:rPr>
              <a:t> </a:t>
            </a:r>
            <a:r>
              <a:rPr lang="en-US" sz="6600" dirty="0" err="1" smtClean="0">
                <a:solidFill>
                  <a:srgbClr val="000000"/>
                </a:solidFill>
                <a:latin typeface="Cambria"/>
              </a:rPr>
              <a:t>vở</a:t>
            </a:r>
            <a:endParaRPr lang="en-US" sz="6600" dirty="0">
              <a:solidFill>
                <a:srgbClr val="000000"/>
              </a:solidFill>
              <a:latin typeface="Cambria"/>
            </a:endParaRPr>
          </a:p>
        </p:txBody>
      </p:sp>
      <p:pic>
        <p:nvPicPr>
          <p:cNvPr id="16" name="Picture 15"/>
          <p:cNvPicPr>
            <a:picLocks noChangeAspect="1"/>
          </p:cNvPicPr>
          <p:nvPr/>
        </p:nvPicPr>
        <p:blipFill>
          <a:blip r:embed="rId12"/>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13">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5"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xmlns="" r:embed="rId5"/>
                </a:ext>
              </a:extLst>
            </a:blip>
            <a:stretch>
              <a:fillRect/>
            </a:stretch>
          </a:blipFill>
        </p:spPr>
      </p:sp>
      <p:pic>
        <p:nvPicPr>
          <p:cNvPr id="16" name="Picture 15"/>
          <p:cNvPicPr>
            <a:picLocks noChangeAspect="1"/>
          </p:cNvPicPr>
          <p:nvPr/>
        </p:nvPicPr>
        <p:blipFill>
          <a:blip r:embed="rId6"/>
          <a:stretch>
            <a:fillRect/>
          </a:stretch>
        </p:blipFill>
        <p:spPr>
          <a:xfrm>
            <a:off x="12366589" y="1066030"/>
            <a:ext cx="2138697" cy="2372744"/>
          </a:xfrm>
          <a:prstGeom prst="rect">
            <a:avLst/>
          </a:prstGeom>
        </p:spPr>
      </p:pic>
      <p:sp>
        <p:nvSpPr>
          <p:cNvPr id="14" name="TextBox 12"/>
          <p:cNvSpPr txBox="1"/>
          <p:nvPr/>
        </p:nvSpPr>
        <p:spPr>
          <a:xfrm>
            <a:off x="589105" y="704883"/>
            <a:ext cx="3327631" cy="738664"/>
          </a:xfrm>
          <a:prstGeom prst="rect">
            <a:avLst/>
          </a:prstGeom>
        </p:spPr>
        <p:txBody>
          <a:bodyPr wrap="square" lIns="0" tIns="0" rIns="0" bIns="0" rtlCol="0" anchor="t">
            <a:spAutoFit/>
          </a:bodyPr>
          <a:lstStyle/>
          <a:p>
            <a:pPr algn="ctr">
              <a:spcBef>
                <a:spcPct val="0"/>
              </a:spcBef>
            </a:pPr>
            <a:r>
              <a:rPr lang="en-US" sz="4800" b="1" dirty="0" err="1" smtClean="0">
                <a:solidFill>
                  <a:srgbClr val="000000"/>
                </a:solidFill>
                <a:latin typeface="Cambria"/>
              </a:rPr>
              <a:t>Tóm</a:t>
            </a:r>
            <a:r>
              <a:rPr lang="en-US" sz="4800" b="1" dirty="0" smtClean="0">
                <a:solidFill>
                  <a:srgbClr val="000000"/>
                </a:solidFill>
                <a:latin typeface="Cambria"/>
              </a:rPr>
              <a:t> </a:t>
            </a:r>
            <a:r>
              <a:rPr lang="en-US" sz="4800" b="1" dirty="0" err="1" smtClean="0">
                <a:solidFill>
                  <a:srgbClr val="000000"/>
                </a:solidFill>
                <a:latin typeface="Cambria"/>
              </a:rPr>
              <a:t>tắt</a:t>
            </a:r>
            <a:r>
              <a:rPr lang="en-US" sz="4800" b="1" dirty="0" smtClean="0">
                <a:solidFill>
                  <a:srgbClr val="000000"/>
                </a:solidFill>
                <a:latin typeface="Cambria"/>
              </a:rPr>
              <a:t>:</a:t>
            </a:r>
            <a:endParaRPr lang="en-US" sz="4800" b="1" dirty="0">
              <a:solidFill>
                <a:srgbClr val="000000"/>
              </a:solidFill>
              <a:latin typeface="Cambria"/>
            </a:endParaRPr>
          </a:p>
        </p:txBody>
      </p:sp>
      <p:grpSp>
        <p:nvGrpSpPr>
          <p:cNvPr id="29" name="Group 28"/>
          <p:cNvGrpSpPr/>
          <p:nvPr/>
        </p:nvGrpSpPr>
        <p:grpSpPr>
          <a:xfrm>
            <a:off x="871077" y="2778315"/>
            <a:ext cx="6672724" cy="1770459"/>
            <a:chOff x="871077" y="2778315"/>
            <a:chExt cx="6672724" cy="1770459"/>
          </a:xfrm>
        </p:grpSpPr>
        <p:sp>
          <p:nvSpPr>
            <p:cNvPr id="18" name="TextBox 12"/>
            <p:cNvSpPr txBox="1"/>
            <p:nvPr/>
          </p:nvSpPr>
          <p:spPr>
            <a:xfrm>
              <a:off x="871077" y="2778315"/>
              <a:ext cx="3127136" cy="738664"/>
            </a:xfrm>
            <a:prstGeom prst="rect">
              <a:avLst/>
            </a:prstGeom>
          </p:spPr>
          <p:txBody>
            <a:bodyPr wrap="square" lIns="0" tIns="0" rIns="0" bIns="0" rtlCol="0" anchor="t">
              <a:spAutoFit/>
            </a:bodyPr>
            <a:lstStyle/>
            <a:p>
              <a:pPr algn="r">
                <a:spcBef>
                  <a:spcPct val="0"/>
                </a:spcBef>
              </a:pP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chuối</a:t>
              </a:r>
              <a:r>
                <a:rPr lang="en-US" sz="4800" dirty="0" smtClean="0">
                  <a:solidFill>
                    <a:srgbClr val="000000"/>
                  </a:solidFill>
                  <a:latin typeface="Cambria"/>
                </a:rPr>
                <a:t>:</a:t>
              </a:r>
              <a:endParaRPr lang="en-US" sz="4800" dirty="0">
                <a:solidFill>
                  <a:srgbClr val="000000"/>
                </a:solidFill>
                <a:latin typeface="Cambria"/>
              </a:endParaRP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355855" y="3933221"/>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 </a:t>
              </a:r>
              <a:r>
                <a:rPr lang="en-US" sz="4000" dirty="0" err="1" smtClean="0">
                  <a:solidFill>
                    <a:srgbClr val="000000"/>
                  </a:solidFill>
                  <a:latin typeface="Cambria"/>
                </a:rPr>
                <a:t>cây</a:t>
              </a:r>
              <a:endParaRPr lang="en-US" sz="4000" dirty="0">
                <a:solidFill>
                  <a:srgbClr val="000000"/>
                </a:solidFill>
                <a:latin typeface="Cambria"/>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3" name="Group 32"/>
          <p:cNvGrpSpPr/>
          <p:nvPr/>
        </p:nvGrpSpPr>
        <p:grpSpPr>
          <a:xfrm>
            <a:off x="2252921" y="1012654"/>
            <a:ext cx="7459698" cy="2272021"/>
            <a:chOff x="2252921" y="1012654"/>
            <a:chExt cx="7459698" cy="2272021"/>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8" name="Group 27"/>
            <p:cNvGrpSpPr/>
            <p:nvPr/>
          </p:nvGrpSpPr>
          <p:grpSpPr>
            <a:xfrm>
              <a:off x="2252921" y="1012654"/>
              <a:ext cx="7459698" cy="2272021"/>
              <a:chOff x="2252921" y="1012654"/>
              <a:chExt cx="7459698" cy="2272021"/>
            </a:xfrm>
          </p:grpSpPr>
          <p:sp>
            <p:nvSpPr>
              <p:cNvPr id="12" name="TextBox 12"/>
              <p:cNvSpPr txBox="1"/>
              <p:nvPr/>
            </p:nvSpPr>
            <p:spPr>
              <a:xfrm>
                <a:off x="2252921" y="1668316"/>
                <a:ext cx="1745292" cy="738664"/>
              </a:xfrm>
              <a:prstGeom prst="rect">
                <a:avLst/>
              </a:prstGeom>
            </p:spPr>
            <p:txBody>
              <a:bodyPr wrap="square" lIns="0" tIns="0" rIns="0" bIns="0" rtlCol="0" anchor="t">
                <a:spAutoFit/>
              </a:bodyPr>
              <a:lstStyle/>
              <a:p>
                <a:pPr algn="r">
                  <a:spcBef>
                    <a:spcPct val="0"/>
                  </a:spcBef>
                </a:pP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ổi</a:t>
                </a:r>
                <a:r>
                  <a:rPr lang="en-US" sz="4800" dirty="0" smtClean="0">
                    <a:solidFill>
                      <a:srgbClr val="000000"/>
                    </a:solidFill>
                    <a:latin typeface="Cambria"/>
                  </a:rPr>
                  <a:t>:</a:t>
                </a:r>
                <a:endParaRPr lang="en-US" sz="4800" dirty="0">
                  <a:solidFill>
                    <a:srgbClr val="000000"/>
                  </a:solidFill>
                  <a:latin typeface="Cambria"/>
                </a:endParaRP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2"/>
              <p:cNvSpPr txBox="1"/>
              <p:nvPr/>
            </p:nvSpPr>
            <p:spPr>
              <a:xfrm>
                <a:off x="5491594" y="1012654"/>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 </a:t>
                </a:r>
                <a:r>
                  <a:rPr lang="en-US" sz="4000" dirty="0" err="1" smtClean="0">
                    <a:solidFill>
                      <a:srgbClr val="000000"/>
                    </a:solidFill>
                    <a:latin typeface="Cambria"/>
                  </a:rPr>
                  <a:t>cây</a:t>
                </a:r>
                <a:endParaRPr lang="en-US" sz="4000" dirty="0">
                  <a:solidFill>
                    <a:srgbClr val="000000"/>
                  </a:solidFill>
                  <a:latin typeface="Cambria"/>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40 </a:t>
                </a:r>
                <a:r>
                  <a:rPr lang="en-US" sz="4000" dirty="0" err="1" smtClean="0">
                    <a:solidFill>
                      <a:srgbClr val="000000"/>
                    </a:solidFill>
                    <a:latin typeface="Cambria"/>
                  </a:rPr>
                  <a:t>cây</a:t>
                </a:r>
                <a:endParaRPr lang="en-US" sz="4000" dirty="0">
                  <a:solidFill>
                    <a:srgbClr val="000000"/>
                  </a:solidFill>
                  <a:latin typeface="Cambria"/>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7" name="TextBox 12"/>
            <p:cNvSpPr txBox="1"/>
            <p:nvPr/>
          </p:nvSpPr>
          <p:spPr>
            <a:xfrm>
              <a:off x="9812445" y="2379167"/>
              <a:ext cx="2530572" cy="615553"/>
            </a:xfrm>
            <a:prstGeom prst="rect">
              <a:avLst/>
            </a:prstGeom>
          </p:spPr>
          <p:txBody>
            <a:bodyPr wrap="square" lIns="0" tIns="0" rIns="0" bIns="0" rtlCol="0" anchor="t">
              <a:spAutoFit/>
            </a:bodyPr>
            <a:lstStyle/>
            <a:p>
              <a:pPr algn="ctr">
                <a:spcBef>
                  <a:spcPct val="0"/>
                </a:spcBef>
              </a:pPr>
              <a:r>
                <a:rPr lang="en-US" sz="4000" dirty="0" smtClean="0">
                  <a:solidFill>
                    <a:srgbClr val="000000"/>
                  </a:solidFill>
                  <a:latin typeface="Cambria"/>
                </a:rPr>
                <a:t>760 </a:t>
              </a:r>
              <a:r>
                <a:rPr lang="en-US" sz="4000" dirty="0" err="1" smtClean="0">
                  <a:solidFill>
                    <a:srgbClr val="000000"/>
                  </a:solidFill>
                  <a:latin typeface="Cambria"/>
                </a:rPr>
                <a:t>cây</a:t>
              </a:r>
              <a:endParaRPr lang="en-US" sz="4000" dirty="0">
                <a:solidFill>
                  <a:srgbClr val="000000"/>
                </a:solidFill>
                <a:latin typeface="Cambria"/>
              </a:endParaRPr>
            </a:p>
          </p:txBody>
        </p:sp>
      </p:grpSp>
      <p:sp>
        <p:nvSpPr>
          <p:cNvPr id="31" name="TextBox 8"/>
          <p:cNvSpPr txBox="1"/>
          <p:nvPr/>
        </p:nvSpPr>
        <p:spPr>
          <a:xfrm>
            <a:off x="4960935" y="4557569"/>
            <a:ext cx="12431656" cy="5170646"/>
          </a:xfrm>
          <a:prstGeom prst="rect">
            <a:avLst/>
          </a:prstGeom>
        </p:spPr>
        <p:txBody>
          <a:bodyPr wrap="square" lIns="0" tIns="0" rIns="0" bIns="0" rtlCol="0" anchor="t">
            <a:spAutoFit/>
          </a:bodyPr>
          <a:lstStyle/>
          <a:p>
            <a:pPr algn="ctr"/>
            <a:r>
              <a:rPr lang="en-US" sz="4800" dirty="0" err="1">
                <a:solidFill>
                  <a:srgbClr val="000000"/>
                </a:solidFill>
                <a:latin typeface="Cambria"/>
              </a:rPr>
              <a:t>Bài</a:t>
            </a:r>
            <a:r>
              <a:rPr lang="en-US" sz="4800" dirty="0">
                <a:solidFill>
                  <a:srgbClr val="000000"/>
                </a:solidFill>
                <a:latin typeface="Cambria"/>
              </a:rPr>
              <a:t> </a:t>
            </a:r>
            <a:r>
              <a:rPr lang="en-US" sz="4800" dirty="0" err="1" smtClean="0">
                <a:solidFill>
                  <a:srgbClr val="000000"/>
                </a:solidFill>
                <a:latin typeface="Cambria"/>
              </a:rPr>
              <a:t>giải</a:t>
            </a:r>
            <a:r>
              <a:rPr lang="en-US" sz="4800" dirty="0" smtClean="0">
                <a:solidFill>
                  <a:srgbClr val="000000"/>
                </a:solidFill>
                <a:latin typeface="Cambria"/>
              </a:rPr>
              <a:t>:</a:t>
            </a:r>
            <a:endParaRPr lang="en-US" sz="4800" dirty="0">
              <a:solidFill>
                <a:srgbClr val="000000"/>
              </a:solidFill>
              <a:latin typeface="Cambria"/>
            </a:endParaRPr>
          </a:p>
          <a:p>
            <a:pPr algn="ct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vườn</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err="1">
                <a:solidFill>
                  <a:srgbClr val="000000"/>
                </a:solidFill>
                <a:latin typeface="Cambria"/>
              </a:rPr>
              <a:t>cây</a:t>
            </a:r>
            <a:r>
              <a:rPr lang="en-US" sz="4800" dirty="0">
                <a:solidFill>
                  <a:srgbClr val="000000"/>
                </a:solidFill>
                <a:latin typeface="Cambria"/>
              </a:rPr>
              <a:t> </a:t>
            </a:r>
            <a:r>
              <a:rPr lang="en-US" sz="4800" dirty="0" err="1">
                <a:solidFill>
                  <a:srgbClr val="000000"/>
                </a:solidFill>
                <a:latin typeface="Cambria"/>
              </a:rPr>
              <a:t>ổi</a:t>
            </a:r>
            <a:r>
              <a:rPr lang="en-US" sz="4800" dirty="0">
                <a:solidFill>
                  <a:srgbClr val="000000"/>
                </a:solidFill>
                <a:latin typeface="Cambria"/>
              </a:rPr>
              <a:t> </a:t>
            </a:r>
            <a:r>
              <a:rPr lang="en-US" sz="4800" dirty="0" err="1">
                <a:solidFill>
                  <a:srgbClr val="000000"/>
                </a:solidFill>
                <a:latin typeface="Cambria"/>
              </a:rPr>
              <a:t>là</a:t>
            </a:r>
            <a:r>
              <a:rPr lang="en-US" sz="4800" dirty="0">
                <a:solidFill>
                  <a:srgbClr val="000000"/>
                </a:solidFill>
                <a:latin typeface="Cambria"/>
              </a:rPr>
              <a:t>:</a:t>
            </a:r>
          </a:p>
          <a:p>
            <a:pPr algn="ctr"/>
            <a:r>
              <a:rPr lang="en-US" sz="4800" dirty="0">
                <a:solidFill>
                  <a:srgbClr val="000000"/>
                </a:solidFill>
                <a:latin typeface="Cambria"/>
              </a:rPr>
              <a:t>(760 + 40) : 2 = 400 (</a:t>
            </a:r>
            <a:r>
              <a:rPr lang="en-US" sz="4800" dirty="0" err="1">
                <a:solidFill>
                  <a:srgbClr val="000000"/>
                </a:solidFill>
                <a:latin typeface="Cambria"/>
              </a:rPr>
              <a:t>cây</a:t>
            </a:r>
            <a:r>
              <a:rPr lang="en-US" sz="4800" dirty="0">
                <a:solidFill>
                  <a:srgbClr val="000000"/>
                </a:solidFill>
                <a:latin typeface="Cambria"/>
              </a:rPr>
              <a:t>)</a:t>
            </a:r>
          </a:p>
          <a:p>
            <a:pPr algn="ct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vườn</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err="1">
                <a:solidFill>
                  <a:srgbClr val="000000"/>
                </a:solidFill>
                <a:latin typeface="Cambria"/>
              </a:rPr>
              <a:t>cây</a:t>
            </a:r>
            <a:r>
              <a:rPr lang="en-US" sz="4800" dirty="0">
                <a:solidFill>
                  <a:srgbClr val="000000"/>
                </a:solidFill>
                <a:latin typeface="Cambria"/>
              </a:rPr>
              <a:t> </a:t>
            </a:r>
            <a:r>
              <a:rPr lang="en-US" sz="4800" dirty="0" err="1">
                <a:solidFill>
                  <a:srgbClr val="000000"/>
                </a:solidFill>
                <a:latin typeface="Cambria"/>
              </a:rPr>
              <a:t>chuối</a:t>
            </a:r>
            <a:r>
              <a:rPr lang="en-US" sz="4800" dirty="0">
                <a:solidFill>
                  <a:srgbClr val="000000"/>
                </a:solidFill>
                <a:latin typeface="Cambria"/>
              </a:rPr>
              <a:t> </a:t>
            </a:r>
            <a:r>
              <a:rPr lang="en-US" sz="4800" dirty="0" err="1">
                <a:solidFill>
                  <a:srgbClr val="000000"/>
                </a:solidFill>
                <a:latin typeface="Cambria"/>
              </a:rPr>
              <a:t>là</a:t>
            </a:r>
            <a:r>
              <a:rPr lang="en-US" sz="4800" dirty="0">
                <a:solidFill>
                  <a:srgbClr val="000000"/>
                </a:solidFill>
                <a:latin typeface="Cambria"/>
              </a:rPr>
              <a:t>:</a:t>
            </a:r>
          </a:p>
          <a:p>
            <a:pPr algn="ctr"/>
            <a:r>
              <a:rPr lang="en-US" sz="4800" dirty="0">
                <a:solidFill>
                  <a:srgbClr val="000000"/>
                </a:solidFill>
                <a:latin typeface="Cambria"/>
              </a:rPr>
              <a:t>760 – 400 = 360 (</a:t>
            </a:r>
            <a:r>
              <a:rPr lang="en-US" sz="4800" dirty="0" err="1">
                <a:solidFill>
                  <a:srgbClr val="000000"/>
                </a:solidFill>
                <a:latin typeface="Cambria"/>
              </a:rPr>
              <a:t>cây</a:t>
            </a:r>
            <a:r>
              <a:rPr lang="en-US" sz="4800" dirty="0">
                <a:solidFill>
                  <a:srgbClr val="000000"/>
                </a:solidFill>
                <a:latin typeface="Cambria"/>
              </a:rPr>
              <a:t>)</a:t>
            </a:r>
          </a:p>
          <a:p>
            <a:pPr algn="ctr"/>
            <a:r>
              <a:rPr lang="en-US" sz="4800" dirty="0" err="1">
                <a:solidFill>
                  <a:srgbClr val="000000"/>
                </a:solidFill>
                <a:latin typeface="Cambria"/>
              </a:rPr>
              <a:t>Đáp</a:t>
            </a:r>
            <a:r>
              <a:rPr lang="en-US" sz="4800" dirty="0">
                <a:solidFill>
                  <a:srgbClr val="000000"/>
                </a:solidFill>
                <a:latin typeface="Cambria"/>
              </a:rPr>
              <a:t> </a:t>
            </a:r>
            <a:r>
              <a:rPr lang="en-US" sz="4800" dirty="0" err="1">
                <a:solidFill>
                  <a:srgbClr val="000000"/>
                </a:solidFill>
                <a:latin typeface="Cambria"/>
              </a:rPr>
              <a:t>số</a:t>
            </a:r>
            <a:r>
              <a:rPr lang="en-US" sz="4800" dirty="0">
                <a:solidFill>
                  <a:srgbClr val="000000"/>
                </a:solidFill>
                <a:latin typeface="Cambria"/>
              </a:rPr>
              <a:t>: </a:t>
            </a:r>
            <a:r>
              <a:rPr lang="en-US" sz="4800" dirty="0" smtClean="0">
                <a:solidFill>
                  <a:srgbClr val="000000"/>
                </a:solidFill>
                <a:latin typeface="Cambria"/>
              </a:rPr>
              <a:t>400 </a:t>
            </a: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ổi</a:t>
            </a:r>
            <a:r>
              <a:rPr lang="en-US" sz="4800" dirty="0" smtClean="0">
                <a:solidFill>
                  <a:srgbClr val="000000"/>
                </a:solidFill>
                <a:latin typeface="Cambria"/>
              </a:rPr>
              <a:t>; 360 </a:t>
            </a:r>
            <a:r>
              <a:rPr lang="en-US" sz="4800" dirty="0" err="1" smtClean="0">
                <a:solidFill>
                  <a:srgbClr val="000000"/>
                </a:solidFill>
                <a:latin typeface="Cambria"/>
              </a:rPr>
              <a:t>cây</a:t>
            </a:r>
            <a:r>
              <a:rPr lang="en-US" sz="4800" dirty="0" smtClean="0">
                <a:solidFill>
                  <a:srgbClr val="000000"/>
                </a:solidFill>
                <a:latin typeface="Cambria"/>
              </a:rPr>
              <a:t> </a:t>
            </a:r>
            <a:r>
              <a:rPr lang="en-US" sz="4800" dirty="0" err="1" smtClean="0">
                <a:solidFill>
                  <a:srgbClr val="000000"/>
                </a:solidFill>
                <a:latin typeface="Cambria"/>
              </a:rPr>
              <a:t>chuối</a:t>
            </a:r>
            <a:r>
              <a:rPr lang="en-US" sz="4800" dirty="0" smtClean="0">
                <a:solidFill>
                  <a:srgbClr val="000000"/>
                </a:solidFill>
                <a:latin typeface="Cambria"/>
              </a:rPr>
              <a:t>.</a:t>
            </a:r>
            <a:endParaRPr lang="en-US" sz="4800" dirty="0">
              <a:solidFill>
                <a:srgbClr val="000000"/>
              </a:solidFill>
              <a:latin typeface="Cambria"/>
            </a:endParaRPr>
          </a:p>
          <a:p>
            <a:pPr algn="ctr">
              <a:spcBef>
                <a:spcPct val="0"/>
              </a:spcBef>
            </a:pPr>
            <a:endParaRPr lang="en-US" sz="4800" dirty="0">
              <a:solidFill>
                <a:srgbClr val="000000"/>
              </a:solidFill>
              <a:latin typeface="Cambria"/>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7">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asvg="http://schemas.microsoft.com/office/drawing/2016/SVG/main" xmlns=""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smtClean="0">
                  <a:solidFill>
                    <a:srgbClr val="000000"/>
                  </a:solidFill>
                  <a:latin typeface="Cambria"/>
                </a:rPr>
                <a:t>Nhắc</a:t>
              </a:r>
              <a:r>
                <a:rPr lang="en-US" sz="6600" dirty="0" smtClean="0">
                  <a:solidFill>
                    <a:srgbClr val="000000"/>
                  </a:solidFill>
                  <a:latin typeface="Cambria"/>
                </a:rPr>
                <a:t> </a:t>
              </a:r>
              <a:r>
                <a:rPr lang="en-US" sz="6600" dirty="0" err="1" smtClean="0">
                  <a:solidFill>
                    <a:srgbClr val="000000"/>
                  </a:solidFill>
                  <a:latin typeface="Cambria"/>
                </a:rPr>
                <a:t>lại</a:t>
              </a:r>
              <a:r>
                <a:rPr lang="en-US" sz="6600" dirty="0" smtClean="0">
                  <a:solidFill>
                    <a:srgbClr val="000000"/>
                  </a:solidFill>
                  <a:latin typeface="Cambria"/>
                </a:rPr>
                <a:t> </a:t>
              </a:r>
              <a:r>
                <a:rPr lang="en-US" sz="6600" dirty="0" err="1" smtClean="0">
                  <a:solidFill>
                    <a:srgbClr val="000000"/>
                  </a:solidFill>
                  <a:latin typeface="Cambria"/>
                </a:rPr>
                <a:t>các</a:t>
              </a:r>
              <a:r>
                <a:rPr lang="en-US" sz="6600" dirty="0" smtClean="0">
                  <a:solidFill>
                    <a:srgbClr val="000000"/>
                  </a:solidFill>
                  <a:latin typeface="Cambria"/>
                </a:rPr>
                <a:t> </a:t>
              </a:r>
              <a:r>
                <a:rPr lang="en-US" sz="6600" dirty="0" err="1" smtClean="0">
                  <a:solidFill>
                    <a:srgbClr val="000000"/>
                  </a:solidFill>
                  <a:latin typeface="Cambria"/>
                </a:rPr>
                <a:t>dạng</a:t>
              </a:r>
              <a:r>
                <a:rPr lang="en-US" sz="6600" dirty="0" smtClean="0">
                  <a:solidFill>
                    <a:srgbClr val="000000"/>
                  </a:solidFill>
                  <a:latin typeface="Cambria"/>
                </a:rPr>
                <a:t> </a:t>
              </a:r>
              <a:r>
                <a:rPr lang="en-US" sz="6600" dirty="0" err="1" smtClean="0">
                  <a:solidFill>
                    <a:srgbClr val="000000"/>
                  </a:solidFill>
                  <a:latin typeface="Cambria"/>
                </a:rPr>
                <a:t>bài</a:t>
              </a:r>
              <a:r>
                <a:rPr lang="en-US" sz="6600" dirty="0" smtClean="0">
                  <a:solidFill>
                    <a:srgbClr val="000000"/>
                  </a:solidFill>
                  <a:latin typeface="Cambria"/>
                </a:rPr>
                <a:t> </a:t>
              </a:r>
              <a:r>
                <a:rPr lang="en-US" sz="6600" dirty="0" err="1" smtClean="0">
                  <a:solidFill>
                    <a:srgbClr val="000000"/>
                  </a:solidFill>
                  <a:latin typeface="Cambria"/>
                </a:rPr>
                <a:t>toán</a:t>
              </a:r>
              <a:r>
                <a:rPr lang="en-US" sz="6600" dirty="0" smtClean="0">
                  <a:solidFill>
                    <a:srgbClr val="000000"/>
                  </a:solidFill>
                  <a:latin typeface="Cambria"/>
                </a:rPr>
                <a:t> </a:t>
              </a:r>
              <a:r>
                <a:rPr lang="en-US" sz="6600" dirty="0" err="1" smtClean="0">
                  <a:solidFill>
                    <a:srgbClr val="000000"/>
                  </a:solidFill>
                  <a:latin typeface="Cambria"/>
                </a:rPr>
                <a:t>có</a:t>
              </a:r>
              <a:r>
                <a:rPr lang="en-US" sz="6600" dirty="0" smtClean="0">
                  <a:solidFill>
                    <a:srgbClr val="000000"/>
                  </a:solidFill>
                  <a:latin typeface="Cambria"/>
                </a:rPr>
                <a:t> </a:t>
              </a:r>
              <a:r>
                <a:rPr lang="en-US" sz="6600" dirty="0" err="1" smtClean="0">
                  <a:solidFill>
                    <a:srgbClr val="000000"/>
                  </a:solidFill>
                  <a:latin typeface="Cambria"/>
                </a:rPr>
                <a:t>lời</a:t>
              </a:r>
              <a:r>
                <a:rPr lang="en-US" sz="6600" dirty="0" smtClean="0">
                  <a:solidFill>
                    <a:srgbClr val="000000"/>
                  </a:solidFill>
                  <a:latin typeface="Cambria"/>
                </a:rPr>
                <a:t> </a:t>
              </a:r>
              <a:r>
                <a:rPr lang="en-US" sz="6600" dirty="0" err="1" smtClean="0">
                  <a:solidFill>
                    <a:srgbClr val="000000"/>
                  </a:solidFill>
                  <a:latin typeface="Cambria"/>
                </a:rPr>
                <a:t>văn</a:t>
              </a:r>
              <a:r>
                <a:rPr lang="en-US" sz="6600" dirty="0" smtClean="0">
                  <a:solidFill>
                    <a:srgbClr val="000000"/>
                  </a:solidFill>
                  <a:latin typeface="Cambria"/>
                </a:rPr>
                <a:t> </a:t>
              </a:r>
              <a:r>
                <a:rPr lang="en-US" sz="6600" dirty="0" err="1" smtClean="0">
                  <a:solidFill>
                    <a:srgbClr val="000000"/>
                  </a:solidFill>
                  <a:latin typeface="Cambria"/>
                </a:rPr>
                <a:t>đã</a:t>
              </a:r>
              <a:r>
                <a:rPr lang="en-US" sz="6600" dirty="0" smtClean="0">
                  <a:solidFill>
                    <a:srgbClr val="000000"/>
                  </a:solidFill>
                  <a:latin typeface="Cambria"/>
                </a:rPr>
                <a:t> </a:t>
              </a:r>
              <a:r>
                <a:rPr lang="en-US" sz="6600" dirty="0" err="1" smtClean="0">
                  <a:solidFill>
                    <a:srgbClr val="000000"/>
                  </a:solidFill>
                  <a:latin typeface="Cambria"/>
                </a:rPr>
                <a:t>học</a:t>
              </a:r>
              <a:r>
                <a:rPr lang="en-US" sz="6600" dirty="0" smtClean="0">
                  <a:solidFill>
                    <a:srgbClr val="000000"/>
                  </a:solidFill>
                  <a:latin typeface="Cambria"/>
                </a:rPr>
                <a:t>.</a:t>
              </a:r>
              <a:endParaRPr lang="en-US" sz="6600" dirty="0">
                <a:solidFill>
                  <a:srgbClr val="000000"/>
                </a:solidFill>
                <a:latin typeface="Cambria"/>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asvg="http://schemas.microsoft.com/office/drawing/2016/SVG/main" xmlns=""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Nhắc</a:t>
              </a:r>
              <a:r>
                <a:rPr lang="en-US" sz="6600" dirty="0">
                  <a:solidFill>
                    <a:srgbClr val="000000"/>
                  </a:solidFill>
                  <a:latin typeface="Cambria"/>
                </a:rPr>
                <a:t> </a:t>
              </a:r>
              <a:r>
                <a:rPr lang="en-US" sz="6600" dirty="0" err="1">
                  <a:solidFill>
                    <a:srgbClr val="000000"/>
                  </a:solidFill>
                  <a:latin typeface="Cambria"/>
                </a:rPr>
                <a:t>lại</a:t>
              </a:r>
              <a:r>
                <a:rPr lang="en-US" sz="6600" dirty="0">
                  <a:solidFill>
                    <a:srgbClr val="000000"/>
                  </a:solidFill>
                  <a:latin typeface="Cambria"/>
                </a:rPr>
                <a:t> </a:t>
              </a:r>
              <a:r>
                <a:rPr lang="en-US" sz="6600" dirty="0" err="1">
                  <a:solidFill>
                    <a:srgbClr val="000000"/>
                  </a:solidFill>
                  <a:latin typeface="Cambria"/>
                </a:rPr>
                <a:t>các</a:t>
              </a:r>
              <a:r>
                <a:rPr lang="en-US" sz="6600" dirty="0">
                  <a:solidFill>
                    <a:srgbClr val="000000"/>
                  </a:solidFill>
                  <a:latin typeface="Cambria"/>
                </a:rPr>
                <a:t> </a:t>
              </a:r>
              <a:r>
                <a:rPr lang="en-US" sz="6600" dirty="0" err="1">
                  <a:solidFill>
                    <a:srgbClr val="000000"/>
                  </a:solidFill>
                  <a:latin typeface="Cambria"/>
                </a:rPr>
                <a:t>hình</a:t>
              </a:r>
              <a:r>
                <a:rPr lang="en-US" sz="6600" dirty="0">
                  <a:solidFill>
                    <a:srgbClr val="000000"/>
                  </a:solidFill>
                  <a:latin typeface="Cambria"/>
                </a:rPr>
                <a:t> </a:t>
              </a:r>
              <a:r>
                <a:rPr lang="en-US" sz="6600" dirty="0" err="1">
                  <a:solidFill>
                    <a:srgbClr val="000000"/>
                  </a:solidFill>
                  <a:latin typeface="Cambria"/>
                </a:rPr>
                <a:t>đã</a:t>
              </a:r>
              <a:r>
                <a:rPr lang="en-US" sz="6600" dirty="0">
                  <a:solidFill>
                    <a:srgbClr val="000000"/>
                  </a:solidFill>
                  <a:latin typeface="Cambria"/>
                </a:rPr>
                <a:t> </a:t>
              </a:r>
              <a:r>
                <a:rPr lang="en-US" sz="6600" dirty="0" err="1">
                  <a:solidFill>
                    <a:srgbClr val="000000"/>
                  </a:solidFill>
                  <a:latin typeface="Cambria"/>
                </a:rPr>
                <a:t>học</a:t>
              </a:r>
              <a:r>
                <a:rPr lang="en-US" sz="6600" dirty="0">
                  <a:solidFill>
                    <a:srgbClr val="000000"/>
                  </a:solidFill>
                  <a:latin typeface="Cambria"/>
                </a:rPr>
                <a:t> </a:t>
              </a:r>
              <a:r>
                <a:rPr lang="en-US" sz="6600" dirty="0" err="1">
                  <a:solidFill>
                    <a:srgbClr val="000000"/>
                  </a:solidFill>
                  <a:latin typeface="Cambria"/>
                </a:rPr>
                <a:t>và</a:t>
              </a:r>
              <a:r>
                <a:rPr lang="en-US" sz="6600" dirty="0">
                  <a:solidFill>
                    <a:srgbClr val="000000"/>
                  </a:solidFill>
                  <a:latin typeface="Cambria"/>
                </a:rPr>
                <a:t> </a:t>
              </a:r>
              <a:r>
                <a:rPr lang="en-US" sz="6600" dirty="0" err="1">
                  <a:solidFill>
                    <a:srgbClr val="000000"/>
                  </a:solidFill>
                  <a:latin typeface="Cambria"/>
                </a:rPr>
                <a:t>đặc</a:t>
              </a:r>
              <a:r>
                <a:rPr lang="en-US" sz="6600" dirty="0">
                  <a:solidFill>
                    <a:srgbClr val="000000"/>
                  </a:solidFill>
                  <a:latin typeface="Cambria"/>
                </a:rPr>
                <a:t> </a:t>
              </a:r>
              <a:r>
                <a:rPr lang="en-US" sz="6600" dirty="0" err="1">
                  <a:solidFill>
                    <a:srgbClr val="000000"/>
                  </a:solidFill>
                  <a:latin typeface="Cambria"/>
                </a:rPr>
                <a:t>điểm</a:t>
              </a:r>
              <a:r>
                <a:rPr lang="en-US" sz="6600" dirty="0">
                  <a:solidFill>
                    <a:srgbClr val="000000"/>
                  </a:solidFill>
                  <a:latin typeface="Cambria"/>
                </a:rPr>
                <a:t> </a:t>
              </a:r>
              <a:r>
                <a:rPr lang="en-US" sz="6600" dirty="0" err="1">
                  <a:solidFill>
                    <a:srgbClr val="000000"/>
                  </a:solidFill>
                  <a:latin typeface="Cambria"/>
                </a:rPr>
                <a:t>của</a:t>
              </a:r>
              <a:r>
                <a:rPr lang="en-US" sz="6600" dirty="0">
                  <a:solidFill>
                    <a:srgbClr val="000000"/>
                  </a:solidFill>
                  <a:latin typeface="Cambria"/>
                </a:rPr>
                <a:t> </a:t>
              </a:r>
              <a:r>
                <a:rPr lang="en-US" sz="6600" dirty="0" err="1">
                  <a:solidFill>
                    <a:srgbClr val="000000"/>
                  </a:solidFill>
                  <a:latin typeface="Cambria"/>
                </a:rPr>
                <a:t>mỗi</a:t>
              </a:r>
              <a:r>
                <a:rPr lang="en-US" sz="6600" dirty="0">
                  <a:solidFill>
                    <a:srgbClr val="000000"/>
                  </a:solidFill>
                  <a:latin typeface="Cambria"/>
                </a:rPr>
                <a:t> </a:t>
              </a:r>
              <a:r>
                <a:rPr lang="en-US" sz="6600" dirty="0" err="1">
                  <a:solidFill>
                    <a:srgbClr val="000000"/>
                  </a:solidFill>
                  <a:latin typeface="Cambria"/>
                </a:rPr>
                <a:t>hình</a:t>
              </a:r>
              <a:r>
                <a:rPr lang="en-US" sz="6600" dirty="0">
                  <a:solidFill>
                    <a:srgbClr val="000000"/>
                  </a:solidFill>
                  <a:latin typeface="Cambria"/>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1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14">
              <a:extLst>
                <a:ext uri="{96DAC541-7B7A-43D3-8B79-37D633B846F1}">
                  <asvg:svgBlip xmlns:asvg="http://schemas.microsoft.com/office/drawing/2016/SVG/main" xmlns="" r:embed="rId1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17">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8">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16">
                <a:extLst>
                  <a:ext uri="{96DAC541-7B7A-43D3-8B79-37D633B846F1}">
                    <asvg:svgBlip xmlns:asvg="http://schemas.microsoft.com/office/drawing/2016/SVG/main" xmlns="" r:embed="rId3"/>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9">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2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Nhắc</a:t>
              </a:r>
              <a:r>
                <a:rPr lang="en-US" sz="6600" dirty="0">
                  <a:solidFill>
                    <a:srgbClr val="000000"/>
                  </a:solidFill>
                  <a:latin typeface="Cambria"/>
                </a:rPr>
                <a:t> </a:t>
              </a:r>
              <a:r>
                <a:rPr lang="en-US" sz="6600" dirty="0" err="1">
                  <a:solidFill>
                    <a:srgbClr val="000000"/>
                  </a:solidFill>
                  <a:latin typeface="Cambria"/>
                </a:rPr>
                <a:t>lại</a:t>
              </a:r>
              <a:r>
                <a:rPr lang="en-US" sz="6600" dirty="0">
                  <a:solidFill>
                    <a:srgbClr val="000000"/>
                  </a:solidFill>
                  <a:latin typeface="Cambria"/>
                </a:rPr>
                <a:t> </a:t>
              </a:r>
              <a:r>
                <a:rPr lang="en-US" sz="6600" dirty="0" err="1">
                  <a:solidFill>
                    <a:srgbClr val="000000"/>
                  </a:solidFill>
                  <a:latin typeface="Cambria"/>
                </a:rPr>
                <a:t>các</a:t>
              </a:r>
              <a:r>
                <a:rPr lang="en-US" sz="6600" dirty="0">
                  <a:solidFill>
                    <a:srgbClr val="000000"/>
                  </a:solidFill>
                  <a:latin typeface="Cambria"/>
                </a:rPr>
                <a:t> </a:t>
              </a:r>
              <a:r>
                <a:rPr lang="en-US" sz="6600" dirty="0" err="1">
                  <a:solidFill>
                    <a:srgbClr val="000000"/>
                  </a:solidFill>
                  <a:latin typeface="Cambria"/>
                </a:rPr>
                <a:t>đơn</a:t>
              </a:r>
              <a:r>
                <a:rPr lang="en-US" sz="6600" dirty="0">
                  <a:solidFill>
                    <a:srgbClr val="000000"/>
                  </a:solidFill>
                  <a:latin typeface="Cambria"/>
                </a:rPr>
                <a:t> </a:t>
              </a:r>
              <a:r>
                <a:rPr lang="en-US" sz="6600" dirty="0" err="1">
                  <a:solidFill>
                    <a:srgbClr val="000000"/>
                  </a:solidFill>
                  <a:latin typeface="Cambria"/>
                </a:rPr>
                <a:t>vị</a:t>
              </a:r>
              <a:r>
                <a:rPr lang="en-US" sz="6600" dirty="0">
                  <a:solidFill>
                    <a:srgbClr val="000000"/>
                  </a:solidFill>
                  <a:latin typeface="Cambria"/>
                </a:rPr>
                <a:t> </a:t>
              </a:r>
              <a:r>
                <a:rPr lang="en-US" sz="6600" dirty="0" err="1">
                  <a:solidFill>
                    <a:srgbClr val="000000"/>
                  </a:solidFill>
                  <a:latin typeface="Cambria"/>
                </a:rPr>
                <a:t>đo</a:t>
              </a:r>
              <a:r>
                <a:rPr lang="en-US" sz="6600" dirty="0">
                  <a:solidFill>
                    <a:srgbClr val="000000"/>
                  </a:solidFill>
                  <a:latin typeface="Cambria"/>
                </a:rPr>
                <a:t> </a:t>
              </a:r>
              <a:endParaRPr lang="en-US" sz="6600" dirty="0" smtClean="0">
                <a:solidFill>
                  <a:srgbClr val="000000"/>
                </a:solidFill>
                <a:latin typeface="Cambria"/>
              </a:endParaRPr>
            </a:p>
            <a:p>
              <a:pPr algn="ctr">
                <a:spcBef>
                  <a:spcPct val="0"/>
                </a:spcBef>
              </a:pPr>
              <a:r>
                <a:rPr lang="en-US" sz="6600" dirty="0" err="1" smtClean="0">
                  <a:solidFill>
                    <a:srgbClr val="000000"/>
                  </a:solidFill>
                  <a:latin typeface="Cambria"/>
                </a:rPr>
                <a:t>đại</a:t>
              </a:r>
              <a:r>
                <a:rPr lang="en-US" sz="6600" dirty="0" smtClean="0">
                  <a:solidFill>
                    <a:srgbClr val="000000"/>
                  </a:solidFill>
                  <a:latin typeface="Cambria"/>
                </a:rPr>
                <a:t> </a:t>
              </a:r>
              <a:r>
                <a:rPr lang="en-US" sz="6600" dirty="0" err="1">
                  <a:solidFill>
                    <a:srgbClr val="000000"/>
                  </a:solidFill>
                  <a:latin typeface="Cambria"/>
                </a:rPr>
                <a:t>lượng</a:t>
              </a:r>
              <a:r>
                <a:rPr lang="en-US" sz="6600" dirty="0">
                  <a:solidFill>
                    <a:srgbClr val="000000"/>
                  </a:solidFill>
                  <a:latin typeface="Cambria"/>
                </a:rPr>
                <a:t> </a:t>
              </a:r>
              <a:r>
                <a:rPr lang="en-US" sz="6600" dirty="0" err="1">
                  <a:solidFill>
                    <a:srgbClr val="000000"/>
                  </a:solidFill>
                  <a:latin typeface="Cambria"/>
                </a:rPr>
                <a:t>đã</a:t>
              </a:r>
              <a:r>
                <a:rPr lang="en-US" sz="6600" dirty="0">
                  <a:solidFill>
                    <a:srgbClr val="000000"/>
                  </a:solidFill>
                  <a:latin typeface="Cambria"/>
                </a:rPr>
                <a:t> </a:t>
              </a:r>
              <a:r>
                <a:rPr lang="en-US" sz="6600" dirty="0" err="1">
                  <a:solidFill>
                    <a:srgbClr val="000000"/>
                  </a:solidFill>
                  <a:latin typeface="Cambria"/>
                </a:rPr>
                <a:t>học</a:t>
              </a:r>
              <a:r>
                <a:rPr lang="en-US" sz="6600" dirty="0">
                  <a:solidFill>
                    <a:srgbClr val="000000"/>
                  </a:solidFill>
                  <a:latin typeface="Cambria"/>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7"/>
                </a:ext>
              </a:extLst>
            </a:blip>
            <a:stretch>
              <a:fillRect l="-51184" b="-82202"/>
            </a:stretch>
          </a:blipFill>
        </p:spPr>
      </p:sp>
      <p:sp>
        <p:nvSpPr>
          <p:cNvPr id="6" name="TextBox 6"/>
          <p:cNvSpPr txBox="1"/>
          <p:nvPr/>
        </p:nvSpPr>
        <p:spPr>
          <a:xfrm>
            <a:off x="3330420" y="4058004"/>
            <a:ext cx="9069062" cy="1661993"/>
          </a:xfrm>
          <a:prstGeom prst="rect">
            <a:avLst/>
          </a:prstGeom>
        </p:spPr>
        <p:txBody>
          <a:bodyPr wrap="square" lIns="0" tIns="0" rIns="0" bIns="0" rtlCol="0" anchor="t">
            <a:spAutoFit/>
          </a:bodyPr>
          <a:lstStyle/>
          <a:p>
            <a:pPr marL="885192" lvl="1" indent="-442596" algn="just">
              <a:buFont typeface="Arial"/>
              <a:buChar char="•"/>
            </a:pPr>
            <a:r>
              <a:rPr lang="en-US" sz="5400" dirty="0" err="1" smtClean="0">
                <a:solidFill>
                  <a:srgbClr val="000000"/>
                </a:solidFill>
                <a:latin typeface="Cambria"/>
              </a:rPr>
              <a:t>Ôn</a:t>
            </a:r>
            <a:r>
              <a:rPr lang="en-US" sz="5400" dirty="0" smtClean="0">
                <a:solidFill>
                  <a:srgbClr val="000000"/>
                </a:solidFill>
                <a:latin typeface="Cambria"/>
              </a:rPr>
              <a:t> </a:t>
            </a:r>
            <a:r>
              <a:rPr lang="en-US" sz="5400" dirty="0" err="1" smtClean="0">
                <a:solidFill>
                  <a:srgbClr val="000000"/>
                </a:solidFill>
                <a:latin typeface="Cambria"/>
              </a:rPr>
              <a:t>lại</a:t>
            </a:r>
            <a:r>
              <a:rPr lang="en-US" sz="5400" dirty="0" smtClean="0">
                <a:solidFill>
                  <a:srgbClr val="000000"/>
                </a:solidFill>
                <a:latin typeface="Cambria"/>
              </a:rPr>
              <a:t> </a:t>
            </a:r>
            <a:r>
              <a:rPr lang="en-US" sz="5400" dirty="0" err="1" smtClean="0">
                <a:solidFill>
                  <a:srgbClr val="000000"/>
                </a:solidFill>
                <a:latin typeface="Cambria"/>
              </a:rPr>
              <a:t>các</a:t>
            </a:r>
            <a:r>
              <a:rPr lang="en-US" sz="5400" dirty="0" smtClean="0">
                <a:solidFill>
                  <a:srgbClr val="000000"/>
                </a:solidFill>
                <a:latin typeface="Cambria"/>
              </a:rPr>
              <a:t> </a:t>
            </a:r>
            <a:r>
              <a:rPr lang="en-US" sz="5400" dirty="0" err="1" smtClean="0">
                <a:solidFill>
                  <a:srgbClr val="000000"/>
                </a:solidFill>
                <a:latin typeface="Cambria"/>
              </a:rPr>
              <a:t>kiến</a:t>
            </a:r>
            <a:r>
              <a:rPr lang="en-US" sz="5400" dirty="0" smtClean="0">
                <a:solidFill>
                  <a:srgbClr val="000000"/>
                </a:solidFill>
                <a:latin typeface="Cambria"/>
              </a:rPr>
              <a:t> </a:t>
            </a:r>
            <a:r>
              <a:rPr lang="en-US" sz="5400" dirty="0" err="1" smtClean="0">
                <a:solidFill>
                  <a:srgbClr val="000000"/>
                </a:solidFill>
                <a:latin typeface="Cambria"/>
              </a:rPr>
              <a:t>thức</a:t>
            </a:r>
            <a:r>
              <a:rPr lang="en-US" sz="5400" dirty="0" smtClean="0">
                <a:solidFill>
                  <a:srgbClr val="000000"/>
                </a:solidFill>
                <a:latin typeface="Cambria"/>
              </a:rPr>
              <a:t> </a:t>
            </a:r>
            <a:r>
              <a:rPr lang="en-US" sz="5400" dirty="0" err="1" smtClean="0">
                <a:solidFill>
                  <a:srgbClr val="000000"/>
                </a:solidFill>
                <a:latin typeface="Cambria"/>
              </a:rPr>
              <a:t>đã</a:t>
            </a:r>
            <a:r>
              <a:rPr lang="en-US" sz="5400" dirty="0" smtClean="0">
                <a:solidFill>
                  <a:srgbClr val="000000"/>
                </a:solidFill>
                <a:latin typeface="Cambria"/>
              </a:rPr>
              <a:t> </a:t>
            </a:r>
            <a:r>
              <a:rPr lang="en-US" sz="5400" dirty="0" err="1" smtClean="0">
                <a:solidFill>
                  <a:srgbClr val="000000"/>
                </a:solidFill>
                <a:latin typeface="Cambria"/>
              </a:rPr>
              <a:t>học</a:t>
            </a:r>
            <a:r>
              <a:rPr lang="en-US" sz="5400" dirty="0" smtClean="0">
                <a:solidFill>
                  <a:srgbClr val="000000"/>
                </a:solidFill>
                <a:latin typeface="Cambria"/>
              </a:rPr>
              <a:t>.</a:t>
            </a:r>
          </a:p>
          <a:p>
            <a:pPr marL="885192" lvl="1" indent="-442596" algn="just">
              <a:buFont typeface="Arial"/>
              <a:buChar char="•"/>
            </a:pPr>
            <a:r>
              <a:rPr lang="en-US" sz="5400" dirty="0" err="1" smtClean="0">
                <a:solidFill>
                  <a:srgbClr val="000000"/>
                </a:solidFill>
                <a:latin typeface="Cambria"/>
              </a:rPr>
              <a:t>Chuẩn</a:t>
            </a:r>
            <a:r>
              <a:rPr lang="en-US" sz="5400" dirty="0" smtClean="0">
                <a:solidFill>
                  <a:srgbClr val="000000"/>
                </a:solidFill>
                <a:latin typeface="Cambria"/>
              </a:rPr>
              <a:t> </a:t>
            </a:r>
            <a:r>
              <a:rPr lang="en-US" sz="5400" dirty="0" err="1" smtClean="0">
                <a:solidFill>
                  <a:srgbClr val="000000"/>
                </a:solidFill>
                <a:latin typeface="Cambria"/>
              </a:rPr>
              <a:t>bị</a:t>
            </a:r>
            <a:r>
              <a:rPr lang="en-US" sz="5400" dirty="0" smtClean="0">
                <a:solidFill>
                  <a:srgbClr val="000000"/>
                </a:solidFill>
                <a:latin typeface="Cambria"/>
              </a:rPr>
              <a:t> </a:t>
            </a:r>
            <a:r>
              <a:rPr lang="en-US" sz="5400" dirty="0" err="1" smtClean="0">
                <a:solidFill>
                  <a:srgbClr val="000000"/>
                </a:solidFill>
                <a:latin typeface="Cambria"/>
              </a:rPr>
              <a:t>bài</a:t>
            </a:r>
            <a:r>
              <a:rPr lang="en-US" sz="5400" dirty="0" smtClean="0">
                <a:solidFill>
                  <a:srgbClr val="000000"/>
                </a:solidFill>
                <a:latin typeface="Cambria"/>
              </a:rPr>
              <a:t> </a:t>
            </a:r>
            <a:r>
              <a:rPr lang="en-US" sz="5400" dirty="0" err="1" smtClean="0">
                <a:solidFill>
                  <a:srgbClr val="000000"/>
                </a:solidFill>
                <a:latin typeface="Cambria"/>
              </a:rPr>
              <a:t>sau</a:t>
            </a:r>
            <a:r>
              <a:rPr lang="en-US" sz="5400" dirty="0" smtClean="0">
                <a:solidFill>
                  <a:srgbClr val="000000"/>
                </a:solidFill>
                <a:latin typeface="Cambria"/>
              </a:rPr>
              <a:t>.</a:t>
            </a:r>
            <a:endParaRPr lang="en-US" sz="5400" dirty="0">
              <a:solidFill>
                <a:srgbClr val="000000"/>
              </a:solidFill>
              <a:latin typeface="Cambria"/>
            </a:endParaRP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asvg="http://schemas.microsoft.com/office/drawing/2016/SVG/main" xmlns=""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3" name="Picture 2"/>
          <p:cNvPicPr>
            <a:picLocks noChangeAspect="1"/>
          </p:cNvPicPr>
          <p:nvPr/>
        </p:nvPicPr>
        <p:blipFill>
          <a:blip r:embed="rId16"/>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ài hát If You're Happy _ Bài hát tiếng anh cho bé _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0" y="-14038"/>
            <a:ext cx="18312957" cy="10301038"/>
          </a:xfrm>
          <a:prstGeom prst="rect">
            <a:avLst/>
          </a:prstGeom>
        </p:spPr>
      </p:pic>
    </p:spTree>
    <p:extLst>
      <p:ext uri="{BB962C8B-B14F-4D97-AF65-F5344CB8AC3E}">
        <p14:creationId xmlns:p14="http://schemas.microsoft.com/office/powerpoint/2010/main" val="141678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xmlns=""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xmlns=""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xmlns=""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xmlns=""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13064" y="554772"/>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3655408" y="3732113"/>
            <a:ext cx="3840089" cy="4926285"/>
          </a:xfrm>
          <a:prstGeom prst="rect">
            <a:avLst/>
          </a:prstGeom>
        </p:spPr>
        <p:txBody>
          <a:bodyPr wrap="square" lIns="0" tIns="0" rIns="0" bIns="0" rtlCol="0" anchor="t">
            <a:spAutoFit/>
          </a:bodyPr>
          <a:lstStyle/>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A. 1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B.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C. 3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D. 4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8"/>
            <a:stretch>
              <a:fillRect l="-435"/>
            </a:stretch>
          </a:blipFill>
        </p:spPr>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9">
              <a:extLst>
                <a:ext uri="{96DAC541-7B7A-43D3-8B79-37D633B846F1}">
                  <asvg:svgBlip xmlns:asvg="http://schemas.microsoft.com/office/drawing/2016/SVG/main" xmlns="" r:embed="rId14"/>
                </a:ext>
              </a:extLst>
            </a:blip>
            <a:stretch>
              <a:fillRect/>
            </a:stretch>
          </a:blipFill>
        </p:spPr>
      </p:sp>
      <p:sp>
        <p:nvSpPr>
          <p:cNvPr id="12" name="Rectangle 11"/>
          <p:cNvSpPr/>
          <p:nvPr/>
        </p:nvSpPr>
        <p:spPr>
          <a:xfrm>
            <a:off x="2673883" y="1240818"/>
            <a:ext cx="6364691" cy="597792"/>
          </a:xfrm>
          <a:prstGeom prst="rect">
            <a:avLst/>
          </a:prstGeom>
        </p:spPr>
        <p:txBody>
          <a:bodyPr wrap="none">
            <a:spAutoFit/>
          </a:bodyPr>
          <a:lstStyle/>
          <a:p>
            <a:pPr lvl="0" algn="just">
              <a:lnSpc>
                <a:spcPts val="3842"/>
              </a:lnSpc>
              <a:spcBef>
                <a:spcPct val="0"/>
              </a:spcBef>
            </a:pPr>
            <a:r>
              <a:rPr lang="en-US" sz="4800" b="1" dirty="0" err="1">
                <a:solidFill>
                  <a:srgbClr val="000000"/>
                </a:solidFill>
                <a:latin typeface="Cambria"/>
              </a:rPr>
              <a:t>Chọn</a:t>
            </a:r>
            <a:r>
              <a:rPr lang="en-US" sz="4800" b="1" dirty="0">
                <a:solidFill>
                  <a:srgbClr val="000000"/>
                </a:solidFill>
                <a:latin typeface="Cambria"/>
              </a:rPr>
              <a:t> </a:t>
            </a:r>
            <a:r>
              <a:rPr lang="en-US" sz="4800" b="1" dirty="0" err="1">
                <a:solidFill>
                  <a:srgbClr val="000000"/>
                </a:solidFill>
                <a:latin typeface="Cambria"/>
              </a:rPr>
              <a:t>câu</a:t>
            </a:r>
            <a:r>
              <a:rPr lang="en-US" sz="4800" b="1" dirty="0">
                <a:solidFill>
                  <a:srgbClr val="000000"/>
                </a:solidFill>
                <a:latin typeface="Cambria"/>
              </a:rPr>
              <a:t> </a:t>
            </a:r>
            <a:r>
              <a:rPr lang="en-US" sz="4800" b="1" dirty="0" err="1">
                <a:solidFill>
                  <a:srgbClr val="000000"/>
                </a:solidFill>
                <a:latin typeface="Cambria"/>
              </a:rPr>
              <a:t>trả</a:t>
            </a:r>
            <a:r>
              <a:rPr lang="en-US" sz="4800" b="1" dirty="0">
                <a:solidFill>
                  <a:srgbClr val="000000"/>
                </a:solidFill>
                <a:latin typeface="Cambria"/>
              </a:rPr>
              <a:t> </a:t>
            </a:r>
            <a:r>
              <a:rPr lang="en-US" sz="4800" b="1" dirty="0" err="1">
                <a:solidFill>
                  <a:srgbClr val="000000"/>
                </a:solidFill>
                <a:latin typeface="Cambria"/>
              </a:rPr>
              <a:t>lời</a:t>
            </a:r>
            <a:r>
              <a:rPr lang="en-US" sz="4800" b="1" dirty="0">
                <a:solidFill>
                  <a:srgbClr val="000000"/>
                </a:solidFill>
                <a:latin typeface="Cambria"/>
              </a:rPr>
              <a:t> </a:t>
            </a:r>
            <a:r>
              <a:rPr lang="en-US" sz="4800" b="1" dirty="0" err="1">
                <a:solidFill>
                  <a:srgbClr val="000000"/>
                </a:solidFill>
                <a:latin typeface="Cambria"/>
              </a:rPr>
              <a:t>đúng</a:t>
            </a:r>
            <a:r>
              <a:rPr lang="en-US" sz="4800" b="1" dirty="0">
                <a:solidFill>
                  <a:srgbClr val="000000"/>
                </a:solidFill>
                <a:latin typeface="Cambria"/>
              </a:rPr>
              <a:t>.</a:t>
            </a:r>
          </a:p>
        </p:txBody>
      </p:sp>
      <p:sp>
        <p:nvSpPr>
          <p:cNvPr id="13" name="Rectangle 12"/>
          <p:cNvSpPr/>
          <p:nvPr/>
        </p:nvSpPr>
        <p:spPr>
          <a:xfrm>
            <a:off x="2697036" y="2044665"/>
            <a:ext cx="13963364" cy="830997"/>
          </a:xfrm>
          <a:prstGeom prst="rect">
            <a:avLst/>
          </a:prstGeom>
        </p:spPr>
        <p:txBody>
          <a:bodyPr wrap="square">
            <a:spAutoFit/>
          </a:bodyPr>
          <a:lstStyle/>
          <a:p>
            <a:pPr lvl="0" algn="just"/>
            <a:r>
              <a:rPr lang="en-US" sz="4800" dirty="0" err="1" smtClean="0">
                <a:solidFill>
                  <a:srgbClr val="000000"/>
                </a:solidFill>
                <a:latin typeface="Cambria"/>
              </a:rPr>
              <a:t>Trên</a:t>
            </a:r>
            <a:r>
              <a:rPr lang="en-US" sz="4800" dirty="0" smtClean="0">
                <a:solidFill>
                  <a:srgbClr val="000000"/>
                </a:solidFill>
                <a:latin typeface="Cambria"/>
              </a:rPr>
              <a:t> </a:t>
            </a:r>
            <a:r>
              <a:rPr lang="en-US" sz="4800" dirty="0" err="1">
                <a:solidFill>
                  <a:srgbClr val="000000"/>
                </a:solidFill>
                <a:latin typeface="Cambria"/>
              </a:rPr>
              <a:t>băng</a:t>
            </a:r>
            <a:r>
              <a:rPr lang="en-US" sz="4800" dirty="0">
                <a:solidFill>
                  <a:srgbClr val="000000"/>
                </a:solidFill>
                <a:latin typeface="Cambria"/>
              </a:rPr>
              <a:t> </a:t>
            </a:r>
            <a:r>
              <a:rPr lang="en-US" sz="4800" dirty="0" err="1">
                <a:solidFill>
                  <a:srgbClr val="000000"/>
                </a:solidFill>
                <a:latin typeface="Cambria"/>
              </a:rPr>
              <a:t>giấy</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6 ô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dấu</a:t>
            </a:r>
            <a:r>
              <a:rPr lang="en-US" sz="4800" dirty="0">
                <a:solidFill>
                  <a:srgbClr val="000000"/>
                </a:solidFill>
                <a:latin typeface="Cambria"/>
              </a:rPr>
              <a:t> "?". </a:t>
            </a: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các</a:t>
            </a:r>
            <a:r>
              <a:rPr lang="en-US" sz="4800" dirty="0">
                <a:solidFill>
                  <a:srgbClr val="000000"/>
                </a:solidFill>
                <a:latin typeface="Cambria"/>
              </a:rPr>
              <a:t> ô </a:t>
            </a:r>
            <a:r>
              <a:rPr lang="en-US" sz="4800" dirty="0" err="1">
                <a:solidFill>
                  <a:srgbClr val="000000"/>
                </a:solidFill>
                <a:latin typeface="Cambria"/>
              </a:rPr>
              <a:t>đó</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7"/>
                </a:ext>
              </a:extLst>
            </a:blip>
            <a:stretch>
              <a:fillRect l="-51184" b="-82202"/>
            </a:stretch>
          </a:blipFill>
        </p:spPr>
      </p:sp>
      <p:sp>
        <p:nvSpPr>
          <p:cNvPr id="6" name="TextBox 6"/>
          <p:cNvSpPr txBox="1"/>
          <p:nvPr/>
        </p:nvSpPr>
        <p:spPr>
          <a:xfrm>
            <a:off x="3724838" y="4121371"/>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đôi</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asvg="http://schemas.microsoft.com/office/drawing/2016/SVG/main" xmlns="" r:embed="rId11"/>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2" name="Picture 11"/>
          <p:cNvPicPr>
            <a:picLocks noChangeAspect="1"/>
          </p:cNvPicPr>
          <p:nvPr/>
        </p:nvPicPr>
        <p:blipFill>
          <a:blip r:embed="rId16"/>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8"/>
            <a:stretch>
              <a:fillRect l="-435"/>
            </a:stretch>
          </a:blipFill>
        </p:spPr>
      </p:sp>
      <p:sp>
        <p:nvSpPr>
          <p:cNvPr id="10" name="TextBox 11"/>
          <p:cNvSpPr txBox="1"/>
          <p:nvPr/>
        </p:nvSpPr>
        <p:spPr>
          <a:xfrm>
            <a:off x="1379326" y="3083472"/>
            <a:ext cx="14227498" cy="4985980"/>
          </a:xfrm>
          <a:prstGeom prst="rect">
            <a:avLst/>
          </a:prstGeom>
        </p:spPr>
        <p:txBody>
          <a:bodyPr wrap="square" lIns="0" tIns="0" rIns="0" bIns="0" rtlCol="0" anchor="t">
            <a:spAutoFit/>
          </a:bodyPr>
          <a:lstStyle/>
          <a:p>
            <a:pPr algn="just">
              <a:spcBef>
                <a:spcPct val="0"/>
              </a:spcBef>
            </a:pPr>
            <a:r>
              <a:rPr lang="en-US" sz="5400" dirty="0" err="1" smtClean="0">
                <a:solidFill>
                  <a:srgbClr val="000000"/>
                </a:solidFill>
                <a:latin typeface="Cambria"/>
              </a:rPr>
              <a:t>Vì</a:t>
            </a:r>
            <a:r>
              <a:rPr lang="en-US" sz="5400" dirty="0" smtClean="0">
                <a:solidFill>
                  <a:srgbClr val="000000"/>
                </a:solidFill>
                <a:latin typeface="Cambria"/>
              </a:rPr>
              <a:t>: </a:t>
            </a:r>
            <a:r>
              <a:rPr lang="en-US" sz="5400" dirty="0" err="1" smtClean="0">
                <a:solidFill>
                  <a:srgbClr val="000000"/>
                </a:solidFill>
                <a:latin typeface="Cambria"/>
              </a:rPr>
              <a:t>Các</a:t>
            </a:r>
            <a:r>
              <a:rPr lang="en-US" sz="5400" dirty="0" smtClean="0">
                <a:solidFill>
                  <a:srgbClr val="000000"/>
                </a:solidFill>
                <a:latin typeface="Cambria"/>
              </a:rPr>
              <a:t>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đặt</a:t>
            </a:r>
            <a:r>
              <a:rPr lang="en-US" sz="5400" dirty="0">
                <a:solidFill>
                  <a:srgbClr val="000000"/>
                </a:solidFill>
                <a:latin typeface="Cambria"/>
              </a:rPr>
              <a:t> </a:t>
            </a:r>
            <a:r>
              <a:rPr lang="en-US" sz="5400" dirty="0" err="1">
                <a:solidFill>
                  <a:srgbClr val="000000"/>
                </a:solidFill>
                <a:latin typeface="Cambria"/>
              </a:rPr>
              <a:t>vào</a:t>
            </a:r>
            <a:r>
              <a:rPr lang="en-US" sz="5400" dirty="0">
                <a:solidFill>
                  <a:srgbClr val="000000"/>
                </a:solidFill>
                <a:latin typeface="Cambria"/>
              </a:rPr>
              <a:t> </a:t>
            </a:r>
            <a:r>
              <a:rPr lang="en-US" sz="5400" dirty="0" err="1">
                <a:solidFill>
                  <a:srgbClr val="000000"/>
                </a:solidFill>
                <a:latin typeface="Cambria"/>
              </a:rPr>
              <a:t>dấu</a:t>
            </a:r>
            <a:r>
              <a:rPr lang="en-US" sz="5400" dirty="0">
                <a:solidFill>
                  <a:srgbClr val="000000"/>
                </a:solidFill>
                <a:latin typeface="Cambria"/>
              </a:rPr>
              <a:t> “?” </a:t>
            </a:r>
            <a:r>
              <a:rPr lang="en-US" sz="5400" dirty="0" err="1">
                <a:solidFill>
                  <a:srgbClr val="000000"/>
                </a:solidFill>
                <a:latin typeface="Cambria"/>
              </a:rPr>
              <a:t>trên</a:t>
            </a:r>
            <a:r>
              <a:rPr lang="en-US" sz="5400" dirty="0">
                <a:solidFill>
                  <a:srgbClr val="000000"/>
                </a:solidFill>
                <a:latin typeface="Cambria"/>
              </a:rPr>
              <a:t> </a:t>
            </a:r>
            <a:r>
              <a:rPr lang="en-US" sz="5400" dirty="0" err="1">
                <a:solidFill>
                  <a:srgbClr val="000000"/>
                </a:solidFill>
                <a:latin typeface="Cambria"/>
              </a:rPr>
              <a:t>băng</a:t>
            </a:r>
            <a:r>
              <a:rPr lang="en-US" sz="5400" dirty="0">
                <a:solidFill>
                  <a:srgbClr val="000000"/>
                </a:solidFill>
                <a:latin typeface="Cambria"/>
              </a:rPr>
              <a:t> </a:t>
            </a:r>
            <a:r>
              <a:rPr lang="en-US" sz="5400" dirty="0" err="1">
                <a:solidFill>
                  <a:srgbClr val="000000"/>
                </a:solidFill>
                <a:latin typeface="Cambria"/>
              </a:rPr>
              <a:t>giấy</a:t>
            </a:r>
            <a:r>
              <a:rPr lang="en-US" sz="5400" dirty="0">
                <a:solidFill>
                  <a:srgbClr val="000000"/>
                </a:solidFill>
                <a:latin typeface="Cambria"/>
              </a:rPr>
              <a:t> </a:t>
            </a:r>
            <a:r>
              <a:rPr lang="en-US" sz="5400" dirty="0" err="1">
                <a:solidFill>
                  <a:srgbClr val="000000"/>
                </a:solidFill>
                <a:latin typeface="Cambria"/>
              </a:rPr>
              <a:t>lần</a:t>
            </a:r>
            <a:r>
              <a:rPr lang="en-US" sz="5400" dirty="0">
                <a:solidFill>
                  <a:srgbClr val="000000"/>
                </a:solidFill>
                <a:latin typeface="Cambria"/>
              </a:rPr>
              <a:t> </a:t>
            </a:r>
            <a:r>
              <a:rPr lang="en-US" sz="5400" dirty="0" err="1">
                <a:solidFill>
                  <a:srgbClr val="000000"/>
                </a:solidFill>
                <a:latin typeface="Cambria"/>
              </a:rPr>
              <a:t>lượt</a:t>
            </a:r>
            <a:r>
              <a:rPr lang="en-US" sz="5400" dirty="0">
                <a:solidFill>
                  <a:srgbClr val="000000"/>
                </a:solidFill>
                <a:latin typeface="Cambria"/>
              </a:rPr>
              <a:t> </a:t>
            </a:r>
            <a:r>
              <a:rPr lang="en-US" sz="5400" dirty="0" err="1">
                <a:solidFill>
                  <a:srgbClr val="000000"/>
                </a:solidFill>
                <a:latin typeface="Cambria"/>
              </a:rPr>
              <a:t>là</a:t>
            </a:r>
            <a:r>
              <a:rPr lang="en-US" sz="5400" dirty="0">
                <a:solidFill>
                  <a:srgbClr val="000000"/>
                </a:solidFill>
                <a:latin typeface="Cambria"/>
              </a:rPr>
              <a:t>: 13; 14; 21; 1 001; 1 002 ; 1 003</a:t>
            </a:r>
          </a:p>
          <a:p>
            <a:pPr algn="just">
              <a:spcBef>
                <a:spcPct val="0"/>
              </a:spcBef>
            </a:pPr>
            <a:endParaRPr lang="en-US" sz="5400" dirty="0">
              <a:solidFill>
                <a:srgbClr val="000000"/>
              </a:solidFill>
              <a:latin typeface="Cambria"/>
            </a:endParaRPr>
          </a:p>
          <a:p>
            <a:pPr algn="just">
              <a:spcBef>
                <a:spcPct val="0"/>
              </a:spcBef>
            </a:pPr>
            <a:r>
              <a:rPr lang="en-US" sz="5400" dirty="0" err="1">
                <a:solidFill>
                  <a:srgbClr val="000000"/>
                </a:solidFill>
                <a:latin typeface="Cambria"/>
              </a:rPr>
              <a:t>Vậy</a:t>
            </a:r>
            <a:r>
              <a:rPr lang="en-US" sz="5400" dirty="0">
                <a:solidFill>
                  <a:srgbClr val="000000"/>
                </a:solidFill>
                <a:latin typeface="Cambria"/>
              </a:rPr>
              <a:t> </a:t>
            </a:r>
            <a:r>
              <a:rPr lang="en-US" sz="5400" dirty="0" err="1">
                <a:solidFill>
                  <a:srgbClr val="000000"/>
                </a:solidFill>
                <a:latin typeface="Cambria"/>
              </a:rPr>
              <a:t>có</a:t>
            </a:r>
            <a:r>
              <a:rPr lang="en-US" sz="5400" dirty="0">
                <a:solidFill>
                  <a:srgbClr val="000000"/>
                </a:solidFill>
                <a:latin typeface="Cambria"/>
              </a:rPr>
              <a:t>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r>
              <a:rPr lang="en-US" sz="5400" dirty="0">
                <a:solidFill>
                  <a:srgbClr val="000000"/>
                </a:solidFill>
                <a:latin typeface="Cambria"/>
              </a:rPr>
              <a:t>.</a:t>
            </a:r>
          </a:p>
          <a:p>
            <a:pPr algn="just">
              <a:spcBef>
                <a:spcPct val="0"/>
              </a:spcBef>
            </a:pPr>
            <a:endParaRPr lang="en-US" sz="5400" dirty="0">
              <a:solidFill>
                <a:srgbClr val="000000"/>
              </a:solidFill>
              <a:latin typeface="Cambria"/>
            </a:endParaRPr>
          </a:p>
          <a:p>
            <a:pPr algn="just">
              <a:spcBef>
                <a:spcPct val="0"/>
              </a:spcBef>
            </a:pPr>
            <a:endParaRPr lang="en-US" sz="5400" dirty="0">
              <a:solidFill>
                <a:srgbClr val="000000"/>
              </a:solidFill>
              <a:latin typeface="Cambria"/>
            </a:endParaRPr>
          </a:p>
        </p:txBody>
      </p:sp>
      <p:grpSp>
        <p:nvGrpSpPr>
          <p:cNvPr id="14" name="Group 13"/>
          <p:cNvGrpSpPr/>
          <p:nvPr/>
        </p:nvGrpSpPr>
        <p:grpSpPr>
          <a:xfrm>
            <a:off x="6452980" y="1032239"/>
            <a:ext cx="5558721" cy="1377252"/>
            <a:chOff x="6775969" y="598605"/>
            <a:chExt cx="5558721" cy="1377252"/>
          </a:xfrm>
        </p:grpSpPr>
        <p:sp>
          <p:nvSpPr>
            <p:cNvPr id="15" name="Rounded Rectangle 14"/>
            <p:cNvSpPr/>
            <p:nvPr/>
          </p:nvSpPr>
          <p:spPr>
            <a:xfrm>
              <a:off x="6775969" y="598605"/>
              <a:ext cx="5423236"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TextBox 18"/>
            <p:cNvSpPr txBox="1"/>
            <p:nvPr/>
          </p:nvSpPr>
          <p:spPr>
            <a:xfrm>
              <a:off x="6775969" y="671678"/>
              <a:ext cx="5558721" cy="1231106"/>
            </a:xfrm>
            <a:prstGeom prst="rect">
              <a:avLst/>
            </a:prstGeom>
          </p:spPr>
          <p:txBody>
            <a:bodyPr wrap="square" lIns="0" tIns="0" rIns="0" bIns="0" rtlCol="0" anchor="t">
              <a:spAutoFit/>
            </a:bodyPr>
            <a:lstStyle/>
            <a:p>
              <a:pPr algn="ctr"/>
              <a:r>
                <a:rPr lang="en-US" sz="8000" dirty="0" err="1" smtClean="0">
                  <a:solidFill>
                    <a:srgbClr val="FFFFFF"/>
                  </a:solidFill>
                  <a:latin typeface="Cambria" panose="02040503050406030204" pitchFamily="18" charset="0"/>
                  <a:ea typeface="Cambria" panose="02040503050406030204" pitchFamily="18" charset="0"/>
                </a:rPr>
                <a:t>Chọn</a:t>
              </a:r>
              <a:r>
                <a:rPr lang="en-US" sz="8000" dirty="0" smtClean="0">
                  <a:solidFill>
                    <a:srgbClr val="FFFFFF"/>
                  </a:solidFill>
                  <a:latin typeface="Cambria" panose="02040503050406030204" pitchFamily="18" charset="0"/>
                  <a:ea typeface="Cambria" panose="02040503050406030204" pitchFamily="18" charset="0"/>
                </a:rPr>
                <a:t> B</a:t>
              </a:r>
              <a:endParaRPr lang="en-US" sz="8000" dirty="0">
                <a:solidFill>
                  <a:srgbClr val="FFFFFF"/>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853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8"/>
              <p:cNvSpPr txBox="1"/>
              <p:nvPr/>
            </p:nvSpPr>
            <p:spPr>
              <a:xfrm>
                <a:off x="1911756" y="2418033"/>
                <a:ext cx="11082204" cy="6698244"/>
              </a:xfrm>
              <a:prstGeom prst="rect">
                <a:avLst/>
              </a:prstGeom>
            </p:spPr>
            <p:txBody>
              <a:bodyPr wrap="square" lIns="0" tIns="0" rIns="0" bIns="0" rtlCol="0" anchor="t">
                <a:spAutoFit/>
              </a:bodyPr>
              <a:lstStyle/>
              <a:p>
                <a:pPr algn="just">
                  <a:lnSpc>
                    <a:spcPct val="150000"/>
                  </a:lnSpc>
                  <a:spcBef>
                    <a:spcPct val="0"/>
                  </a:spcBef>
                </a:pPr>
                <a:endParaRPr lang="en-US" sz="4800" b="1" dirty="0" smtClean="0">
                  <a:solidFill>
                    <a:srgbClr val="64331A"/>
                  </a:solidFill>
                  <a:latin typeface="Cambria"/>
                </a:endParaRPr>
              </a:p>
              <a:p>
                <a:pPr algn="just">
                  <a:lnSpc>
                    <a:spcPct val="150000"/>
                  </a:lnSpc>
                  <a:spcBef>
                    <a:spcPct val="0"/>
                  </a:spcBef>
                </a:pPr>
                <a:r>
                  <a:rPr lang="en-US" sz="4800" b="1" dirty="0">
                    <a:solidFill>
                      <a:srgbClr val="64331A"/>
                    </a:solidFill>
                    <a:latin typeface="Cambria"/>
                  </a:rPr>
                  <a:t>1</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a:t>
                </a:r>
                <a:r>
                  <a:rPr lang="en-US" sz="4800" b="1" dirty="0" smtClean="0">
                    <a:solidFill>
                      <a:srgbClr val="64331A"/>
                    </a:solidFill>
                    <a:latin typeface="Cambria"/>
                  </a:rPr>
                  <a:t>56</a:t>
                </a:r>
                <a14:m>
                  <m:oMath xmlns:m="http://schemas.openxmlformats.org/officeDocument/2006/math">
                    <m:sSup>
                      <m:sSupPr>
                        <m:ctrlPr>
                          <a:rPr lang="en-US" sz="4800" b="1" i="1" dirty="0" smtClean="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smtClean="0">
                            <a:solidFill>
                              <a:srgbClr val="64331A"/>
                            </a:solidFill>
                            <a:latin typeface="Cambria Math" panose="02040503050406030204" pitchFamily="18" charset="0"/>
                          </a:rPr>
                          <m:t>𝒅𝒎</m:t>
                        </m:r>
                      </m:e>
                      <m:sup>
                        <m:r>
                          <a:rPr lang="en-GB" sz="4800" b="1" i="1" dirty="0" smtClean="0">
                            <a:solidFill>
                              <a:srgbClr val="64331A"/>
                            </a:solidFill>
                            <a:latin typeface="Cambria Math" panose="02040503050406030204" pitchFamily="18" charset="0"/>
                          </a:rPr>
                          <m:t>𝟐</m:t>
                        </m:r>
                      </m:sup>
                    </m:sSup>
                  </m:oMath>
                </a14:m>
                <a:r>
                  <a:rPr lang="en-US" sz="4800" b="1" dirty="0" smtClean="0">
                    <a:solidFill>
                      <a:srgbClr val="64331A"/>
                    </a:solidFill>
                    <a:latin typeface="Cambria"/>
                  </a:rPr>
                  <a:t>…… </a:t>
                </a:r>
                <a:r>
                  <a:rPr lang="en-US" sz="4800" b="1" dirty="0">
                    <a:solidFill>
                      <a:srgbClr val="64331A"/>
                    </a:solidFill>
                    <a:latin typeface="Cambria"/>
                  </a:rPr>
                  <a:t>27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 </a:t>
                </a:r>
                <a:r>
                  <a:rPr lang="en-US" sz="4800" b="1" dirty="0" smtClean="0">
                    <a:solidFill>
                      <a:srgbClr val="64331A"/>
                    </a:solidFill>
                    <a:latin typeface="Cambria"/>
                  </a:rPr>
                  <a:t>89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endParaRPr lang="en-US" sz="4800" b="1" dirty="0" smtClean="0">
                  <a:solidFill>
                    <a:srgbClr val="64331A"/>
                  </a:solidFill>
                  <a:latin typeface="Cambria"/>
                </a:endParaRPr>
              </a:p>
              <a:p>
                <a:pPr algn="just">
                  <a:lnSpc>
                    <a:spcPct val="150000"/>
                  </a:lnSpc>
                  <a:spcBef>
                    <a:spcPct val="0"/>
                  </a:spcBef>
                </a:pPr>
                <a:r>
                  <a:rPr lang="en-US" sz="4800" b="1" dirty="0" smtClean="0">
                    <a:solidFill>
                      <a:srgbClr val="64331A"/>
                    </a:solidFill>
                    <a:latin typeface="Cambria"/>
                  </a:rPr>
                  <a:t>150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𝒎</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Cambria"/>
                  </a:rPr>
                  <a:t> </a:t>
                </a:r>
                <a14:m>
                  <m:oMath xmlns:m="http://schemas.openxmlformats.org/officeDocument/2006/math">
                    <m:r>
                      <a:rPr lang="en-US" sz="4800" b="1" i="1" dirty="0" smtClean="0">
                        <a:solidFill>
                          <a:srgbClr val="64331A"/>
                        </a:solidFill>
                        <a:latin typeface="Cambria Math" panose="02040503050406030204" pitchFamily="18" charset="0"/>
                        <a:ea typeface="Cambria Math" panose="02040503050406030204" pitchFamily="18" charset="0"/>
                      </a:rPr>
                      <m:t>×</m:t>
                    </m:r>
                  </m:oMath>
                </a14:m>
                <a:r>
                  <a:rPr lang="en-US" sz="4800" b="1" dirty="0">
                    <a:solidFill>
                      <a:srgbClr val="64331A"/>
                    </a:solidFill>
                    <a:latin typeface="Cambria"/>
                  </a:rPr>
                  <a:t> 2 …… 3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𝒄</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Cambria"/>
                </a:endParaRPr>
              </a:p>
              <a:p>
                <a:pPr algn="just">
                  <a:lnSpc>
                    <a:spcPct val="150000"/>
                  </a:lnSpc>
                  <a:spcBef>
                    <a:spcPct val="0"/>
                  </a:spcBef>
                </a:pPr>
                <a:r>
                  <a:rPr lang="en-US" sz="4800" b="1" dirty="0">
                    <a:solidFill>
                      <a:srgbClr val="64331A"/>
                    </a:solidFill>
                    <a:latin typeface="Cambria"/>
                  </a:rPr>
                  <a:t>6 </a:t>
                </a:r>
                <a:r>
                  <a:rPr lang="en-US" sz="4800" b="1" dirty="0" err="1">
                    <a:solidFill>
                      <a:srgbClr val="64331A"/>
                    </a:solidFill>
                    <a:latin typeface="Cambria"/>
                  </a:rPr>
                  <a:t>tạ</a:t>
                </a:r>
                <a:r>
                  <a:rPr lang="en-US" sz="4800" b="1" dirty="0">
                    <a:solidFill>
                      <a:srgbClr val="64331A"/>
                    </a:solidFill>
                    <a:latin typeface="Cambria"/>
                  </a:rPr>
                  <a:t> + 2 </a:t>
                </a:r>
                <a:r>
                  <a:rPr lang="en-US" sz="4800" b="1" dirty="0" err="1">
                    <a:solidFill>
                      <a:srgbClr val="64331A"/>
                    </a:solidFill>
                    <a:latin typeface="Cambria"/>
                  </a:rPr>
                  <a:t>tạ</a:t>
                </a:r>
                <a:r>
                  <a:rPr lang="en-US" sz="4800" b="1" dirty="0">
                    <a:solidFill>
                      <a:srgbClr val="64331A"/>
                    </a:solidFill>
                    <a:latin typeface="Cambria"/>
                  </a:rPr>
                  <a:t> …….. 75 </a:t>
                </a:r>
                <a:r>
                  <a:rPr lang="en-US" sz="4800" b="1" dirty="0" err="1" smtClean="0">
                    <a:solidFill>
                      <a:srgbClr val="64331A"/>
                    </a:solidFill>
                    <a:latin typeface="Cambria"/>
                  </a:rPr>
                  <a:t>yến</a:t>
                </a:r>
                <a:endParaRPr lang="en-US" sz="4800" b="1" dirty="0">
                  <a:solidFill>
                    <a:srgbClr val="64331A"/>
                  </a:solidFill>
                  <a:latin typeface="Cambria"/>
                </a:endParaRPr>
              </a:p>
              <a:p>
                <a:pPr algn="just">
                  <a:lnSpc>
                    <a:spcPct val="150000"/>
                  </a:lnSpc>
                  <a:spcBef>
                    <a:spcPct val="0"/>
                  </a:spcBef>
                </a:pPr>
                <a:r>
                  <a:rPr lang="en-US" sz="4800" b="1" dirty="0">
                    <a:solidFill>
                      <a:srgbClr val="64331A"/>
                    </a:solidFill>
                    <a:latin typeface="Cambria"/>
                  </a:rPr>
                  <a:t>4 </a:t>
                </a:r>
                <a:r>
                  <a:rPr lang="en-US" sz="4800" b="1" dirty="0" err="1">
                    <a:solidFill>
                      <a:srgbClr val="64331A"/>
                    </a:solidFill>
                    <a:latin typeface="Cambria"/>
                  </a:rPr>
                  <a:t>tấn</a:t>
                </a:r>
                <a:r>
                  <a:rPr lang="en-US" sz="4800" b="1" dirty="0">
                    <a:solidFill>
                      <a:srgbClr val="64331A"/>
                    </a:solidFill>
                    <a:latin typeface="Cambria"/>
                  </a:rPr>
                  <a:t> 500 kg ……. 9 000 kg : 2</a:t>
                </a:r>
              </a:p>
              <a:p>
                <a:pPr algn="just">
                  <a:lnSpc>
                    <a:spcPct val="150000"/>
                  </a:lnSpc>
                  <a:spcBef>
                    <a:spcPct val="0"/>
                  </a:spcBef>
                </a:pPr>
                <a:endParaRPr lang="en-US" sz="4800" b="1" dirty="0">
                  <a:solidFill>
                    <a:srgbClr val="64331A"/>
                  </a:solidFill>
                  <a:latin typeface="Cambria"/>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1911756" y="2418033"/>
                <a:ext cx="11082204" cy="6698244"/>
              </a:xfrm>
              <a:prstGeom prst="rect">
                <a:avLst/>
              </a:prstGeom>
              <a:blipFill>
                <a:blip r:embed="rId2"/>
                <a:stretch>
                  <a:fillRect l="-3355"/>
                </a:stretch>
              </a:blipFill>
            </p:spPr>
            <p:txBody>
              <a:bodyPr/>
              <a:lstStyle/>
              <a:p>
                <a:r>
                  <a:rPr lang="en-GB">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asvg="http://schemas.microsoft.com/office/drawing/2016/SVG/main" xmlns="" r:embed="rId15"/>
                </a:ext>
              </a:extLst>
            </a:blip>
            <a:stretch>
              <a:fillRect/>
            </a:stretch>
          </a:blipFill>
        </p:spPr>
      </p:sp>
      <p:grpSp>
        <p:nvGrpSpPr>
          <p:cNvPr id="12" name="Group 11"/>
          <p:cNvGrpSpPr/>
          <p:nvPr/>
        </p:nvGrpSpPr>
        <p:grpSpPr>
          <a:xfrm>
            <a:off x="3110141" y="1731731"/>
            <a:ext cx="7499894" cy="1384849"/>
            <a:chOff x="6775969" y="598605"/>
            <a:chExt cx="7499894" cy="1384849"/>
          </a:xfrm>
        </p:grpSpPr>
        <p:sp>
          <p:nvSpPr>
            <p:cNvPr id="13" name="Rounded Rectangle 1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775969" y="671678"/>
              <a:ext cx="3606175" cy="1231106"/>
            </a:xfrm>
            <a:prstGeom prst="rect">
              <a:avLst/>
            </a:prstGeom>
          </p:spPr>
          <p:txBody>
            <a:bodyPr wrap="square" lIns="0" tIns="0" rIns="0" bIns="0" rtlCol="0" anchor="t">
              <a:spAutoFit/>
            </a:bodyPr>
            <a:lstStyle/>
            <a:p>
              <a:pPr algn="ctr"/>
              <a:r>
                <a:rPr lang="en-US" sz="80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669688" y="752348"/>
              <a:ext cx="3606175" cy="1231106"/>
            </a:xfrm>
            <a:prstGeom prst="rect">
              <a:avLst/>
            </a:prstGeom>
          </p:spPr>
          <p:txBody>
            <a:bodyPr wrap="square" lIns="0" tIns="0" rIns="0" bIns="0" rtlCol="0" anchor="t">
              <a:spAutoFit/>
            </a:bodyPr>
            <a:lstStyle/>
            <a:p>
              <a:r>
                <a:rPr lang="en-US" sz="8000" dirty="0" smtClean="0">
                  <a:solidFill>
                    <a:srgbClr val="64331A"/>
                  </a:solidFill>
                  <a:latin typeface="Cambria" panose="02040503050406030204" pitchFamily="18" charset="0"/>
                  <a:ea typeface="Cambria" panose="02040503050406030204" pitchFamily="18" charset="0"/>
                </a:rPr>
                <a:t>?</a:t>
              </a:r>
              <a:endParaRPr lang="en-US" sz="8000" dirty="0">
                <a:solidFill>
                  <a:srgbClr val="64331A"/>
                </a:solidFill>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a:blip r:embed="rId16"/>
          <a:stretch>
            <a:fillRect/>
          </a:stretch>
        </p:blipFill>
        <p:spPr>
          <a:xfrm>
            <a:off x="11101614" y="1714500"/>
            <a:ext cx="6310405" cy="7000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xmlns="" r:embed="rId7"/>
                </a:ext>
              </a:extLst>
            </a:blip>
            <a:stretch>
              <a:fillRect l="-51184" b="-82202"/>
            </a:stretch>
          </a:blipFill>
        </p:spPr>
      </p:sp>
      <p:sp>
        <p:nvSpPr>
          <p:cNvPr id="6" name="TextBox 6"/>
          <p:cNvSpPr txBox="1"/>
          <p:nvPr/>
        </p:nvSpPr>
        <p:spPr>
          <a:xfrm>
            <a:off x="3186977" y="4459876"/>
            <a:ext cx="9069062" cy="1461939"/>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5400" dirty="0" err="1">
                <a:solidFill>
                  <a:srgbClr val="000000"/>
                </a:solidFill>
                <a:latin typeface="Cambria"/>
              </a:rPr>
              <a:t>Làm</a:t>
            </a:r>
            <a:r>
              <a:rPr lang="en-US" sz="5400" dirty="0">
                <a:solidFill>
                  <a:srgbClr val="000000"/>
                </a:solidFill>
                <a:latin typeface="Cambria"/>
              </a:rPr>
              <a:t> </a:t>
            </a:r>
            <a:r>
              <a:rPr lang="en-US" sz="5400" dirty="0" err="1">
                <a:solidFill>
                  <a:srgbClr val="000000"/>
                </a:solidFill>
                <a:latin typeface="Cambria"/>
              </a:rPr>
              <a:t>việc</a:t>
            </a:r>
            <a:r>
              <a:rPr lang="en-US" sz="5400" dirty="0">
                <a:solidFill>
                  <a:srgbClr val="000000"/>
                </a:solidFill>
                <a:latin typeface="Cambria"/>
              </a:rPr>
              <a:t> </a:t>
            </a:r>
            <a:r>
              <a:rPr lang="en-US" sz="5400" dirty="0" err="1">
                <a:solidFill>
                  <a:srgbClr val="000000"/>
                </a:solidFill>
                <a:latin typeface="Cambria"/>
              </a:rPr>
              <a:t>cá</a:t>
            </a:r>
            <a:r>
              <a:rPr lang="en-US" sz="5400" dirty="0">
                <a:solidFill>
                  <a:srgbClr val="000000"/>
                </a:solidFill>
                <a:latin typeface="Cambria"/>
              </a:rPr>
              <a:t> </a:t>
            </a:r>
            <a:r>
              <a:rPr lang="en-US" sz="5400" dirty="0" err="1">
                <a:solidFill>
                  <a:srgbClr val="000000"/>
                </a:solidFill>
                <a:latin typeface="Cambria"/>
              </a:rPr>
              <a:t>nhân</a:t>
            </a:r>
            <a:r>
              <a:rPr lang="en-US" sz="5400" dirty="0">
                <a:solidFill>
                  <a:srgbClr val="000000"/>
                </a:solidFill>
                <a:latin typeface="Cambria"/>
              </a:rPr>
              <a:t>, </a:t>
            </a:r>
            <a:r>
              <a:rPr lang="en-US" sz="5400" dirty="0" err="1">
                <a:solidFill>
                  <a:srgbClr val="000000"/>
                </a:solidFill>
                <a:latin typeface="Cambria"/>
              </a:rPr>
              <a:t>làm</a:t>
            </a:r>
            <a:r>
              <a:rPr lang="en-US" sz="5400" dirty="0">
                <a:solidFill>
                  <a:srgbClr val="000000"/>
                </a:solidFill>
                <a:latin typeface="Cambria"/>
              </a:rPr>
              <a:t> </a:t>
            </a:r>
            <a:r>
              <a:rPr lang="en-US" sz="5400" dirty="0" err="1">
                <a:solidFill>
                  <a:srgbClr val="000000"/>
                </a:solidFill>
                <a:latin typeface="Cambria"/>
              </a:rPr>
              <a:t>bài</a:t>
            </a:r>
            <a:r>
              <a:rPr lang="en-US" sz="5400" dirty="0">
                <a:solidFill>
                  <a:srgbClr val="000000"/>
                </a:solidFill>
                <a:latin typeface="Cambria"/>
              </a:rPr>
              <a:t> </a:t>
            </a:r>
            <a:r>
              <a:rPr lang="en-US" sz="5400" dirty="0" err="1">
                <a:solidFill>
                  <a:srgbClr val="000000"/>
                </a:solidFill>
                <a:latin typeface="Cambria"/>
              </a:rPr>
              <a:t>vào</a:t>
            </a:r>
            <a:r>
              <a:rPr lang="en-US" sz="5400" dirty="0">
                <a:solidFill>
                  <a:srgbClr val="000000"/>
                </a:solidFill>
                <a:latin typeface="Cambria"/>
              </a:rPr>
              <a:t> </a:t>
            </a:r>
            <a:r>
              <a:rPr lang="en-US" sz="5400" dirty="0" err="1">
                <a:solidFill>
                  <a:srgbClr val="000000"/>
                </a:solidFill>
                <a:latin typeface="Cambria"/>
              </a:rPr>
              <a:t>vở</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chia </a:t>
            </a:r>
            <a:r>
              <a:rPr lang="en-US" sz="5400" dirty="0" err="1">
                <a:solidFill>
                  <a:srgbClr val="000000"/>
                </a:solidFill>
                <a:latin typeface="Cambria"/>
              </a:rPr>
              <a:t>sẻ</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làm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8">
              <a:extLst>
                <a:ext uri="{96DAC541-7B7A-43D3-8B79-37D633B846F1}">
                  <asvg:svgBlip xmlns:asvg="http://schemas.microsoft.com/office/drawing/2016/SVG/main" xmlns="" r:embed="rId11"/>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Picture 12"/>
          <p:cNvPicPr>
            <a:picLocks noChangeAspect="1"/>
          </p:cNvPicPr>
          <p:nvPr/>
        </p:nvPicPr>
        <p:blipFill>
          <a:blip r:embed="rId16"/>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594</Words>
  <Application>Microsoft Office PowerPoint</Application>
  <PresentationFormat>Custom</PresentationFormat>
  <Paragraphs>105</Paragraphs>
  <Slides>23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Cambria Math</vt:lpstr>
      <vt:lpstr>Arial</vt:lpstr>
      <vt:lpstr>#9Slide07 HoneyCream</vt:lpstr>
      <vt:lpstr>Times New Roman</vt:lpstr>
      <vt:lpstr>Noot</vt:lpstr>
      <vt:lpstr>SVN-Newton</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Windows User</cp:lastModifiedBy>
  <cp:revision>21</cp:revision>
  <dcterms:created xsi:type="dcterms:W3CDTF">2006-08-16T00:00:00Z</dcterms:created>
  <dcterms:modified xsi:type="dcterms:W3CDTF">2025-01-02T09:23:26Z</dcterms:modified>
  <dc:identifier>DAF1KnCcdUs</dc:identifier>
</cp:coreProperties>
</file>