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2"/>
    <p:sldMasterId id="2147483688" r:id="rId3"/>
  </p:sldMasterIdLst>
  <p:notesMasterIdLst>
    <p:notesMasterId r:id="rId22"/>
  </p:notesMasterIdLst>
  <p:sldIdLst>
    <p:sldId id="257" r:id="rId4"/>
    <p:sldId id="330" r:id="rId5"/>
    <p:sldId id="274" r:id="rId6"/>
    <p:sldId id="273" r:id="rId7"/>
    <p:sldId id="278" r:id="rId8"/>
    <p:sldId id="275" r:id="rId9"/>
    <p:sldId id="277" r:id="rId10"/>
    <p:sldId id="279" r:id="rId11"/>
    <p:sldId id="331" r:id="rId12"/>
    <p:sldId id="260" r:id="rId13"/>
    <p:sldId id="326" r:id="rId14"/>
    <p:sldId id="327" r:id="rId15"/>
    <p:sldId id="298" r:id="rId16"/>
    <p:sldId id="300" r:id="rId17"/>
    <p:sldId id="328" r:id="rId18"/>
    <p:sldId id="299" r:id="rId19"/>
    <p:sldId id="329" r:id="rId20"/>
    <p:sldId id="325"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99ppt" initials="9" lastIdx="1" clrIdx="0"/>
  <p:cmAuthor id="2" name="Tư Bùi" initials="TB" lastIdx="1" clrIdx="1">
    <p:extLst>
      <p:ext uri="{19B8F6BF-5375-455C-9EA6-DF929625EA0E}">
        <p15:presenceInfo xmlns:p15="http://schemas.microsoft.com/office/powerpoint/2012/main" userId="dcfa3037cac84c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4952"/>
    <a:srgbClr val="FFBA1D"/>
    <a:srgbClr val="65A1C2"/>
    <a:srgbClr val="FE8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7" d="100"/>
          <a:sy n="67" d="100"/>
        </p:scale>
        <p:origin x="82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1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1665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1710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9033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388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0140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2214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945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7877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0497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2278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591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740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CDCA31-39E4-4F40-819A-E56BC74E7C3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676B02CD-58D7-4837-88F2-4A999878B89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35A841B-39DF-4AB5-9F16-AC9503867C74}"/>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EF45D869-F78F-41D4-B798-98AB676D0CD9}"/>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0BB0B08D-116C-40E1-AEF6-25035D2674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26ACF0EC-D424-41CE-A07B-BE9C76D592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2302A785-4670-4BC5-ADD8-A323CF43B66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095D57A1-14DF-470B-BD63-792A3797E4F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5DF3D4D7-27EC-4B88-A9BF-0E75DDE4DED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8C76755F-5F89-4361-8D98-1E0DCBCE37A3}"/>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CFC8ABA-D130-40DD-82B7-F34FB8F4B9CC}"/>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BD6B8BBE-1997-41DF-8B02-3BE33D8708E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B1A692FF-2177-4DF2-B263-A7D8805D02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FB74A04D-B7E4-403D-ACBF-990C02D2598B}"/>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78" y="-1"/>
            <a:ext cx="12187724" cy="6858001"/>
          </a:xfrm>
          <a:prstGeom prst="rect">
            <a:avLst/>
          </a:prstGeom>
        </p:spPr>
      </p:pic>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1927727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l="-5000" r="-5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827574472"/>
      </p:ext>
    </p:extLst>
  </p:cSld>
  <p:clrMap bg1="lt1" tx1="dk1" bg2="lt2" tx2="dk2" accent1="accent1" accent2="accent2" accent3="accent3" accent4="accent4" accent5="accent5" accent6="accent6" hlink="hlink" folHlink="folHlink"/>
  <p:sldLayoutIdLst>
    <p:sldLayoutId id="2147483689" r:id="rId1"/>
    <p:sldLayoutId id="2147483690" r:id="rId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jpe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gif"/><Relationship Id="rId3" Type="http://schemas.openxmlformats.org/officeDocument/2006/relationships/slideLayout" Target="../slideLayouts/slideLayout25.xml"/><Relationship Id="rId7" Type="http://schemas.openxmlformats.org/officeDocument/2006/relationships/slide" Target="slide4.xml"/><Relationship Id="rId12" Type="http://schemas.openxmlformats.org/officeDocument/2006/relationships/image" Target="../media/image17.gif"/><Relationship Id="rId2" Type="http://schemas.openxmlformats.org/officeDocument/2006/relationships/audio" Target="../media/media1.wav"/><Relationship Id="rId16" Type="http://schemas.openxmlformats.org/officeDocument/2006/relationships/slide" Target="slide10.xml"/><Relationship Id="rId1" Type="http://schemas.microsoft.com/office/2007/relationships/media" Target="../media/media1.wav"/><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9.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817" y="2788711"/>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26" name="Picture 25">
            <a:extLst>
              <a:ext uri="{FF2B5EF4-FFF2-40B4-BE49-F238E27FC236}">
                <a16:creationId xmlns:a16="http://schemas.microsoft.com/office/drawing/2014/main" id="{54A9472B-4BBE-4007-8A71-E525F4237031}"/>
              </a:ext>
            </a:extLst>
          </p:cNvPr>
          <p:cNvPicPr>
            <a:picLocks noChangeAspect="1"/>
          </p:cNvPicPr>
          <p:nvPr/>
        </p:nvPicPr>
        <p:blipFill rotWithShape="1">
          <a:blip r:embed="rId7"/>
          <a:srcRect b="52411"/>
          <a:stretch/>
        </p:blipFill>
        <p:spPr>
          <a:xfrm>
            <a:off x="3549019" y="878701"/>
            <a:ext cx="9071634" cy="3673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525674"/>
            <a:ext cx="9804133" cy="5528370"/>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ambria" panose="020405030504060302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Cambria" panose="02040503050406030204" pitchFamily="18" charset="0"/>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346" y="4773668"/>
            <a:ext cx="5090604" cy="212072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984" y="4222452"/>
            <a:ext cx="2495626" cy="2707233"/>
          </a:xfrm>
          <a:prstGeom prst="rect">
            <a:avLst/>
          </a:prstGeom>
        </p:spPr>
      </p:pic>
      <p:sp>
        <p:nvSpPr>
          <p:cNvPr id="12" name="TextBox 11">
            <a:extLst>
              <a:ext uri="{FF2B5EF4-FFF2-40B4-BE49-F238E27FC236}">
                <a16:creationId xmlns:a16="http://schemas.microsoft.com/office/drawing/2014/main" id="{643DE5F5-9DE6-4247-8D03-06DE0E7B43CF}"/>
              </a:ext>
            </a:extLst>
          </p:cNvPr>
          <p:cNvSpPr txBox="1"/>
          <p:nvPr/>
        </p:nvSpPr>
        <p:spPr>
          <a:xfrm>
            <a:off x="1650122" y="1146542"/>
            <a:ext cx="6320799" cy="707886"/>
          </a:xfrm>
          <a:prstGeom prst="rect">
            <a:avLst/>
          </a:prstGeom>
          <a:noFill/>
        </p:spPr>
        <p:txBody>
          <a:bodyPr wrap="square">
            <a:spAutoFit/>
          </a:bodyPr>
          <a:lstStyle/>
          <a:p>
            <a:r>
              <a:rPr lang="vi-VN" sz="4000" b="1" i="0" dirty="0">
                <a:solidFill>
                  <a:srgbClr val="002060"/>
                </a:solidFill>
                <a:effectLst/>
                <a:latin typeface="Cambria" panose="02040503050406030204" pitchFamily="18" charset="0"/>
                <a:ea typeface="Cambria" panose="02040503050406030204" pitchFamily="18" charset="0"/>
              </a:rPr>
              <a:t>Bài 2: </a:t>
            </a:r>
            <a:r>
              <a:rPr lang="en-SG" sz="4000" b="1" i="0" dirty="0" err="1">
                <a:solidFill>
                  <a:srgbClr val="002060"/>
                </a:solidFill>
                <a:effectLst/>
                <a:latin typeface="Cambria" panose="02040503050406030204" pitchFamily="18" charset="0"/>
                <a:ea typeface="Cambria" panose="02040503050406030204" pitchFamily="18" charset="0"/>
              </a:rPr>
              <a:t>Đặt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tính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rồi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tính</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81DB8C8-31BF-4F50-8198-8AACC5A6D274}"/>
              </a:ext>
            </a:extLst>
          </p:cNvPr>
          <p:cNvSpPr txBox="1"/>
          <p:nvPr/>
        </p:nvSpPr>
        <p:spPr>
          <a:xfrm>
            <a:off x="1480122" y="2237163"/>
            <a:ext cx="4498428"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370 528 + 85 706</a:t>
            </a:r>
            <a:endParaRPr lang="en-SG" sz="40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7F10FCE-4129-4B08-8332-11C6EDCE4F96}"/>
              </a:ext>
            </a:extLst>
          </p:cNvPr>
          <p:cNvSpPr txBox="1"/>
          <p:nvPr/>
        </p:nvSpPr>
        <p:spPr>
          <a:xfrm>
            <a:off x="1415220" y="3296137"/>
            <a:ext cx="4288223"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251 749 – 6 052</a:t>
            </a:r>
            <a:endParaRPr lang="en-SG" sz="40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9B64BD6-3713-44FE-8B49-05B833CDEEE2}"/>
              </a:ext>
            </a:extLst>
          </p:cNvPr>
          <p:cNvSpPr txBox="1"/>
          <p:nvPr/>
        </p:nvSpPr>
        <p:spPr>
          <a:xfrm>
            <a:off x="6321370" y="2222515"/>
            <a:ext cx="4898970"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435 290 + 208 651</a:t>
            </a:r>
            <a:endParaRPr lang="en-SG" sz="40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6E50A52-E613-4F44-8D47-DCE213B2A7D3}"/>
              </a:ext>
            </a:extLst>
          </p:cNvPr>
          <p:cNvSpPr txBox="1"/>
          <p:nvPr/>
        </p:nvSpPr>
        <p:spPr>
          <a:xfrm>
            <a:off x="6435549" y="3309627"/>
            <a:ext cx="4683187" cy="707886"/>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694 851 – 365 470</a:t>
            </a:r>
            <a:endParaRPr lang="en-SG" sz="4000" b="1" dirty="0">
              <a:latin typeface="Cambria" panose="02040503050406030204" pitchFamily="18" charset="0"/>
              <a:ea typeface="Cambria" panose="02040503050406030204" pitchFamily="18" charset="0"/>
            </a:endParaRPr>
          </a:p>
        </p:txBody>
      </p:sp>
      <p:pic>
        <p:nvPicPr>
          <p:cNvPr id="18" name="图片 6" descr="未标题-5">
            <a:extLst>
              <a:ext uri="{FF2B5EF4-FFF2-40B4-BE49-F238E27FC236}">
                <a16:creationId xmlns:a16="http://schemas.microsoft.com/office/drawing/2014/main" id="{83C38D24-C665-420E-BC3D-B0AAEA3B1F34}"/>
              </a:ext>
            </a:extLst>
          </p:cNvPr>
          <p:cNvPicPr>
            <a:picLocks noChangeAspect="1"/>
          </p:cNvPicPr>
          <p:nvPr/>
        </p:nvPicPr>
        <p:blipFill>
          <a:blip r:embed="rId6"/>
          <a:stretch>
            <a:fillRect/>
          </a:stretch>
        </p:blipFill>
        <p:spPr>
          <a:xfrm>
            <a:off x="1444148" y="5194738"/>
            <a:ext cx="2920181" cy="1763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27CE57A7-AD2F-4D05-8A16-F02346AE28E8}"/>
              </a:ext>
            </a:extLst>
          </p:cNvPr>
          <p:cNvGrpSpPr/>
          <p:nvPr/>
        </p:nvGrpSpPr>
        <p:grpSpPr>
          <a:xfrm>
            <a:off x="1103823" y="1292432"/>
            <a:ext cx="5411004" cy="5165182"/>
            <a:chOff x="1281075" y="1922591"/>
            <a:chExt cx="2745071" cy="266849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75" y="1922591"/>
              <a:ext cx="2745071" cy="2668492"/>
            </a:xfrm>
            <a:prstGeom prst="rect">
              <a:avLst/>
            </a:prstGeom>
          </p:spPr>
        </p:pic>
        <p:sp>
          <p:nvSpPr>
            <p:cNvPr id="25" name="文本框 24"/>
            <p:cNvSpPr txBox="1"/>
            <p:nvPr/>
          </p:nvSpPr>
          <p:spPr>
            <a:xfrm>
              <a:off x="1782067" y="2596769"/>
              <a:ext cx="1698727" cy="56325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5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29" name="TextBox 28">
            <a:extLst>
              <a:ext uri="{FF2B5EF4-FFF2-40B4-BE49-F238E27FC236}">
                <a16:creationId xmlns:a16="http://schemas.microsoft.com/office/drawing/2014/main" id="{1A9C1AE6-3AC9-49BC-90E9-A3D33BFBED78}"/>
              </a:ext>
            </a:extLst>
          </p:cNvPr>
          <p:cNvSpPr txBox="1"/>
          <p:nvPr/>
        </p:nvSpPr>
        <p:spPr>
          <a:xfrm>
            <a:off x="1376853" y="774663"/>
            <a:ext cx="7326471"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2: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SG"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F9FDE05-F6E7-4D6E-8E3C-C8DBD7155901}"/>
              </a:ext>
            </a:extLst>
          </p:cNvPr>
          <p:cNvSpPr txBox="1"/>
          <p:nvPr/>
        </p:nvSpPr>
        <p:spPr>
          <a:xfrm>
            <a:off x="2456499" y="2140284"/>
            <a:ext cx="3409634"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370 528</a:t>
            </a:r>
            <a:endParaRPr lang="en-SG" sz="5000" b="1" dirty="0">
              <a:solidFill>
                <a:srgbClr val="00206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7262A90-E68B-4601-B213-DC3300D091A6}"/>
              </a:ext>
            </a:extLst>
          </p:cNvPr>
          <p:cNvSpPr txBox="1"/>
          <p:nvPr/>
        </p:nvSpPr>
        <p:spPr>
          <a:xfrm>
            <a:off x="2534633" y="2797550"/>
            <a:ext cx="2549383" cy="861774"/>
          </a:xfrm>
          <a:prstGeom prst="rect">
            <a:avLst/>
          </a:prstGeom>
          <a:noFill/>
        </p:spPr>
        <p:txBody>
          <a:bodyPr wrap="square" rtlCol="0">
            <a:spAutoFit/>
          </a:bodyPr>
          <a:lstStyle/>
          <a:p>
            <a:r>
              <a:rPr lang="en-US" sz="5000" b="1" u="sng" dirty="0">
                <a:solidFill>
                  <a:srgbClr val="002060"/>
                </a:solidFill>
                <a:latin typeface="Cambria" panose="02040503050406030204" pitchFamily="18" charset="0"/>
                <a:ea typeface="Cambria" panose="02040503050406030204" pitchFamily="18" charset="0"/>
              </a:rPr>
              <a:t>  </a:t>
            </a:r>
            <a:r>
              <a:rPr lang="vi-VN" sz="5000" b="1" u="sng" dirty="0">
                <a:solidFill>
                  <a:srgbClr val="002060"/>
                </a:solidFill>
                <a:latin typeface="Cambria" panose="02040503050406030204" pitchFamily="18" charset="0"/>
                <a:ea typeface="Cambria" panose="02040503050406030204" pitchFamily="18" charset="0"/>
              </a:rPr>
              <a:t>85 706</a:t>
            </a:r>
            <a:endParaRPr lang="en-SG" sz="5000" b="1" u="sng"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E30E790-63E3-47E9-96B7-B1D8A90134CD}"/>
              </a:ext>
            </a:extLst>
          </p:cNvPr>
          <p:cNvSpPr txBox="1"/>
          <p:nvPr/>
        </p:nvSpPr>
        <p:spPr>
          <a:xfrm>
            <a:off x="2127437" y="2528381"/>
            <a:ext cx="4285593"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b="1" dirty="0">
              <a:solidFill>
                <a:srgbClr val="002060"/>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C0F4D613-201A-414C-AD7E-976E9C4C9584}"/>
              </a:ext>
            </a:extLst>
          </p:cNvPr>
          <p:cNvSpPr txBox="1"/>
          <p:nvPr/>
        </p:nvSpPr>
        <p:spPr>
          <a:xfrm>
            <a:off x="2488286" y="3610879"/>
            <a:ext cx="2849844" cy="861774"/>
          </a:xfrm>
          <a:prstGeom prst="rect">
            <a:avLst/>
          </a:prstGeom>
          <a:noFill/>
        </p:spPr>
        <p:txBody>
          <a:bodyPr wrap="square" rtlCol="0">
            <a:spAutoFit/>
          </a:bodyPr>
          <a:lstStyle/>
          <a:p>
            <a:r>
              <a:rPr lang="vi-VN" sz="5000" b="1" dirty="0">
                <a:solidFill>
                  <a:srgbClr val="002060"/>
                </a:solidFill>
                <a:latin typeface="Cambria" panose="02040503050406030204" pitchFamily="18" charset="0"/>
                <a:ea typeface="Cambria" panose="02040503050406030204" pitchFamily="18" charset="0"/>
              </a:rPr>
              <a:t>456 234</a:t>
            </a:r>
            <a:endParaRPr lang="en-SG" sz="5000" b="1" dirty="0">
              <a:solidFill>
                <a:srgbClr val="002060"/>
              </a:solidFill>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89F9A367-4497-4EC0-9934-2B0947112E97}"/>
              </a:ext>
            </a:extLst>
          </p:cNvPr>
          <p:cNvSpPr txBox="1"/>
          <p:nvPr/>
        </p:nvSpPr>
        <p:spPr>
          <a:xfrm>
            <a:off x="7650665" y="2168818"/>
            <a:ext cx="609600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435 290</a:t>
            </a:r>
            <a:endParaRPr lang="en-SG" sz="5000" b="1" dirty="0">
              <a:solidFill>
                <a:srgbClr val="002060"/>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D2F08B6B-FC8D-4248-BE4E-67A0FD93A8EB}"/>
              </a:ext>
            </a:extLst>
          </p:cNvPr>
          <p:cNvSpPr txBox="1"/>
          <p:nvPr/>
        </p:nvSpPr>
        <p:spPr>
          <a:xfrm>
            <a:off x="7692708" y="2869318"/>
            <a:ext cx="6868510" cy="861774"/>
          </a:xfrm>
          <a:prstGeom prst="rect">
            <a:avLst/>
          </a:prstGeom>
          <a:noFill/>
        </p:spPr>
        <p:txBody>
          <a:bodyPr wrap="square">
            <a:spAutoFit/>
          </a:bodyPr>
          <a:lstStyle/>
          <a:p>
            <a:r>
              <a:rPr lang="vi-VN" sz="5000" b="1" u="sng" dirty="0">
                <a:solidFill>
                  <a:srgbClr val="002060"/>
                </a:solidFill>
                <a:latin typeface="Cambria" panose="02040503050406030204" pitchFamily="18" charset="0"/>
                <a:ea typeface="Cambria" panose="02040503050406030204" pitchFamily="18" charset="0"/>
              </a:rPr>
              <a:t>208 651</a:t>
            </a:r>
            <a:endParaRPr lang="en-SG" sz="5000" u="sng" dirty="0">
              <a:solidFill>
                <a:srgbClr val="002060"/>
              </a:solidFill>
            </a:endParaRPr>
          </a:p>
        </p:txBody>
      </p:sp>
      <p:sp>
        <p:nvSpPr>
          <p:cNvPr id="33" name="TextBox 32">
            <a:extLst>
              <a:ext uri="{FF2B5EF4-FFF2-40B4-BE49-F238E27FC236}">
                <a16:creationId xmlns:a16="http://schemas.microsoft.com/office/drawing/2014/main" id="{ECBB7F43-FD73-48DB-B84D-B2A75F1A7558}"/>
              </a:ext>
            </a:extLst>
          </p:cNvPr>
          <p:cNvSpPr txBox="1"/>
          <p:nvPr/>
        </p:nvSpPr>
        <p:spPr>
          <a:xfrm>
            <a:off x="7263723" y="2528381"/>
            <a:ext cx="1740732"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a:t>
            </a:r>
            <a:endParaRPr lang="en-SG" sz="5000" dirty="0">
              <a:solidFill>
                <a:srgbClr val="002060"/>
              </a:solidFill>
            </a:endParaRPr>
          </a:p>
        </p:txBody>
      </p:sp>
      <p:sp>
        <p:nvSpPr>
          <p:cNvPr id="34" name="TextBox 33">
            <a:extLst>
              <a:ext uri="{FF2B5EF4-FFF2-40B4-BE49-F238E27FC236}">
                <a16:creationId xmlns:a16="http://schemas.microsoft.com/office/drawing/2014/main" id="{51A240C3-3334-46B6-AAE5-E74ADFDB8EBF}"/>
              </a:ext>
            </a:extLst>
          </p:cNvPr>
          <p:cNvSpPr txBox="1"/>
          <p:nvPr/>
        </p:nvSpPr>
        <p:spPr>
          <a:xfrm>
            <a:off x="7636687" y="3580053"/>
            <a:ext cx="6096000" cy="861774"/>
          </a:xfrm>
          <a:prstGeom prst="rect">
            <a:avLst/>
          </a:prstGeom>
          <a:noFill/>
        </p:spPr>
        <p:txBody>
          <a:bodyPr wrap="square">
            <a:spAutoFit/>
          </a:bodyPr>
          <a:lstStyle/>
          <a:p>
            <a:r>
              <a:rPr lang="vi-VN" sz="5000" b="1" dirty="0">
                <a:solidFill>
                  <a:srgbClr val="002060"/>
                </a:solidFill>
                <a:latin typeface="Cambria" panose="02040503050406030204" pitchFamily="18" charset="0"/>
                <a:ea typeface="Cambria" panose="02040503050406030204" pitchFamily="18" charset="0"/>
              </a:rPr>
              <a:t>643 941</a:t>
            </a:r>
            <a:endParaRPr lang="en-SG" sz="5000" b="1" dirty="0">
              <a:solidFill>
                <a:srgbClr val="002060"/>
              </a:solidFill>
              <a:latin typeface="Cambria" panose="02040503050406030204" pitchFamily="18" charset="0"/>
              <a:ea typeface="Cambria" panose="02040503050406030204" pitchFamily="18" charset="0"/>
            </a:endParaRPr>
          </a:p>
        </p:txBody>
      </p:sp>
      <p:grpSp>
        <p:nvGrpSpPr>
          <p:cNvPr id="38" name="组合 2">
            <a:extLst>
              <a:ext uri="{FF2B5EF4-FFF2-40B4-BE49-F238E27FC236}">
                <a16:creationId xmlns:a16="http://schemas.microsoft.com/office/drawing/2014/main" id="{2D0458D7-7A30-4D6D-8DA7-09801A6B0FC8}"/>
              </a:ext>
            </a:extLst>
          </p:cNvPr>
          <p:cNvGrpSpPr/>
          <p:nvPr/>
        </p:nvGrpSpPr>
        <p:grpSpPr>
          <a:xfrm>
            <a:off x="6543451" y="1348772"/>
            <a:ext cx="4517821" cy="4082766"/>
            <a:chOff x="1292786" y="1904422"/>
            <a:chExt cx="2745071" cy="2668492"/>
          </a:xfrm>
        </p:grpSpPr>
        <p:pic>
          <p:nvPicPr>
            <p:cNvPr id="39" name="图片 18">
              <a:extLst>
                <a:ext uri="{FF2B5EF4-FFF2-40B4-BE49-F238E27FC236}">
                  <a16:creationId xmlns:a16="http://schemas.microsoft.com/office/drawing/2014/main" id="{BB87BDB6-492D-449C-B111-9965A857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786" y="1904422"/>
              <a:ext cx="2745071" cy="2668492"/>
            </a:xfrm>
            <a:prstGeom prst="rect">
              <a:avLst/>
            </a:prstGeom>
          </p:spPr>
        </p:pic>
        <p:sp>
          <p:nvSpPr>
            <p:cNvPr id="40" name="文本框 24">
              <a:extLst>
                <a:ext uri="{FF2B5EF4-FFF2-40B4-BE49-F238E27FC236}">
                  <a16:creationId xmlns:a16="http://schemas.microsoft.com/office/drawing/2014/main" id="{5D6CDCEA-5E36-4129-812E-2D7EEBFE5581}"/>
                </a:ext>
              </a:extLst>
            </p:cNvPr>
            <p:cNvSpPr txBox="1"/>
            <p:nvPr/>
          </p:nvSpPr>
          <p:spPr>
            <a:xfrm>
              <a:off x="1782067" y="2596769"/>
              <a:ext cx="1698727" cy="56325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5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42" name="图片 2">
            <a:extLst>
              <a:ext uri="{FF2B5EF4-FFF2-40B4-BE49-F238E27FC236}">
                <a16:creationId xmlns:a16="http://schemas.microsoft.com/office/drawing/2014/main" id="{F8D95D2A-7FE4-463B-AD8B-701060685F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9845" y="4802742"/>
            <a:ext cx="5090604" cy="2120726"/>
          </a:xfrm>
          <a:prstGeom prst="rect">
            <a:avLst/>
          </a:prstGeom>
        </p:spPr>
      </p:pic>
    </p:spTree>
    <p:extLst>
      <p:ext uri="{BB962C8B-B14F-4D97-AF65-F5344CB8AC3E}">
        <p14:creationId xmlns:p14="http://schemas.microsoft.com/office/powerpoint/2010/main" val="2465100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down)">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22" grpId="0"/>
      <p:bldP spid="23" grpId="0"/>
      <p:bldP spid="26" grpId="0"/>
      <p:bldP spid="28" grpId="0"/>
      <p:bldP spid="31"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54668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27CE57A7-AD2F-4D05-8A16-F02346AE28E8}"/>
              </a:ext>
            </a:extLst>
          </p:cNvPr>
          <p:cNvGrpSpPr/>
          <p:nvPr/>
        </p:nvGrpSpPr>
        <p:grpSpPr>
          <a:xfrm>
            <a:off x="1120507" y="1263627"/>
            <a:ext cx="5396209" cy="5004980"/>
            <a:chOff x="1281075" y="1922591"/>
            <a:chExt cx="2745071" cy="2668492"/>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075" y="1922591"/>
              <a:ext cx="2745071" cy="2668492"/>
            </a:xfrm>
            <a:prstGeom prst="rect">
              <a:avLst/>
            </a:prstGeom>
          </p:spPr>
        </p:pic>
        <p:sp>
          <p:nvSpPr>
            <p:cNvPr id="25" name="文本框 24"/>
            <p:cNvSpPr txBox="1"/>
            <p:nvPr/>
          </p:nvSpPr>
          <p:spPr>
            <a:xfrm>
              <a:off x="1782067" y="2596769"/>
              <a:ext cx="1698727" cy="66383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36276"/>
            <a:ext cx="1958827" cy="3914339"/>
          </a:xfrm>
          <a:prstGeom prst="rect">
            <a:avLst/>
          </a:prstGeom>
        </p:spPr>
      </p:pic>
      <p:sp>
        <p:nvSpPr>
          <p:cNvPr id="29" name="TextBox 28">
            <a:extLst>
              <a:ext uri="{FF2B5EF4-FFF2-40B4-BE49-F238E27FC236}">
                <a16:creationId xmlns:a16="http://schemas.microsoft.com/office/drawing/2014/main" id="{1A9C1AE6-3AC9-49BC-90E9-A3D33BFBED78}"/>
              </a:ext>
            </a:extLst>
          </p:cNvPr>
          <p:cNvSpPr txBox="1"/>
          <p:nvPr/>
        </p:nvSpPr>
        <p:spPr>
          <a:xfrm>
            <a:off x="1376854" y="774663"/>
            <a:ext cx="848324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2: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rồi</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BF9FDE05-F6E7-4D6E-8E3C-C8DBD7155901}"/>
              </a:ext>
            </a:extLst>
          </p:cNvPr>
          <p:cNvSpPr txBox="1"/>
          <p:nvPr/>
        </p:nvSpPr>
        <p:spPr>
          <a:xfrm>
            <a:off x="2546206" y="2243708"/>
            <a:ext cx="3956601" cy="1015663"/>
          </a:xfrm>
          <a:prstGeom prst="rect">
            <a:avLst/>
          </a:prstGeom>
          <a:noFill/>
        </p:spPr>
        <p:txBody>
          <a:bodyPr wrap="square" rtlCol="0">
            <a:spAutoFit/>
          </a:bodyPr>
          <a:lstStyle/>
          <a:p>
            <a:pPr lvl="0"/>
            <a:r>
              <a:rPr lang="vi-VN" sz="6000" b="1" dirty="0">
                <a:solidFill>
                  <a:srgbClr val="002060"/>
                </a:solidFill>
                <a:latin typeface="Cambria" panose="02040503050406030204" pitchFamily="18" charset="0"/>
                <a:ea typeface="Cambria" panose="02040503050406030204" pitchFamily="18" charset="0"/>
              </a:rPr>
              <a:t>251</a:t>
            </a:r>
            <a:r>
              <a:rPr lang="vi-VN" sz="6000" b="1" dirty="0">
                <a:latin typeface="Cambria" panose="02040503050406030204" pitchFamily="18" charset="0"/>
                <a:ea typeface="Cambria" panose="02040503050406030204" pitchFamily="18" charset="0"/>
              </a:rPr>
              <a:t> </a:t>
            </a:r>
            <a:r>
              <a:rPr lang="vi-VN" sz="6000" b="1" dirty="0">
                <a:solidFill>
                  <a:srgbClr val="002060"/>
                </a:solidFill>
                <a:latin typeface="Cambria" panose="02040503050406030204" pitchFamily="18" charset="0"/>
                <a:ea typeface="Cambria" panose="02040503050406030204" pitchFamily="18" charset="0"/>
              </a:rPr>
              <a:t>749</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7262A90-E68B-4601-B213-DC3300D091A6}"/>
              </a:ext>
            </a:extLst>
          </p:cNvPr>
          <p:cNvSpPr txBox="1"/>
          <p:nvPr/>
        </p:nvSpPr>
        <p:spPr>
          <a:xfrm>
            <a:off x="2614584" y="3015195"/>
            <a:ext cx="3104983" cy="1015663"/>
          </a:xfrm>
          <a:prstGeom prst="rect">
            <a:avLst/>
          </a:prstGeom>
          <a:noFill/>
        </p:spPr>
        <p:txBody>
          <a:bodyPr wrap="square" rtlCol="0">
            <a:spAutoFit/>
          </a:bodyPr>
          <a:lstStyle/>
          <a:p>
            <a:pPr lvl="0"/>
            <a:r>
              <a:rPr lang="en-US" sz="6000" b="1" u="sng" dirty="0">
                <a:solidFill>
                  <a:srgbClr val="002060"/>
                </a:solidFill>
                <a:latin typeface="Cambria" panose="02040503050406030204" pitchFamily="18" charset="0"/>
                <a:ea typeface="Cambria" panose="02040503050406030204" pitchFamily="18" charset="0"/>
              </a:rPr>
              <a:t>     </a:t>
            </a:r>
            <a:r>
              <a:rPr lang="vi-VN" sz="6000" b="1" u="sng" dirty="0">
                <a:solidFill>
                  <a:srgbClr val="002060"/>
                </a:solidFill>
                <a:latin typeface="Cambria" panose="02040503050406030204" pitchFamily="18" charset="0"/>
                <a:ea typeface="Cambria" panose="02040503050406030204" pitchFamily="18" charset="0"/>
              </a:rPr>
              <a:t>6 052</a:t>
            </a:r>
            <a:endParaRPr kumimoji="0" lang="en-SG" sz="60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7E30E790-63E3-47E9-96B7-B1D8A90134CD}"/>
              </a:ext>
            </a:extLst>
          </p:cNvPr>
          <p:cNvSpPr txBox="1"/>
          <p:nvPr/>
        </p:nvSpPr>
        <p:spPr>
          <a:xfrm>
            <a:off x="1857336" y="2763027"/>
            <a:ext cx="40383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C0F4D613-201A-414C-AD7E-976E9C4C9584}"/>
              </a:ext>
            </a:extLst>
          </p:cNvPr>
          <p:cNvSpPr txBox="1"/>
          <p:nvPr/>
        </p:nvSpPr>
        <p:spPr>
          <a:xfrm>
            <a:off x="2486265" y="3885510"/>
            <a:ext cx="38624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456 234</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89F9A367-4497-4EC0-9934-2B0947112E97}"/>
              </a:ext>
            </a:extLst>
          </p:cNvPr>
          <p:cNvSpPr txBox="1"/>
          <p:nvPr/>
        </p:nvSpPr>
        <p:spPr>
          <a:xfrm>
            <a:off x="7797811" y="1970266"/>
            <a:ext cx="6096000" cy="1015663"/>
          </a:xfrm>
          <a:prstGeom prst="rect">
            <a:avLst/>
          </a:prstGeom>
          <a:noFill/>
        </p:spPr>
        <p:txBody>
          <a:bodyPr wrap="square">
            <a:spAutoFit/>
          </a:bodyPr>
          <a:lstStyle/>
          <a:p>
            <a:pPr lvl="0"/>
            <a:r>
              <a:rPr lang="vi-VN" sz="6000" b="1" dirty="0">
                <a:solidFill>
                  <a:srgbClr val="002060"/>
                </a:solidFill>
                <a:latin typeface="Cambria" panose="02040503050406030204" pitchFamily="18" charset="0"/>
                <a:ea typeface="Cambria" panose="02040503050406030204" pitchFamily="18" charset="0"/>
              </a:rPr>
              <a:t>694 851</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D2F08B6B-FC8D-4248-BE4E-67A0FD93A8EB}"/>
              </a:ext>
            </a:extLst>
          </p:cNvPr>
          <p:cNvSpPr txBox="1"/>
          <p:nvPr/>
        </p:nvSpPr>
        <p:spPr>
          <a:xfrm>
            <a:off x="7797811" y="2869318"/>
            <a:ext cx="6868510" cy="1015663"/>
          </a:xfrm>
          <a:prstGeom prst="rect">
            <a:avLst/>
          </a:prstGeom>
          <a:noFill/>
        </p:spPr>
        <p:txBody>
          <a:bodyPr wrap="square">
            <a:spAutoFit/>
          </a:bodyPr>
          <a:lstStyle/>
          <a:p>
            <a:pPr lvl="0"/>
            <a:r>
              <a:rPr lang="vi-VN" sz="6000" b="1" u="sng" dirty="0">
                <a:solidFill>
                  <a:srgbClr val="002060"/>
                </a:solidFill>
                <a:latin typeface="Cambria" panose="02040503050406030204" pitchFamily="18" charset="0"/>
                <a:ea typeface="Cambria" panose="02040503050406030204" pitchFamily="18" charset="0"/>
              </a:rPr>
              <a:t>365 470</a:t>
            </a:r>
            <a:endParaRPr kumimoji="0" lang="en-SG" sz="6000" b="0" i="0" u="sng" strike="noStrike" kern="1200" cap="none" spc="0" normalizeH="0" baseline="0" noProof="0" dirty="0">
              <a:ln>
                <a:noFill/>
              </a:ln>
              <a:solidFill>
                <a:srgbClr val="002060"/>
              </a:solidFill>
              <a:effectLst/>
              <a:uLnTx/>
              <a:uFillTx/>
              <a:latin typeface="Calibri"/>
            </a:endParaRPr>
          </a:p>
        </p:txBody>
      </p:sp>
      <p:sp>
        <p:nvSpPr>
          <p:cNvPr id="33" name="TextBox 32">
            <a:extLst>
              <a:ext uri="{FF2B5EF4-FFF2-40B4-BE49-F238E27FC236}">
                <a16:creationId xmlns:a16="http://schemas.microsoft.com/office/drawing/2014/main" id="{ECBB7F43-FD73-48DB-B84D-B2A75F1A7558}"/>
              </a:ext>
            </a:extLst>
          </p:cNvPr>
          <p:cNvSpPr txBox="1"/>
          <p:nvPr/>
        </p:nvSpPr>
        <p:spPr>
          <a:xfrm>
            <a:off x="7263723" y="2528381"/>
            <a:ext cx="174073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SG" sz="6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51A240C3-3334-46B6-AAE5-E74ADFDB8EBF}"/>
              </a:ext>
            </a:extLst>
          </p:cNvPr>
          <p:cNvSpPr txBox="1"/>
          <p:nvPr/>
        </p:nvSpPr>
        <p:spPr>
          <a:xfrm>
            <a:off x="7714507" y="3751046"/>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329 381</a:t>
            </a:r>
            <a:endPar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8" name="组合 2">
            <a:extLst>
              <a:ext uri="{FF2B5EF4-FFF2-40B4-BE49-F238E27FC236}">
                <a16:creationId xmlns:a16="http://schemas.microsoft.com/office/drawing/2014/main" id="{2D0458D7-7A30-4D6D-8DA7-09801A6B0FC8}"/>
              </a:ext>
            </a:extLst>
          </p:cNvPr>
          <p:cNvGrpSpPr/>
          <p:nvPr/>
        </p:nvGrpSpPr>
        <p:grpSpPr>
          <a:xfrm>
            <a:off x="6486949" y="993688"/>
            <a:ext cx="7287523" cy="5514716"/>
            <a:chOff x="-149951" y="2054090"/>
            <a:chExt cx="3648737" cy="2668492"/>
          </a:xfrm>
        </p:grpSpPr>
        <p:pic>
          <p:nvPicPr>
            <p:cNvPr id="39" name="图片 18">
              <a:extLst>
                <a:ext uri="{FF2B5EF4-FFF2-40B4-BE49-F238E27FC236}">
                  <a16:creationId xmlns:a16="http://schemas.microsoft.com/office/drawing/2014/main" id="{BB87BDB6-492D-449C-B111-9965A8576C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51" y="2054090"/>
              <a:ext cx="2745071" cy="2668492"/>
            </a:xfrm>
            <a:prstGeom prst="rect">
              <a:avLst/>
            </a:prstGeom>
          </p:spPr>
        </p:pic>
        <p:sp>
          <p:nvSpPr>
            <p:cNvPr id="40" name="文本框 24">
              <a:extLst>
                <a:ext uri="{FF2B5EF4-FFF2-40B4-BE49-F238E27FC236}">
                  <a16:creationId xmlns:a16="http://schemas.microsoft.com/office/drawing/2014/main" id="{5D6CDCEA-5E36-4129-812E-2D7EEBFE5581}"/>
                </a:ext>
              </a:extLst>
            </p:cNvPr>
            <p:cNvSpPr txBox="1"/>
            <p:nvPr/>
          </p:nvSpPr>
          <p:spPr>
            <a:xfrm>
              <a:off x="1800059" y="2600135"/>
              <a:ext cx="1698727" cy="66383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zh-CN" altLang="en-US" sz="6000" b="0" i="0" u="none" strike="noStrike" kern="1200" cap="none" spc="0" normalizeH="0" baseline="0" noProof="0" dirty="0">
                <a:ln>
                  <a:noFill/>
                </a:ln>
                <a:solidFill>
                  <a:prstClr val="black">
                    <a:lumMod val="75000"/>
                    <a:lumOff val="25000"/>
                  </a:prstClr>
                </a:solidFill>
                <a:effectLst/>
                <a:uLnTx/>
                <a:uFillTx/>
                <a:latin typeface="字魂95号-手刻宋" panose="00000500000000000000" charset="-122"/>
                <a:ea typeface="字魂95号-手刻宋" panose="00000500000000000000" charset="-122"/>
                <a:cs typeface="+mn-cs"/>
              </a:endParaRPr>
            </a:p>
          </p:txBody>
        </p:sp>
      </p:grpSp>
      <p:pic>
        <p:nvPicPr>
          <p:cNvPr id="27" name="图片 2" descr="5fb3960129989">
            <a:extLst>
              <a:ext uri="{FF2B5EF4-FFF2-40B4-BE49-F238E27FC236}">
                <a16:creationId xmlns:a16="http://schemas.microsoft.com/office/drawing/2014/main" id="{553A9575-3C80-4696-BCB7-13B15950E2BF}"/>
              </a:ext>
            </a:extLst>
          </p:cNvPr>
          <p:cNvPicPr>
            <a:picLocks noChangeAspect="1"/>
          </p:cNvPicPr>
          <p:nvPr/>
        </p:nvPicPr>
        <p:blipFill>
          <a:blip r:embed="rId6"/>
          <a:stretch>
            <a:fillRect/>
          </a:stretch>
        </p:blipFill>
        <p:spPr>
          <a:xfrm>
            <a:off x="-379854" y="3751046"/>
            <a:ext cx="2885854" cy="3333554"/>
          </a:xfrm>
          <a:prstGeom prst="rect">
            <a:avLst/>
          </a:prstGeom>
        </p:spPr>
      </p:pic>
    </p:spTree>
    <p:extLst>
      <p:ext uri="{BB962C8B-B14F-4D97-AF65-F5344CB8AC3E}">
        <p14:creationId xmlns:p14="http://schemas.microsoft.com/office/powerpoint/2010/main" val="1886127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down)">
                                      <p:cBhvr>
                                        <p:cTn id="59" dur="500"/>
                                        <p:tgtEl>
                                          <p:spTgt spid="34"/>
                                        </p:tgtEl>
                                      </p:cBhvr>
                                    </p:animEffect>
                                  </p:childTnLst>
                                </p:cTn>
                              </p:par>
                            </p:childTnLst>
                          </p:cTn>
                        </p:par>
                        <p:par>
                          <p:cTn id="60" fill="hold">
                            <p:stCondLst>
                              <p:cond delay="500"/>
                            </p:stCondLst>
                            <p:childTnLst>
                              <p:par>
                                <p:cTn id="61" presetID="22" presetClass="entr" presetSubtype="4"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P spid="26" grpId="0"/>
      <p:bldP spid="28" grpId="0"/>
      <p:bldP spid="31"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536175" y="210207"/>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6923696" y="3708885"/>
            <a:ext cx="5612130" cy="4366260"/>
          </a:xfrm>
          <a:prstGeom prst="rect">
            <a:avLst/>
          </a:prstGeom>
        </p:spPr>
      </p:pic>
      <p:pic>
        <p:nvPicPr>
          <p:cNvPr id="7" name="Picture 6">
            <a:extLst>
              <a:ext uri="{FF2B5EF4-FFF2-40B4-BE49-F238E27FC236}">
                <a16:creationId xmlns:a16="http://schemas.microsoft.com/office/drawing/2014/main" id="{24240C2A-083C-425C-817E-882AC7C7323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60624" y="837857"/>
            <a:ext cx="9428104" cy="2855627"/>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625845" y="157786"/>
            <a:ext cx="10538133" cy="1938992"/>
          </a:xfrm>
          <a:prstGeom prst="rect">
            <a:avLst/>
          </a:prstGeom>
          <a:noFill/>
        </p:spPr>
        <p:txBody>
          <a:bodyPr wrap="square">
            <a:spAutoFit/>
          </a:bodyPr>
          <a:lstStyle/>
          <a:p>
            <a:pPr algn="ctr"/>
            <a:r>
              <a:rPr lang="vi-VN" sz="4000" b="1" i="0" dirty="0">
                <a:solidFill>
                  <a:srgbClr val="002060"/>
                </a:solidFill>
                <a:effectLst/>
                <a:latin typeface="Cambria" panose="02040503050406030204" pitchFamily="18" charset="0"/>
                <a:ea typeface="Cambria" panose="02040503050406030204" pitchFamily="18" charset="0"/>
              </a:rPr>
              <a:t>Bài 3: Hình dưới đây cho biết giá tiền của một số món đồ.</a:t>
            </a:r>
            <a:br>
              <a:rPr lang="vi-VN" sz="4000" b="1" i="0" dirty="0">
                <a:solidFill>
                  <a:srgbClr val="002060"/>
                </a:solidFill>
                <a:effectLst/>
                <a:latin typeface="Cambria" panose="02040503050406030204" pitchFamily="18" charset="0"/>
                <a:ea typeface="Cambria" panose="02040503050406030204" pitchFamily="18" charset="0"/>
              </a:rPr>
            </a:b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625845" y="3472180"/>
            <a:ext cx="9873989" cy="1569660"/>
          </a:xfrm>
          <a:prstGeom prst="rect">
            <a:avLst/>
          </a:prstGeom>
          <a:noFill/>
        </p:spPr>
        <p:txBody>
          <a:bodyPr wrap="square">
            <a:spAutoFit/>
          </a:bodyPr>
          <a:lstStyle/>
          <a:p>
            <a:pPr algn="just"/>
            <a:r>
              <a:rPr lang="vi-VN" sz="3200" b="0" i="0" dirty="0">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descr="615f9a6bf407f"/>
          <p:cNvPicPr>
            <a:picLocks noChangeAspect="1"/>
          </p:cNvPicPr>
          <p:nvPr/>
        </p:nvPicPr>
        <p:blipFill>
          <a:blip r:embed="rId4"/>
          <a:stretch>
            <a:fillRect/>
          </a:stretch>
        </p:blipFill>
        <p:spPr>
          <a:xfrm>
            <a:off x="7273159" y="3571225"/>
            <a:ext cx="4161950" cy="4095796"/>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3681" y="3034738"/>
            <a:ext cx="1958827" cy="3914339"/>
          </a:xfrm>
          <a:prstGeom prst="rect">
            <a:avLst/>
          </a:prstGeom>
        </p:spPr>
      </p:pic>
      <p:sp>
        <p:nvSpPr>
          <p:cNvPr id="13" name="TextBox 12">
            <a:extLst>
              <a:ext uri="{FF2B5EF4-FFF2-40B4-BE49-F238E27FC236}">
                <a16:creationId xmlns:a16="http://schemas.microsoft.com/office/drawing/2014/main" id="{248EDEA8-C83E-4A0A-B820-FE54A2A8B139}"/>
              </a:ext>
            </a:extLst>
          </p:cNvPr>
          <p:cNvSpPr txBox="1"/>
          <p:nvPr/>
        </p:nvSpPr>
        <p:spPr>
          <a:xfrm>
            <a:off x="427859" y="1190821"/>
            <a:ext cx="9873989" cy="5032147"/>
          </a:xfrm>
          <a:prstGeom prst="rect">
            <a:avLst/>
          </a:prstGeom>
          <a:noFill/>
        </p:spPr>
        <p:txBody>
          <a:bodyPr wrap="square">
            <a:spAutoFit/>
          </a:bodyPr>
          <a:lstStyle/>
          <a:p>
            <a:pPr algn="ctr"/>
            <a:r>
              <a:rPr lang="en-SG" sz="4500" b="0" i="0" dirty="0">
                <a:solidFill>
                  <a:srgbClr val="002060"/>
                </a:solidFill>
                <a:effectLst/>
                <a:latin typeface="Cambria" panose="02040503050406030204" pitchFamily="18" charset="0"/>
                <a:ea typeface="Cambria" panose="02040503050406030204" pitchFamily="18" charset="0"/>
              </a:rPr>
              <a:t>Mai </a:t>
            </a:r>
            <a:r>
              <a:rPr lang="en-SG" sz="4500" b="0" i="0" dirty="0" err="1">
                <a:solidFill>
                  <a:srgbClr val="002060"/>
                </a:solidFill>
                <a:effectLst/>
                <a:latin typeface="Cambria" panose="02040503050406030204" pitchFamily="18" charset="0"/>
                <a:ea typeface="Cambria" panose="02040503050406030204" pitchFamily="18" charset="0"/>
              </a:rPr>
              <a:t>mua</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hết</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số</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tiền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là</a:t>
            </a:r>
            <a:r>
              <a:rPr lang="en-SG" sz="4500" b="0" i="0" dirty="0">
                <a:solidFill>
                  <a:srgbClr val="002060"/>
                </a:solidFill>
                <a:effectLst/>
                <a:latin typeface="Cambria" panose="02040503050406030204" pitchFamily="18" charset="0"/>
                <a:ea typeface="Cambria" panose="02040503050406030204" pitchFamily="18" charset="0"/>
              </a:rPr>
              <a:t> </a:t>
            </a:r>
          </a:p>
          <a:p>
            <a:pPr algn="ctr"/>
            <a:r>
              <a:rPr lang="en-SG" sz="4500" b="0" i="0" dirty="0">
                <a:solidFill>
                  <a:srgbClr val="002060"/>
                </a:solidFill>
                <a:effectLst/>
                <a:latin typeface="Cambria" panose="02040503050406030204" pitchFamily="18" charset="0"/>
                <a:ea typeface="Cambria" panose="02040503050406030204" pitchFamily="18" charset="0"/>
              </a:rPr>
              <a:t>        70 000 + 125 000 = 195 000 (</a:t>
            </a:r>
            <a:r>
              <a:rPr lang="en-SG" sz="4500" b="0" i="0" dirty="0" err="1">
                <a:solidFill>
                  <a:srgbClr val="002060"/>
                </a:solidFill>
                <a:effectLst/>
                <a:latin typeface="Cambria" panose="02040503050406030204" pitchFamily="18" charset="0"/>
                <a:ea typeface="Cambria" panose="02040503050406030204" pitchFamily="18" charset="0"/>
              </a:rPr>
              <a:t>đồng</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err="1">
                <a:solidFill>
                  <a:srgbClr val="002060"/>
                </a:solidFill>
                <a:effectLst/>
                <a:latin typeface="Cambria" panose="02040503050406030204" pitchFamily="18" charset="0"/>
                <a:ea typeface="Cambria" panose="02040503050406030204" pitchFamily="18" charset="0"/>
              </a:rPr>
              <a:t>Cô</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bán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hàng</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phải</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trả</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lại</a:t>
            </a:r>
            <a:r>
              <a:rPr lang="en-SG" sz="4500" b="0" i="0" dirty="0">
                <a:solidFill>
                  <a:srgbClr val="002060"/>
                </a:solidFill>
                <a:effectLst/>
                <a:latin typeface="Cambria" panose="02040503050406030204" pitchFamily="18" charset="0"/>
                <a:ea typeface="Cambria" panose="02040503050406030204" pitchFamily="18" charset="0"/>
              </a:rPr>
              <a:t> Mai </a:t>
            </a:r>
            <a:r>
              <a:rPr lang="en-SG" sz="4500" b="0" i="0" dirty="0" err="1">
                <a:solidFill>
                  <a:srgbClr val="002060"/>
                </a:solidFill>
                <a:effectLst/>
                <a:latin typeface="Cambria" panose="02040503050406030204" pitchFamily="18" charset="0"/>
                <a:ea typeface="Cambria" panose="02040503050406030204" pitchFamily="18" charset="0"/>
              </a:rPr>
              <a:t>số</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tiền</a:t>
            </a:r>
            <a:r>
              <a:rPr lang="en-SG" sz="4500" b="0" i="0" dirty="0">
                <a:solidFill>
                  <a:srgbClr val="002060"/>
                </a:solidFill>
                <a:effectLst/>
                <a:latin typeface="Cambria" panose="02040503050406030204" pitchFamily="18" charset="0"/>
                <a:ea typeface="Cambria" panose="02040503050406030204" pitchFamily="18" charset="0"/>
              </a:rPr>
              <a:t> </a:t>
            </a:r>
            <a:r>
              <a:rPr lang="en-SG" sz="4500" b="0" i="0" dirty="0" err="1">
                <a:solidFill>
                  <a:srgbClr val="002060"/>
                </a:solidFill>
                <a:effectLst/>
                <a:latin typeface="Cambria" panose="02040503050406030204" pitchFamily="18" charset="0"/>
                <a:ea typeface="Cambria" panose="02040503050406030204" pitchFamily="18" charset="0"/>
              </a:rPr>
              <a:t>là</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a:solidFill>
                  <a:srgbClr val="002060"/>
                </a:solidFill>
                <a:effectLst/>
                <a:latin typeface="Cambria" panose="02040503050406030204" pitchFamily="18" charset="0"/>
                <a:ea typeface="Cambria" panose="02040503050406030204" pitchFamily="18" charset="0"/>
              </a:rPr>
              <a:t>       200 000 – 195 000 = 5 000 (</a:t>
            </a:r>
            <a:r>
              <a:rPr lang="en-SG" sz="4500" b="0" i="0" dirty="0" err="1">
                <a:solidFill>
                  <a:srgbClr val="002060"/>
                </a:solidFill>
                <a:effectLst/>
                <a:latin typeface="Cambria" panose="02040503050406030204" pitchFamily="18" charset="0"/>
                <a:ea typeface="Cambria" panose="02040503050406030204" pitchFamily="18" charset="0"/>
              </a:rPr>
              <a:t>đồng</a:t>
            </a:r>
            <a:r>
              <a:rPr lang="en-SG" sz="4500" b="0" i="0" dirty="0">
                <a:solidFill>
                  <a:srgbClr val="002060"/>
                </a:solidFill>
                <a:effectLst/>
                <a:latin typeface="Cambria" panose="02040503050406030204" pitchFamily="18" charset="0"/>
                <a:ea typeface="Cambria" panose="02040503050406030204" pitchFamily="18" charset="0"/>
              </a:rPr>
              <a:t>)</a:t>
            </a:r>
          </a:p>
          <a:p>
            <a:pPr algn="ctr"/>
            <a:r>
              <a:rPr lang="en-SG" sz="4500" b="0" i="0" dirty="0">
                <a:solidFill>
                  <a:srgbClr val="002060"/>
                </a:solidFill>
                <a:effectLst/>
                <a:latin typeface="Cambria" panose="02040503050406030204" pitchFamily="18" charset="0"/>
                <a:ea typeface="Cambria" panose="02040503050406030204" pitchFamily="18" charset="0"/>
              </a:rPr>
              <a:t>                        </a:t>
            </a:r>
            <a:r>
              <a:rPr lang="en-SG" sz="4500" b="0" i="0" u="sng" dirty="0" err="1">
                <a:solidFill>
                  <a:srgbClr val="002060"/>
                </a:solidFill>
                <a:effectLst/>
                <a:latin typeface="Cambria" panose="02040503050406030204" pitchFamily="18" charset="0"/>
                <a:ea typeface="Cambria" panose="02040503050406030204" pitchFamily="18" charset="0"/>
              </a:rPr>
              <a:t>Đáp</a:t>
            </a:r>
            <a:r>
              <a:rPr lang="en-SG" sz="4500" b="0" i="0" u="sng" dirty="0">
                <a:solidFill>
                  <a:srgbClr val="002060"/>
                </a:solidFill>
                <a:effectLst/>
                <a:latin typeface="Cambria" panose="02040503050406030204" pitchFamily="18" charset="0"/>
                <a:ea typeface="Cambria" panose="02040503050406030204" pitchFamily="18" charset="0"/>
              </a:rPr>
              <a:t> </a:t>
            </a:r>
            <a:r>
              <a:rPr lang="en-SG" sz="4500" b="0" i="0" u="sng" dirty="0" err="1">
                <a:solidFill>
                  <a:srgbClr val="002060"/>
                </a:solidFill>
                <a:effectLst/>
                <a:latin typeface="Cambria" panose="02040503050406030204" pitchFamily="18" charset="0"/>
                <a:ea typeface="Cambria" panose="02040503050406030204" pitchFamily="18" charset="0"/>
              </a:rPr>
              <a:t>số</a:t>
            </a:r>
            <a:r>
              <a:rPr lang="en-SG" sz="4500" b="0" i="0" u="sng" dirty="0">
                <a:solidFill>
                  <a:srgbClr val="002060"/>
                </a:solidFill>
                <a:effectLst/>
                <a:latin typeface="Cambria" panose="02040503050406030204" pitchFamily="18" charset="0"/>
                <a:ea typeface="Cambria" panose="02040503050406030204" pitchFamily="18" charset="0"/>
              </a:rPr>
              <a:t>: </a:t>
            </a:r>
            <a:r>
              <a:rPr lang="en-SG" sz="4500" b="0" i="0" dirty="0">
                <a:solidFill>
                  <a:srgbClr val="002060"/>
                </a:solidFill>
                <a:effectLst/>
                <a:latin typeface="Cambria" panose="02040503050406030204" pitchFamily="18" charset="0"/>
                <a:ea typeface="Cambria" panose="02040503050406030204" pitchFamily="18" charset="0"/>
              </a:rPr>
              <a:t>5 000 </a:t>
            </a:r>
            <a:r>
              <a:rPr lang="en-SG" sz="4500" b="0" i="0" dirty="0" err="1">
                <a:solidFill>
                  <a:srgbClr val="002060"/>
                </a:solidFill>
                <a:effectLst/>
                <a:latin typeface="Cambria" panose="02040503050406030204" pitchFamily="18" charset="0"/>
                <a:ea typeface="Cambria" panose="02040503050406030204" pitchFamily="18" charset="0"/>
              </a:rPr>
              <a:t>đồng</a:t>
            </a:r>
            <a:endParaRPr lang="en-SG" sz="4500" b="0" i="0" dirty="0">
              <a:solidFill>
                <a:srgbClr val="002060"/>
              </a:solidFill>
              <a:effectLst/>
              <a:latin typeface="Cambria" panose="02040503050406030204" pitchFamily="18" charset="0"/>
              <a:ea typeface="Cambria" panose="02040503050406030204" pitchFamily="18" charset="0"/>
            </a:endParaRPr>
          </a:p>
          <a:p>
            <a:r>
              <a:rPr lang="en-SG" sz="3200" b="0" i="0" dirty="0">
                <a:solidFill>
                  <a:srgbClr val="000000"/>
                </a:solidFill>
                <a:effectLst/>
                <a:latin typeface="OpenSans"/>
              </a:rPr>
              <a:t/>
            </a:r>
            <a:br>
              <a:rPr lang="en-SG" sz="3200" b="0" i="0" dirty="0">
                <a:solidFill>
                  <a:srgbClr val="000000"/>
                </a:solidFill>
                <a:effectLst/>
                <a:latin typeface="OpenSans"/>
              </a:rPr>
            </a:br>
            <a:r>
              <a:rPr lang="en-SG" sz="3200" b="0" i="0" dirty="0">
                <a:solidFill>
                  <a:srgbClr val="000000"/>
                </a:solidFill>
                <a:effectLst/>
                <a:latin typeface="OpenSans"/>
              </a:rPr>
              <a:t/>
            </a:r>
            <a:br>
              <a:rPr lang="en-SG" sz="3200" b="0" i="0" dirty="0">
                <a:solidFill>
                  <a:srgbClr val="000000"/>
                </a:solidFill>
                <a:effectLst/>
                <a:latin typeface="OpenSans"/>
              </a:rPr>
            </a:br>
            <a:endParaRPr lang="vi-VN" sz="3200" b="0" i="0" dirty="0">
              <a:effectLst/>
              <a:latin typeface="Cambria" panose="02040503050406030204" pitchFamily="18" charset="0"/>
              <a:ea typeface="Cambria" panose="02040503050406030204" pitchFamily="18" charset="0"/>
            </a:endParaRPr>
          </a:p>
        </p:txBody>
      </p:sp>
      <p:pic>
        <p:nvPicPr>
          <p:cNvPr id="14" name="图片 2">
            <a:extLst>
              <a:ext uri="{FF2B5EF4-FFF2-40B4-BE49-F238E27FC236}">
                <a16:creationId xmlns:a16="http://schemas.microsoft.com/office/drawing/2014/main" id="{EA260F20-61CC-4DC5-9BCE-E5D771359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3540" y="4811536"/>
            <a:ext cx="5090604" cy="2120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536175" y="210207"/>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6923696" y="3708885"/>
            <a:ext cx="5612130" cy="4366260"/>
          </a:xfrm>
          <a:prstGeom prst="rect">
            <a:avLst/>
          </a:prstGeom>
        </p:spPr>
      </p:pic>
      <p:pic>
        <p:nvPicPr>
          <p:cNvPr id="7" name="Picture 6">
            <a:extLst>
              <a:ext uri="{FF2B5EF4-FFF2-40B4-BE49-F238E27FC236}">
                <a16:creationId xmlns:a16="http://schemas.microsoft.com/office/drawing/2014/main" id="{24240C2A-083C-425C-817E-882AC7C7323F}"/>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051306" y="829999"/>
            <a:ext cx="7647953" cy="2316447"/>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357425" y="409399"/>
            <a:ext cx="1103571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3: Hình dưới đây cho biết giá tiền của một số món đồ.</a:t>
            </a:r>
            <a:b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519528" y="2763062"/>
            <a:ext cx="9873989" cy="4308872"/>
          </a:xfrm>
          <a:prstGeom prst="rect">
            <a:avLst/>
          </a:prstGeom>
          <a:noFill/>
        </p:spPr>
        <p:txBody>
          <a:bodyPr wrap="square">
            <a:spAutoFit/>
          </a:bodyPr>
          <a:lstStyle/>
          <a:p>
            <a:pPr algn="l"/>
            <a:r>
              <a:rPr lang="vi-VN" sz="2900" b="0" i="0" dirty="0">
                <a:effectLst/>
                <a:latin typeface="Cambria" panose="02040503050406030204" pitchFamily="18" charset="0"/>
                <a:ea typeface="Cambria" panose="02040503050406030204" pitchFamily="18" charset="0"/>
              </a:rPr>
              <a:t>b) Chọn câu trả lời đúng.</a:t>
            </a:r>
          </a:p>
          <a:p>
            <a:pPr algn="l"/>
            <a:r>
              <a:rPr lang="vi-VN" sz="2900" b="0" i="0" dirty="0">
                <a:effectLst/>
                <a:latin typeface="Cambria" panose="02040503050406030204" pitchFamily="18" charset="0"/>
                <a:ea typeface="Cambria" panose="02040503050406030204" pitchFamily="18" charset="0"/>
              </a:rPr>
              <a:t>Với tờ tiền 200 000 đồng, Mai đủ tiền mua được ba món đồ nào dưới đây?</a:t>
            </a:r>
          </a:p>
          <a:p>
            <a:pPr algn="l"/>
            <a:r>
              <a:rPr lang="vi-VN" sz="2900" b="0" i="0" dirty="0">
                <a:effectLst/>
                <a:latin typeface="Cambria" panose="02040503050406030204" pitchFamily="18" charset="0"/>
                <a:ea typeface="Cambria" panose="02040503050406030204" pitchFamily="18" charset="0"/>
              </a:rPr>
              <a:t>A. Cái mũ, đôi dép, hộp đồ chơi xếp hình.</a:t>
            </a:r>
          </a:p>
          <a:p>
            <a:pPr algn="l"/>
            <a:r>
              <a:rPr lang="vi-VN" sz="2900" b="0" i="0" dirty="0">
                <a:effectLst/>
                <a:latin typeface="Cambria" panose="02040503050406030204" pitchFamily="18" charset="0"/>
                <a:ea typeface="Cambria" panose="02040503050406030204" pitchFamily="18" charset="0"/>
              </a:rPr>
              <a:t>B. Cái mũ, đôi dép, gấu bông.</a:t>
            </a:r>
          </a:p>
          <a:p>
            <a:pPr algn="l"/>
            <a:r>
              <a:rPr lang="vi-VN" sz="2900" b="0" i="0" dirty="0">
                <a:effectLst/>
                <a:latin typeface="Cambria" panose="02040503050406030204" pitchFamily="18" charset="0"/>
                <a:ea typeface="Cambria" panose="02040503050406030204" pitchFamily="18" charset="0"/>
              </a:rPr>
              <a:t>C. Cái mũ, hộp đồ chơi xếp hình, gấu bông.</a:t>
            </a:r>
          </a:p>
          <a:p>
            <a:pPr algn="l"/>
            <a:r>
              <a:rPr lang="vi-VN" sz="2900" b="0" i="0" dirty="0">
                <a:effectLst/>
                <a:latin typeface="Cambria" panose="02040503050406030204" pitchFamily="18" charset="0"/>
                <a:ea typeface="Cambria" panose="02040503050406030204" pitchFamily="18" charset="0"/>
              </a:rPr>
              <a:t>D. Đôi dép, hộp đồ chơi xếp hình, gấu bông.</a:t>
            </a:r>
          </a:p>
          <a:p>
            <a:r>
              <a:rPr lang="vi-VN" sz="3200" b="0" i="0" dirty="0">
                <a:solidFill>
                  <a:srgbClr val="000000"/>
                </a:solidFill>
                <a:effectLst/>
                <a:latin typeface="OpenSans"/>
              </a:rPr>
              <a:t/>
            </a:r>
            <a:br>
              <a:rPr lang="vi-VN" sz="3200" b="0" i="0" dirty="0">
                <a:solidFill>
                  <a:srgbClr val="000000"/>
                </a:solidFill>
                <a:effectLst/>
                <a:latin typeface="OpenSans"/>
              </a:rPr>
            </a:b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344077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7" name="图片 6" descr="擦粉"/>
          <p:cNvPicPr>
            <a:picLocks noChangeAspect="1"/>
          </p:cNvPicPr>
          <p:nvPr/>
        </p:nvPicPr>
        <p:blipFill>
          <a:blip r:embed="rId6"/>
          <a:stretch>
            <a:fillRect/>
          </a:stretch>
        </p:blipFill>
        <p:spPr>
          <a:xfrm flipH="1">
            <a:off x="6800368" y="4309265"/>
            <a:ext cx="5560695" cy="2684145"/>
          </a:xfrm>
          <a:prstGeom prst="rect">
            <a:avLst/>
          </a:prstGeom>
        </p:spPr>
      </p:pic>
      <p:sp>
        <p:nvSpPr>
          <p:cNvPr id="13" name="TextBox 12">
            <a:extLst>
              <a:ext uri="{FF2B5EF4-FFF2-40B4-BE49-F238E27FC236}">
                <a16:creationId xmlns:a16="http://schemas.microsoft.com/office/drawing/2014/main" id="{1BBCAD74-AAB6-41E1-9A91-0428BD15F0EB}"/>
              </a:ext>
            </a:extLst>
          </p:cNvPr>
          <p:cNvSpPr txBox="1"/>
          <p:nvPr/>
        </p:nvSpPr>
        <p:spPr>
          <a:xfrm>
            <a:off x="796764" y="819245"/>
            <a:ext cx="10128451" cy="4955203"/>
          </a:xfrm>
          <a:prstGeom prst="rect">
            <a:avLst/>
          </a:prstGeom>
          <a:noFill/>
        </p:spPr>
        <p:txBody>
          <a:bodyPr wrap="square">
            <a:spAutoFit/>
          </a:bodyPr>
          <a:lstStyle/>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đôi dép, hộp đồ chơi xếp hình là: </a:t>
            </a:r>
          </a:p>
          <a:p>
            <a:pPr algn="ctr"/>
            <a:r>
              <a:rPr lang="vi-VN" sz="2800" b="1" i="0" dirty="0">
                <a:solidFill>
                  <a:srgbClr val="002060"/>
                </a:solidFill>
                <a:effectLst/>
                <a:latin typeface="Cambria" panose="02040503050406030204" pitchFamily="18" charset="0"/>
                <a:ea typeface="Cambria" panose="02040503050406030204" pitchFamily="18" charset="0"/>
              </a:rPr>
              <a:t>50 000 + 70 000 + 125 000 = 245 000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đôi dép, gấu bông là: </a:t>
            </a:r>
          </a:p>
          <a:p>
            <a:pPr algn="ctr"/>
            <a:r>
              <a:rPr lang="vi-VN" sz="2800" b="1" i="0" dirty="0">
                <a:solidFill>
                  <a:srgbClr val="002060"/>
                </a:solidFill>
                <a:effectLst/>
                <a:latin typeface="Cambria" panose="02040503050406030204" pitchFamily="18" charset="0"/>
                <a:ea typeface="Cambria" panose="02040503050406030204" pitchFamily="18" charset="0"/>
              </a:rPr>
              <a:t>50 000 + 70 000 + 65 000 = 185 000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cái mũ, hộp đồ chơi xếp hình, gấu bông là:</a:t>
            </a:r>
          </a:p>
          <a:p>
            <a:pPr algn="ctr"/>
            <a:r>
              <a:rPr lang="vi-VN" sz="2800" b="1" i="0" dirty="0">
                <a:solidFill>
                  <a:srgbClr val="002060"/>
                </a:solidFill>
                <a:effectLst/>
                <a:latin typeface="Cambria" panose="02040503050406030204" pitchFamily="18" charset="0"/>
                <a:ea typeface="Cambria" panose="02040503050406030204" pitchFamily="18" charset="0"/>
              </a:rPr>
              <a:t> 50 000 + 125 000 + 65 000 = 240 000 (đồng)</a:t>
            </a:r>
          </a:p>
          <a:p>
            <a:pPr algn="ctr"/>
            <a:r>
              <a:rPr lang="vi-VN" sz="2800" b="1" i="0" dirty="0">
                <a:solidFill>
                  <a:srgbClr val="002060"/>
                </a:solidFill>
                <a:effectLst/>
                <a:latin typeface="Cambria" panose="02040503050406030204" pitchFamily="18" charset="0"/>
                <a:ea typeface="Cambria" panose="02040503050406030204" pitchFamily="18" charset="0"/>
              </a:rPr>
              <a:t>Tổng giá tiền của đôi dép, hộp đồ chơi xếp hình, gấu bông là: </a:t>
            </a:r>
          </a:p>
          <a:p>
            <a:pPr algn="ctr"/>
            <a:r>
              <a:rPr lang="vi-VN" sz="2800" b="1" i="0" dirty="0">
                <a:solidFill>
                  <a:srgbClr val="002060"/>
                </a:solidFill>
                <a:effectLst/>
                <a:latin typeface="Cambria" panose="02040503050406030204" pitchFamily="18" charset="0"/>
                <a:ea typeface="Cambria" panose="02040503050406030204" pitchFamily="18" charset="0"/>
              </a:rPr>
              <a:t>70 000 + 125 000 + 65 000 = 260 000 (đồng)</a:t>
            </a:r>
          </a:p>
          <a:p>
            <a:pPr algn="ctr"/>
            <a:r>
              <a:rPr lang="vi-VN" sz="2800" b="1" i="0" dirty="0">
                <a:solidFill>
                  <a:srgbClr val="002060"/>
                </a:solidFill>
                <a:effectLst/>
                <a:latin typeface="Cambria" panose="02040503050406030204" pitchFamily="18" charset="0"/>
                <a:ea typeface="Cambria" panose="02040503050406030204" pitchFamily="18" charset="0"/>
              </a:rPr>
              <a:t>Vậy với tờ tiền 200 000 đồng, Mai đủ tiền mua được cái mũ, đôi dép, gấu bông.</a:t>
            </a:r>
          </a:p>
          <a:p>
            <a:pPr algn="ctr"/>
            <a:r>
              <a:rPr lang="vi-VN" sz="3600" b="1" i="0" dirty="0">
                <a:solidFill>
                  <a:srgbClr val="FF0000"/>
                </a:solidFill>
                <a:effectLst/>
                <a:latin typeface="Cambria" panose="02040503050406030204" pitchFamily="18" charset="0"/>
                <a:ea typeface="Cambria" panose="02040503050406030204" pitchFamily="18" charset="0"/>
              </a:rPr>
              <a:t>Chọn đáp án B</a:t>
            </a:r>
          </a:p>
        </p:txBody>
      </p:sp>
      <p:pic>
        <p:nvPicPr>
          <p:cNvPr id="14" name="图片 2">
            <a:extLst>
              <a:ext uri="{FF2B5EF4-FFF2-40B4-BE49-F238E27FC236}">
                <a16:creationId xmlns:a16="http://schemas.microsoft.com/office/drawing/2014/main" id="{8EDD8B81-5BD5-45C7-A966-B703D21270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5845" y="5355428"/>
            <a:ext cx="4774629" cy="15895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14" presetClass="entr" presetSubtype="1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5" dur="500"/>
                                        <p:tgtEl>
                                          <p:spTgt spid="1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40" dur="500"/>
                                        <p:tgtEl>
                                          <p:spTgt spid="1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45" dur="500"/>
                                        <p:tgtEl>
                                          <p:spTgt spid="1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55" dur="500"/>
                                        <p:tgtEl>
                                          <p:spTgt spid="1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60" dur="500"/>
                                        <p:tgtEl>
                                          <p:spTgt spid="13">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65" dur="500"/>
                                        <p:tgtEl>
                                          <p:spTgt spid="1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3">
                                            <p:txEl>
                                              <p:pRg st="8" end="8"/>
                                            </p:txEl>
                                          </p:spTgt>
                                        </p:tgtEl>
                                        <p:attrNameLst>
                                          <p:attrName>style.visibility</p:attrName>
                                        </p:attrNameLst>
                                      </p:cBhvr>
                                      <p:to>
                                        <p:strVal val="visible"/>
                                      </p:to>
                                    </p:set>
                                    <p:animEffect transition="in" filter="randombar(horizontal)">
                                      <p:cBhvr>
                                        <p:cTn id="70" dur="500"/>
                                        <p:tgtEl>
                                          <p:spTgt spid="13">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3">
                                            <p:txEl>
                                              <p:pRg st="9" end="9"/>
                                            </p:txEl>
                                          </p:spTgt>
                                        </p:tgtEl>
                                        <p:attrNameLst>
                                          <p:attrName>style.visibility</p:attrName>
                                        </p:attrNameLst>
                                      </p:cBhvr>
                                      <p:to>
                                        <p:strVal val="visible"/>
                                      </p:to>
                                    </p:set>
                                    <p:animEffect transition="in" filter="randombar(horizontal)">
                                      <p:cBhvr>
                                        <p:cTn id="75" dur="500"/>
                                        <p:tgtEl>
                                          <p:spTgt spid="13">
                                            <p:txEl>
                                              <p:pRg st="9" end="9"/>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76" y="2763027"/>
            <a:ext cx="12192000" cy="4181968"/>
          </a:xfrm>
          <a:prstGeom prst="rect">
            <a:avLst/>
          </a:prstGeom>
        </p:spPr>
      </p:pic>
      <p:grpSp>
        <p:nvGrpSpPr>
          <p:cNvPr id="2" name="组合 1"/>
          <p:cNvGrpSpPr/>
          <p:nvPr/>
        </p:nvGrpSpPr>
        <p:grpSpPr>
          <a:xfrm>
            <a:off x="843124" y="245114"/>
            <a:ext cx="10860708" cy="59816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6874" y="3083787"/>
            <a:ext cx="1958827" cy="3914339"/>
          </a:xfrm>
          <a:prstGeom prst="rect">
            <a:avLst/>
          </a:prstGeom>
        </p:spPr>
      </p:pic>
      <p:pic>
        <p:nvPicPr>
          <p:cNvPr id="10" name="图片 9" descr="0b82e659d36695b0db7f3074aee8ed53"/>
          <p:cNvPicPr>
            <a:picLocks noChangeAspect="1"/>
          </p:cNvPicPr>
          <p:nvPr/>
        </p:nvPicPr>
        <p:blipFill>
          <a:blip r:embed="rId5"/>
          <a:stretch>
            <a:fillRect/>
          </a:stretch>
        </p:blipFill>
        <p:spPr>
          <a:xfrm>
            <a:off x="4039969" y="3653473"/>
            <a:ext cx="5612130" cy="4366260"/>
          </a:xfrm>
          <a:prstGeom prst="rect">
            <a:avLst/>
          </a:prstGeom>
        </p:spPr>
      </p:pic>
      <p:sp>
        <p:nvSpPr>
          <p:cNvPr id="15" name="TextBox 14">
            <a:extLst>
              <a:ext uri="{FF2B5EF4-FFF2-40B4-BE49-F238E27FC236}">
                <a16:creationId xmlns:a16="http://schemas.microsoft.com/office/drawing/2014/main" id="{CCE88894-666B-41E3-854F-54F11C2FBA28}"/>
              </a:ext>
            </a:extLst>
          </p:cNvPr>
          <p:cNvSpPr txBox="1"/>
          <p:nvPr/>
        </p:nvSpPr>
        <p:spPr>
          <a:xfrm>
            <a:off x="178676" y="516392"/>
            <a:ext cx="1103571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Bài 4: </a:t>
            </a:r>
            <a:r>
              <a:rPr lang="en-SG" sz="4000" b="1" i="0" dirty="0" err="1">
                <a:solidFill>
                  <a:srgbClr val="002060"/>
                </a:solidFill>
                <a:effectLst/>
                <a:latin typeface="Cambria" panose="02040503050406030204" pitchFamily="18" charset="0"/>
                <a:ea typeface="Cambria" panose="02040503050406030204" pitchFamily="18" charset="0"/>
              </a:rPr>
              <a:t>Tính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bằng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cách</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thuận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tiện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1F84498-EB4B-4A99-B9B8-922FAD4BA224}"/>
              </a:ext>
            </a:extLst>
          </p:cNvPr>
          <p:cNvSpPr txBox="1"/>
          <p:nvPr/>
        </p:nvSpPr>
        <p:spPr>
          <a:xfrm>
            <a:off x="1053388" y="1453229"/>
            <a:ext cx="987398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5000" b="1" i="0" dirty="0">
                <a:solidFill>
                  <a:srgbClr val="000000"/>
                </a:solidFill>
                <a:effectLst/>
                <a:latin typeface="Cambria" panose="02040503050406030204" pitchFamily="18" charset="0"/>
                <a:ea typeface="Cambria" panose="02040503050406030204" pitchFamily="18" charset="0"/>
              </a:rPr>
              <a:t>16 370 + 6 090 + 2 530 + 4 010</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27D75460-3562-4786-BB8C-A51E155C3334}"/>
              </a:ext>
            </a:extLst>
          </p:cNvPr>
          <p:cNvSpPr txBox="1"/>
          <p:nvPr/>
        </p:nvSpPr>
        <p:spPr>
          <a:xfrm>
            <a:off x="995201" y="2449191"/>
            <a:ext cx="1085431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(16 370 + 2 530) + (6 090 + 4 010)</a:t>
            </a:r>
          </a:p>
        </p:txBody>
      </p:sp>
      <p:sp>
        <p:nvSpPr>
          <p:cNvPr id="18" name="TextBox 17">
            <a:extLst>
              <a:ext uri="{FF2B5EF4-FFF2-40B4-BE49-F238E27FC236}">
                <a16:creationId xmlns:a16="http://schemas.microsoft.com/office/drawing/2014/main" id="{2316D31D-B70A-4B40-AD93-06E886063B3D}"/>
              </a:ext>
            </a:extLst>
          </p:cNvPr>
          <p:cNvSpPr txBox="1"/>
          <p:nvPr/>
        </p:nvSpPr>
        <p:spPr>
          <a:xfrm>
            <a:off x="970124" y="3387809"/>
            <a:ext cx="10854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SG" sz="5400" b="1" i="0" dirty="0">
                <a:solidFill>
                  <a:srgbClr val="000000"/>
                </a:solidFill>
                <a:effectLst/>
                <a:latin typeface="Cambria" panose="02040503050406030204" pitchFamily="18" charset="0"/>
                <a:ea typeface="Cambria" panose="02040503050406030204" pitchFamily="18" charset="0"/>
              </a:rPr>
              <a:t>18 900 + 10 100</a:t>
            </a:r>
            <a:endParaRPr lang="vi-VN" sz="5400" b="1" i="0" dirty="0">
              <a:solidFill>
                <a:srgbClr val="000000"/>
              </a:solidFill>
              <a:effectLst/>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760BFAFC-A9E7-48A0-B66F-6CEC91F993E3}"/>
              </a:ext>
            </a:extLst>
          </p:cNvPr>
          <p:cNvSpPr txBox="1"/>
          <p:nvPr/>
        </p:nvSpPr>
        <p:spPr>
          <a:xfrm>
            <a:off x="1008193" y="4354152"/>
            <a:ext cx="1085431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SG" sz="5400" b="1" i="0" dirty="0">
                <a:solidFill>
                  <a:srgbClr val="000000"/>
                </a:solidFill>
                <a:effectLst/>
                <a:latin typeface="Cambria" panose="02040503050406030204" pitchFamily="18" charset="0"/>
                <a:ea typeface="Cambria" panose="02040503050406030204" pitchFamily="18" charset="0"/>
              </a:rPr>
              <a:t>29 000</a:t>
            </a:r>
            <a:endParaRPr lang="vi-VN" sz="54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3690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246226" y="67583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1A2B8A67-5B8C-4775-A88E-060D18AEF470}"/>
              </a:ext>
            </a:extLst>
          </p:cNvPr>
          <p:cNvPicPr>
            <a:picLocks noChangeAspect="1"/>
          </p:cNvPicPr>
          <p:nvPr/>
        </p:nvPicPr>
        <p:blipFill>
          <a:blip r:embed="rId9"/>
          <a:stretch>
            <a:fillRect/>
          </a:stretch>
        </p:blipFill>
        <p:spPr>
          <a:xfrm>
            <a:off x="3790967" y="1432559"/>
            <a:ext cx="6767147" cy="34750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7034809" y="586855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312750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67357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quay dung">
            <a:hlinkClick r:id="rId16" action="ppaction://hlinksldjump"/>
          </p:cNvPr>
          <p:cNvSpPr/>
          <p:nvPr/>
        </p:nvSpPr>
        <p:spPr>
          <a:xfrm>
            <a:off x="9931174" y="219094"/>
            <a:ext cx="2089010" cy="75439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GB" sz="24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SAU</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9396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73754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8 000 000 + 4 000 000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248702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9 000 000</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49121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a:solidFill>
                  <a:schemeClr val="tx1"/>
                </a:solidFill>
                <a:latin typeface="Cambria" panose="02040503050406030204" pitchFamily="18" charset="0"/>
                <a:ea typeface="Cambria" panose="02040503050406030204" pitchFamily="18" charset="0"/>
              </a:rPr>
              <a:t>12 000 000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337619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13 000 000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338038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120 000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25125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0956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42115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564173"/>
            <a:ext cx="804742" cy="643793"/>
          </a:xfrm>
          <a:prstGeom prst="rect">
            <a:avLst/>
          </a:prstGeom>
        </p:spPr>
      </p:pic>
      <p:sp>
        <p:nvSpPr>
          <p:cNvPr id="18" name="Cloud 17">
            <a:hlinkClick r:id="rId14" action="ppaction://hlinksldjump"/>
          </p:cNvPr>
          <p:cNvSpPr/>
          <p:nvPr/>
        </p:nvSpPr>
        <p:spPr>
          <a:xfrm>
            <a:off x="4428867" y="4761222"/>
            <a:ext cx="3478216"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60 000 000 + 50 000 000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194934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en-SG" sz="4000" b="1" dirty="0">
                <a:solidFill>
                  <a:schemeClr val="tx1"/>
                </a:solidFill>
                <a:latin typeface="Cambria" panose="02040503050406030204" pitchFamily="18" charset="0"/>
                <a:ea typeface="Cambria" panose="02040503050406030204" pitchFamily="18" charset="0"/>
              </a:rPr>
              <a:t>110 000 000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195353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4000" b="1" i="0" u="none"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rPr>
              <a:t> 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283851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11 000 000</a:t>
            </a:r>
          </a:p>
        </p:txBody>
      </p:sp>
      <p:sp>
        <p:nvSpPr>
          <p:cNvPr id="44" name="Rectangle 43"/>
          <p:cNvSpPr/>
          <p:nvPr/>
        </p:nvSpPr>
        <p:spPr>
          <a:xfrm>
            <a:off x="6130615" y="284270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vi-VN" sz="4000" b="1" dirty="0">
                <a:solidFill>
                  <a:schemeClr val="tx1"/>
                </a:solidFill>
                <a:latin typeface="Cambria" panose="02040503050406030204" pitchFamily="18" charset="0"/>
                <a:ea typeface="Cambria" panose="02040503050406030204" pitchFamily="18" charset="0"/>
              </a:rPr>
              <a:t> 12 000 000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a:extLst>
              <a:ext uri="{FF2B5EF4-FFF2-40B4-BE49-F238E27FC236}">
                <a16:creationId xmlns:a16="http://schemas.microsoft.com/office/drawing/2014/main" id="{EE224C4E-068C-4732-84A9-E4EE2A33C7B1}"/>
              </a:ext>
            </a:extLst>
          </p:cNvPr>
          <p:cNvSpPr/>
          <p:nvPr/>
        </p:nvSpPr>
        <p:spPr>
          <a:xfrm>
            <a:off x="4305506" y="4698956"/>
            <a:ext cx="3419493"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latin typeface="Cambria" panose="02040503050406030204" pitchFamily="18" charset="0"/>
                <a:ea typeface="Cambria" panose="02040503050406030204" pitchFamily="18" charset="0"/>
              </a:rPr>
              <a:t>15 000 000 – 9 000 000</a:t>
            </a:r>
            <a:r>
              <a:rPr lang="vi-VN" sz="4000" b="1" dirty="0">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194934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lang="vi-VN" sz="4000" b="1" dirty="0">
                <a:solidFill>
                  <a:prstClr val="black"/>
                </a:solidFill>
                <a:latin typeface="Cambria" panose="02040503050406030204" pitchFamily="18" charset="0"/>
                <a:ea typeface="Cambria" panose="02040503050406030204" pitchFamily="18" charset="0"/>
              </a:rPr>
              <a:t>6 000 000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195353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a:t>
            </a:r>
            <a:r>
              <a:rPr lang="vi-VN" sz="4000" b="1" dirty="0">
                <a:solidFill>
                  <a:prstClr val="black"/>
                </a:solidFill>
                <a:latin typeface="Cambria" panose="02040503050406030204" pitchFamily="18" charset="0"/>
                <a:ea typeface="Cambria" panose="02040503050406030204" pitchFamily="18" charset="0"/>
              </a:rPr>
              <a:t>5 000 000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283851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lang="vi-VN" sz="4000" b="1" dirty="0">
                <a:solidFill>
                  <a:prstClr val="black"/>
                </a:solidFill>
                <a:latin typeface="Cambria" panose="02040503050406030204" pitchFamily="18" charset="0"/>
                <a:ea typeface="Cambria" panose="02040503050406030204" pitchFamily="18" charset="0"/>
              </a:rPr>
              <a:t>7 000 000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284270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lang="vi-VN" sz="4000" b="1" dirty="0">
                <a:solidFill>
                  <a:prstClr val="black"/>
                </a:solidFill>
                <a:latin typeface="Cambria" panose="02040503050406030204" pitchFamily="18" charset="0"/>
                <a:ea typeface="Cambria" panose="02040503050406030204" pitchFamily="18" charset="0"/>
              </a:rPr>
              <a:t>8 000 000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8" name="Cloud 17">
            <a:hlinkClick r:id="rId14" action="ppaction://hlinksldjump"/>
            <a:extLst>
              <a:ext uri="{FF2B5EF4-FFF2-40B4-BE49-F238E27FC236}">
                <a16:creationId xmlns:a16="http://schemas.microsoft.com/office/drawing/2014/main" id="{9EA9A082-3029-4599-A7FB-BD5CED7D1FB1}"/>
              </a:ext>
            </a:extLst>
          </p:cNvPr>
          <p:cNvSpPr/>
          <p:nvPr/>
        </p:nvSpPr>
        <p:spPr>
          <a:xfrm>
            <a:off x="4273715" y="4761222"/>
            <a:ext cx="348660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prstClr val="white">
                  <a:lumMod val="50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037592"/>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a:solidFill>
                  <a:schemeClr val="bg1"/>
                </a:solidFill>
                <a:latin typeface="Cambria" panose="02040503050406030204" pitchFamily="18" charset="0"/>
                <a:ea typeface="Cambria" panose="02040503050406030204" pitchFamily="18" charset="0"/>
              </a:rPr>
              <a:t>140 000 000 – 80 000 </a:t>
            </a:r>
            <a:r>
              <a:rPr lang="vi-VN" sz="4000" b="1" dirty="0">
                <a:solidFill>
                  <a:schemeClr val="bg1"/>
                </a:solidFill>
                <a:latin typeface="Cambria" panose="02040503050406030204" pitchFamily="18" charset="0"/>
                <a:ea typeface="Cambria" panose="02040503050406030204" pitchFamily="18" charset="0"/>
              </a:rPr>
              <a:t>000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65204" y="297472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70 000 000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297739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vi-VN" sz="4000" b="1" dirty="0">
                <a:solidFill>
                  <a:schemeClr val="tx1"/>
                </a:solidFill>
                <a:latin typeface="Cambria" panose="02040503050406030204" pitchFamily="18" charset="0"/>
                <a:ea typeface="Cambria" panose="02040503050406030204" pitchFamily="18" charset="0"/>
              </a:rPr>
              <a:t>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865204" y="3863900"/>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en-SG" sz="4000" b="1" dirty="0">
                <a:solidFill>
                  <a:schemeClr val="tx1"/>
                </a:solidFill>
                <a:latin typeface="Cambria" panose="02040503050406030204" pitchFamily="18" charset="0"/>
                <a:ea typeface="Cambria" panose="02040503050406030204" pitchFamily="18" charset="0"/>
              </a:rPr>
              <a:t>60 000 000 </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386656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90 000 000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280" y="3016790"/>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7466" y="394408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35550" y="3834658"/>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7700" y="2977672"/>
            <a:ext cx="732592" cy="643793"/>
          </a:xfrm>
          <a:prstGeom prst="rect">
            <a:avLst/>
          </a:prstGeom>
        </p:spPr>
      </p:pic>
      <p:sp>
        <p:nvSpPr>
          <p:cNvPr id="18" name="Cloud 17">
            <a:hlinkClick r:id="rId13" action="ppaction://hlinksldjump"/>
          </p:cNvPr>
          <p:cNvSpPr/>
          <p:nvPr/>
        </p:nvSpPr>
        <p:spPr>
          <a:xfrm>
            <a:off x="4441841" y="5130389"/>
            <a:ext cx="337754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82970" y="1021493"/>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chemeClr val="bg1"/>
                </a:solidFill>
                <a:latin typeface="Cambria" panose="02040503050406030204" pitchFamily="18" charset="0"/>
                <a:ea typeface="Cambria" panose="02040503050406030204" pitchFamily="18" charset="0"/>
              </a:rPr>
              <a:t>6 000 000 + 9 000 000 – 7 000 000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110220" y="294519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15 000 000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4839" y="294519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vi-VN" sz="4000" b="1" dirty="0">
                <a:solidFill>
                  <a:schemeClr val="tx1"/>
                </a:solidFill>
                <a:latin typeface="Cambria" panose="02040503050406030204" pitchFamily="18" charset="0"/>
                <a:ea typeface="Cambria" panose="02040503050406030204" pitchFamily="18" charset="0"/>
              </a:rPr>
              <a:t> 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110220" y="383436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 10 000 000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264839" y="383436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en-SG" sz="4000" b="1" dirty="0">
                <a:solidFill>
                  <a:schemeClr val="tx1"/>
                </a:solidFill>
                <a:latin typeface="Cambria" panose="02040503050406030204" pitchFamily="18" charset="0"/>
                <a:ea typeface="Cambria" panose="02040503050406030204" pitchFamily="18" charset="0"/>
              </a:rPr>
              <a:t>8 000 000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3208" y="2974616"/>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44394" y="387167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55430" y="383436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55430" y="2977382"/>
            <a:ext cx="804742" cy="643793"/>
          </a:xfrm>
          <a:prstGeom prst="rect">
            <a:avLst/>
          </a:prstGeom>
        </p:spPr>
      </p:pic>
      <p:sp>
        <p:nvSpPr>
          <p:cNvPr id="18" name="Cloud 17">
            <a:hlinkClick r:id="rId14" action="ppaction://hlinksldjump"/>
          </p:cNvPr>
          <p:cNvSpPr/>
          <p:nvPr/>
        </p:nvSpPr>
        <p:spPr>
          <a:xfrm>
            <a:off x="4314252" y="4952057"/>
            <a:ext cx="340271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48746" y="1115087"/>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000" b="1" dirty="0">
                <a:solidFill>
                  <a:schemeClr val="bg1"/>
                </a:solidFill>
                <a:latin typeface="Cambria" panose="02040503050406030204" pitchFamily="18" charset="0"/>
                <a:ea typeface="Cambria" panose="02040503050406030204" pitchFamily="18" charset="0"/>
              </a:rPr>
              <a:t>130 000 000 – 60 000 000 + 50 000 000</a:t>
            </a:r>
            <a:r>
              <a:rPr lang="vi-VN" sz="4000" b="1" dirty="0">
                <a:solidFill>
                  <a:schemeClr val="bg1"/>
                </a:solidFill>
                <a:latin typeface="Cambria" panose="02040503050406030204" pitchFamily="18" charset="0"/>
                <a:ea typeface="Cambria" panose="02040503050406030204" pitchFamily="18" charset="0"/>
              </a:rPr>
              <a:t> = ?</a:t>
            </a:r>
            <a:endParaRPr kumimoji="0" lang="vi-VN"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821446" y="323262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vi-VN" sz="4000" b="1" dirty="0">
                <a:solidFill>
                  <a:schemeClr val="tx1"/>
                </a:solidFill>
                <a:latin typeface="Cambria" panose="02040503050406030204" pitchFamily="18" charset="0"/>
                <a:ea typeface="Cambria" panose="02040503050406030204" pitchFamily="18" charset="0"/>
              </a:rPr>
              <a:t>100 000 000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130615" y="3230291"/>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a:solidFill>
                  <a:schemeClr val="tx1"/>
                </a:solidFill>
                <a:latin typeface="Cambria" panose="02040503050406030204" pitchFamily="18" charset="0"/>
                <a:ea typeface="Cambria" panose="02040503050406030204" pitchFamily="18" charset="0"/>
              </a:rPr>
              <a:t>120 000 000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821446" y="412179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vi-VN" sz="4000" b="1" dirty="0">
                <a:solidFill>
                  <a:schemeClr val="tx1"/>
                </a:solidFill>
                <a:latin typeface="Cambria" panose="02040503050406030204" pitchFamily="18" charset="0"/>
                <a:ea typeface="Cambria" panose="02040503050406030204" pitchFamily="18" charset="0"/>
              </a:rPr>
              <a:t>80 000 000</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5" y="4119463"/>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70 000 000</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7306" y="322240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78492" y="411946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7455" y="412711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3270128"/>
            <a:ext cx="804742" cy="643793"/>
          </a:xfrm>
          <a:prstGeom prst="rect">
            <a:avLst/>
          </a:prstGeom>
        </p:spPr>
      </p:pic>
      <p:sp>
        <p:nvSpPr>
          <p:cNvPr id="18" name="Cloud 17">
            <a:hlinkClick r:id="rId14" action="ppaction://hlinksldjump"/>
          </p:cNvPr>
          <p:cNvSpPr/>
          <p:nvPr/>
        </p:nvSpPr>
        <p:spPr>
          <a:xfrm>
            <a:off x="4195745" y="5400886"/>
            <a:ext cx="3642546" cy="106912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3593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grpSp>
        <p:nvGrpSpPr>
          <p:cNvPr id="7" name="组合 6"/>
          <p:cNvGrpSpPr/>
          <p:nvPr/>
        </p:nvGrpSpPr>
        <p:grpSpPr>
          <a:xfrm>
            <a:off x="226032" y="545173"/>
            <a:ext cx="11577028" cy="5767654"/>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Cambria" panose="02040503050406030204" pitchFamily="18"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Cambria" panose="02040503050406030204" pitchFamily="18" charset="0"/>
              </a:endParaRPr>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346" y="4773668"/>
            <a:ext cx="5090604" cy="2120726"/>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1984" y="4222452"/>
            <a:ext cx="2495626" cy="2707233"/>
          </a:xfrm>
          <a:prstGeom prst="rect">
            <a:avLst/>
          </a:prstGeom>
        </p:spPr>
      </p:pic>
      <p:sp>
        <p:nvSpPr>
          <p:cNvPr id="12" name="TextBox 11">
            <a:extLst>
              <a:ext uri="{FF2B5EF4-FFF2-40B4-BE49-F238E27FC236}">
                <a16:creationId xmlns:a16="http://schemas.microsoft.com/office/drawing/2014/main" id="{643DE5F5-9DE6-4247-8D03-06DE0E7B43CF}"/>
              </a:ext>
            </a:extLst>
          </p:cNvPr>
          <p:cNvSpPr txBox="1"/>
          <p:nvPr/>
        </p:nvSpPr>
        <p:spPr>
          <a:xfrm>
            <a:off x="3396729" y="907741"/>
            <a:ext cx="6320799" cy="707886"/>
          </a:xfrm>
          <a:prstGeom prst="rect">
            <a:avLst/>
          </a:prstGeom>
          <a:noFill/>
        </p:spPr>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YÊU CẦU CẦN ĐẠT</a:t>
            </a:r>
          </a:p>
        </p:txBody>
      </p:sp>
      <p:sp>
        <p:nvSpPr>
          <p:cNvPr id="5" name="TextBox 4">
            <a:extLst>
              <a:ext uri="{FF2B5EF4-FFF2-40B4-BE49-F238E27FC236}">
                <a16:creationId xmlns:a16="http://schemas.microsoft.com/office/drawing/2014/main" id="{F81DB8C8-31BF-4F50-8198-8AACC5A6D274}"/>
              </a:ext>
            </a:extLst>
          </p:cNvPr>
          <p:cNvSpPr txBox="1"/>
          <p:nvPr/>
        </p:nvSpPr>
        <p:spPr>
          <a:xfrm>
            <a:off x="730107" y="1810603"/>
            <a:ext cx="10540643" cy="255454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 Thực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phạm</a:t>
            </a:r>
            <a:r>
              <a:rPr lang="en-US" sz="3200" b="1" dirty="0">
                <a:latin typeface="Cambria" panose="02040503050406030204" pitchFamily="18" charset="0"/>
                <a:ea typeface="Cambria" panose="02040503050406030204" pitchFamily="18" charset="0"/>
              </a:rPr>
              <a:t> vi </a:t>
            </a:r>
            <a:r>
              <a:rPr lang="en-US" sz="3200" b="1" dirty="0" err="1">
                <a:latin typeface="Cambria" panose="02040503050406030204" pitchFamily="18" charset="0"/>
                <a:ea typeface="Cambria" panose="02040503050406030204" pitchFamily="18" charset="0"/>
              </a:rPr>
              <a:t>lớp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phép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liên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triệu</a:t>
            </a:r>
            <a:r>
              <a:rPr lang="en-US" sz="3200" b="1" dirty="0">
                <a:latin typeface="Cambria" panose="02040503050406030204" pitchFamily="18" charset="0"/>
                <a:ea typeface="Cambria" panose="02040503050406030204" pitchFamily="18" charset="0"/>
              </a:rPr>
              <a:t>.</a:t>
            </a:r>
          </a:p>
          <a:p>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biểu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thức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tiện</a:t>
            </a:r>
            <a:r>
              <a:rPr lang="en-US" sz="3200" b="1" dirty="0">
                <a:latin typeface="Cambria" panose="02040503050406030204" pitchFamily="18" charset="0"/>
                <a:ea typeface="Cambria" panose="02040503050406030204" pitchFamily="18" charset="0"/>
              </a:rPr>
              <a:t>.</a:t>
            </a:r>
          </a:p>
          <a:p>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Giải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được</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bài</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toán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liên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quan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đến</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hép</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cộng</a:t>
            </a:r>
            <a:r>
              <a:rPr lang="en-SG" sz="3200" b="1" dirty="0">
                <a:latin typeface="Cambria" panose="02040503050406030204" pitchFamily="18" charset="0"/>
                <a:ea typeface="Cambria" panose="02040503050406030204" pitchFamily="18" charset="0"/>
              </a:rPr>
              <a:t> </a:t>
            </a:r>
            <a:r>
              <a:rPr lang="en-SG" sz="3200" b="1" dirty="0" err="1">
                <a:latin typeface="Cambria" panose="02040503050406030204" pitchFamily="18" charset="0"/>
                <a:ea typeface="Cambria" panose="02040503050406030204" pitchFamily="18" charset="0"/>
              </a:rPr>
              <a:t>trừ</a:t>
            </a:r>
            <a:r>
              <a:rPr lang="en-SG"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8528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975</Words>
  <Application>Microsoft Office PowerPoint</Application>
  <PresentationFormat>Widescreen</PresentationFormat>
  <Paragraphs>115</Paragraphs>
  <Slides>18</Slides>
  <Notes>2</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18</vt:i4>
      </vt:variant>
    </vt:vector>
  </HeadingPairs>
  <TitlesOfParts>
    <vt:vector size="34" baseType="lpstr">
      <vt:lpstr>#9Slide07 HoneyCream</vt:lpstr>
      <vt:lpstr>等线</vt:lpstr>
      <vt:lpstr>微软雅黑</vt:lpstr>
      <vt:lpstr>OpenSans</vt:lpstr>
      <vt:lpstr>宋体</vt:lpstr>
      <vt:lpstr>SVN-Newton</vt:lpstr>
      <vt:lpstr>字魂95号-手刻宋</vt:lpstr>
      <vt:lpstr>Arial</vt:lpstr>
      <vt:lpstr>Calibri</vt:lpstr>
      <vt:lpstr>Calibri Light</vt:lpstr>
      <vt:lpstr>Cambria</vt:lpstr>
      <vt:lpstr>Tahoma</vt:lpstr>
      <vt:lpstr>Times New Roman</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亲子阅读</dc:title>
  <dc:creator>Măngnon</dc:creator>
  <cp:keywords>MANG NON</cp:keywords>
  <cp:lastModifiedBy>Windows User</cp:lastModifiedBy>
  <cp:revision>39</cp:revision>
  <dcterms:created xsi:type="dcterms:W3CDTF">2022-01-21T08:54:00Z</dcterms:created>
  <dcterms:modified xsi:type="dcterms:W3CDTF">2025-01-02T09:11:54Z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5561435B722E4CDB99CB67086831DAD7</vt:lpwstr>
  </property>
  <property fmtid="{D5CDD505-2E9C-101B-9397-08002B2CF9AE}" pid="3" name="KSOProductBuildVer">
    <vt:lpwstr>2052-11.1.0.11294</vt:lpwstr>
  </property>
</Properties>
</file>