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85" d="100"/>
          <a:sy n="85" d="100"/>
        </p:scale>
        <p:origin x="16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 xmlns:a16="http://schemas.microsoft.com/office/drawing/2014/main" id="{06E0BD0B-F434-4271-8D74-77148136C497}"/>
              </a:ext>
            </a:extLst>
          </p:cNvPr>
          <p:cNvGrpSpPr/>
          <p:nvPr/>
        </p:nvGrpSpPr>
        <p:grpSpPr>
          <a:xfrm>
            <a:off x="-189571" y="708606"/>
            <a:ext cx="7504771" cy="1556143"/>
            <a:chOff x="-189571" y="203298"/>
            <a:chExt cx="7504771" cy="1556143"/>
          </a:xfrm>
        </p:grpSpPr>
        <p:pic>
          <p:nvPicPr>
            <p:cNvPr id="14" name="Picture 6">
              <a:extLst>
                <a:ext uri="{FF2B5EF4-FFF2-40B4-BE49-F238E27FC236}">
                  <a16:creationId xmlns=""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 xmlns:a16="http://schemas.microsoft.com/office/drawing/2014/main" id="{A26C37ED-D01A-4235-A17D-5A9FD74D8599}"/>
                </a:ext>
              </a:extLst>
            </p:cNvPr>
            <p:cNvSpPr/>
            <p:nvPr/>
          </p:nvSpPr>
          <p:spPr>
            <a:xfrm>
              <a:off x="-189571" y="236692"/>
              <a:ext cx="7504771" cy="823752"/>
            </a:xfrm>
            <a:prstGeom prst="rect">
              <a:avLst/>
            </a:prstGeom>
          </p:spPr>
          <p:txBody>
            <a:bodyPr wrap="square">
              <a:spAutoFit/>
            </a:bodyPr>
            <a:lstStyle/>
            <a:p>
              <a:pPr algn="ctr" defTabSz="342900">
                <a:lnSpc>
                  <a:spcPct val="150000"/>
                </a:lnSpc>
              </a:pPr>
              <a:r>
                <a:rPr lang="en-US" sz="3600" b="1" dirty="0">
                  <a:latin typeface="Times New Roman" panose="02020603050405020304" pitchFamily="18" charset="0"/>
                  <a:cs typeface="Times New Roman" panose="02020603050405020304" pitchFamily="18" charset="0"/>
                </a:rPr>
                <a:t>CHỦ ĐỀ </a:t>
              </a:r>
              <a:r>
                <a:rPr lang="vi-VN" sz="3600" b="1" dirty="0" smtClean="0">
                  <a:latin typeface="Times New Roman" panose="02020603050405020304" pitchFamily="18" charset="0"/>
                  <a:cs typeface="Times New Roman" panose="02020603050405020304" pitchFamily="18" charset="0"/>
                </a:rPr>
                <a:t>5. ỨNG DỤNG TIN HỌC</a:t>
              </a:r>
              <a:endParaRPr lang="vi-VN" sz="3600" b="1" dirty="0">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 xmlns:a16="http://schemas.microsoft.com/office/drawing/2014/main" id="{4F19FA2C-A11B-4795-BBB2-633FB0348271}"/>
              </a:ext>
            </a:extLst>
          </p:cNvPr>
          <p:cNvGrpSpPr/>
          <p:nvPr/>
        </p:nvGrpSpPr>
        <p:grpSpPr>
          <a:xfrm>
            <a:off x="722133" y="2310131"/>
            <a:ext cx="10277222" cy="1940925"/>
            <a:chOff x="897067" y="1726710"/>
            <a:chExt cx="10277222" cy="1940925"/>
          </a:xfrm>
        </p:grpSpPr>
        <p:sp>
          <p:nvSpPr>
            <p:cNvPr id="26" name="Rectangle: Rounded Corners 25">
              <a:extLst>
                <a:ext uri="{FF2B5EF4-FFF2-40B4-BE49-F238E27FC236}">
                  <a16:creationId xmlns="" xmlns:a16="http://schemas.microsoft.com/office/drawing/2014/main" id="{92D79674-3A3B-45E5-BAFD-BC63F7E6954B}"/>
                </a:ext>
              </a:extLst>
            </p:cNvPr>
            <p:cNvSpPr/>
            <p:nvPr/>
          </p:nvSpPr>
          <p:spPr>
            <a:xfrm>
              <a:off x="2582779" y="2012999"/>
              <a:ext cx="8341930" cy="136834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38983" y="1726710"/>
              <a:ext cx="2076866" cy="1940925"/>
            </a:xfrm>
            <a:prstGeom prst="rect">
              <a:avLst/>
            </a:prstGeom>
          </p:spPr>
        </p:pic>
        <p:sp>
          <p:nvSpPr>
            <p:cNvPr id="24" name="Rectangle 23">
              <a:extLst>
                <a:ext uri="{FF2B5EF4-FFF2-40B4-BE49-F238E27FC236}">
                  <a16:creationId xmlns="" xmlns:a16="http://schemas.microsoft.com/office/drawing/2014/main" id="{6C291F0A-6538-47EE-8BBD-8BA2D20B5E24}"/>
                </a:ext>
              </a:extLst>
            </p:cNvPr>
            <p:cNvSpPr/>
            <p:nvPr/>
          </p:nvSpPr>
          <p:spPr>
            <a:xfrm>
              <a:off x="897067" y="2013119"/>
              <a:ext cx="2085740" cy="1446550"/>
            </a:xfrm>
            <a:prstGeom prst="rect">
              <a:avLst/>
            </a:prstGeom>
          </p:spPr>
          <p:txBody>
            <a:bodyPr wrap="square">
              <a:spAutoFit/>
            </a:bodyPr>
            <a:lstStyle/>
            <a:p>
              <a:pPr algn="ctr" defTabSz="342900"/>
              <a:r>
                <a:rPr lang="en-US" sz="4400" b="1" smtClean="0">
                  <a:latin typeface="Times New Roman" panose="02020603050405020304" pitchFamily="18" charset="0"/>
                  <a:cs typeface="Times New Roman" panose="02020603050405020304" pitchFamily="18" charset="0"/>
                </a:rPr>
                <a:t>BÀI</a:t>
              </a:r>
            </a:p>
            <a:p>
              <a:pPr algn="ctr" defTabSz="342900"/>
              <a:r>
                <a:rPr lang="en-US" sz="4400" b="1" smtClean="0">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11</a:t>
              </a:r>
              <a:endParaRPr lang="en-US" sz="2800" b="1"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3C15C19C-ABFA-453A-87E1-6BF74BA5C22E}"/>
                </a:ext>
              </a:extLst>
            </p:cNvPr>
            <p:cNvSpPr/>
            <p:nvPr/>
          </p:nvSpPr>
          <p:spPr>
            <a:xfrm>
              <a:off x="2766270" y="2111412"/>
              <a:ext cx="8408019" cy="942053"/>
            </a:xfrm>
            <a:prstGeom prst="rect">
              <a:avLst/>
            </a:prstGeom>
          </p:spPr>
          <p:txBody>
            <a:bodyPr wrap="square">
              <a:spAutoFit/>
            </a:bodyPr>
            <a:lstStyle/>
            <a:p>
              <a:pPr algn="ctr" defTabSz="342900">
                <a:lnSpc>
                  <a:spcPct val="150000"/>
                </a:lnSpc>
              </a:pPr>
              <a:r>
                <a:rPr lang="vi-VN" sz="4200" b="1" dirty="0" smtClean="0">
                  <a:latin typeface="SVN-Androgyne"/>
                  <a:cs typeface="Times New Roman" panose="02020603050405020304" pitchFamily="18" charset="0"/>
                </a:rPr>
                <a:t>CHỈNH SỬA </a:t>
              </a:r>
              <a:r>
                <a:rPr lang="vi-VN" sz="4200" b="1" smtClean="0">
                  <a:latin typeface="SVN-Androgyne"/>
                  <a:cs typeface="Times New Roman" panose="02020603050405020304" pitchFamily="18" charset="0"/>
                </a:rPr>
                <a:t>VĂN BẢN</a:t>
              </a:r>
              <a:r>
                <a:rPr lang="en-US" sz="4200" b="1" smtClean="0">
                  <a:latin typeface="SVN-Androgyne"/>
                  <a:cs typeface="Times New Roman" panose="02020603050405020304" pitchFamily="18" charset="0"/>
                </a:rPr>
                <a:t> (TIẾT 1)</a:t>
              </a:r>
              <a:endParaRPr lang="vi-VN" sz="4200" b="1" dirty="0">
                <a:latin typeface="SVN-Androgyne"/>
                <a:cs typeface="Times New Roman" panose="02020603050405020304" pitchFamily="18" charset="0"/>
              </a:endParaRPr>
            </a:p>
          </p:txBody>
        </p:sp>
      </p:grpSp>
      <p:pic>
        <p:nvPicPr>
          <p:cNvPr id="16" name="Picture 15">
            <a:extLst>
              <a:ext uri="{FF2B5EF4-FFF2-40B4-BE49-F238E27FC236}">
                <a16:creationId xmlns=""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Tên tớ là An</a:t>
            </a:r>
            <a:r>
              <a:rPr lang="vi-VN" sz="2000" b="1" dirty="0" smtClean="0">
                <a:latin typeface="UTM Avo" panose="02040603050506020204" pitchFamily="18" charset="0"/>
                <a:cs typeface="Times New Roman" panose="02020603050405020304" pitchFamily="18" charset="0"/>
              </a:rPr>
              <a:t>, sở thích của tớ là </a:t>
            </a:r>
            <a:r>
              <a:rPr lang="vi-VN" sz="2000" b="1" dirty="0">
                <a:latin typeface="UTM Avo" panose="02040603050506020204" pitchFamily="18" charset="0"/>
                <a:cs typeface="Times New Roman" panose="02020603050405020304" pitchFamily="18" charset="0"/>
              </a:rPr>
              <a:t>sưu tầm thơ hay về cảnh đẹp </a:t>
            </a:r>
            <a:r>
              <a:rPr lang="vi-VN" sz="2000" b="1" dirty="0" smtClean="0">
                <a:latin typeface="UTM Avo" panose="02040603050506020204" pitchFamily="18" charset="0"/>
                <a:cs typeface="Times New Roman" panose="02020603050405020304" pitchFamily="18" charset="0"/>
              </a:rPr>
              <a:t>quê hương</a:t>
            </a:r>
            <a:r>
              <a:rPr lang="vi-VN" sz="2000" b="1" dirty="0">
                <a:latin typeface="UTM Avo" panose="02040603050506020204" pitchFamily="18" charset="0"/>
                <a:cs typeface="Times New Roman" panose="02020603050405020304" pitchFamily="18" charset="0"/>
              </a:rPr>
              <a:t>, An rất thích bài thơ </a:t>
            </a:r>
            <a:r>
              <a:rPr lang="vi-VN" sz="2000" b="1">
                <a:latin typeface="UTM Avo" panose="02040603050506020204" pitchFamily="18" charset="0"/>
                <a:cs typeface="Times New Roman" panose="02020603050405020304" pitchFamily="18" charset="0"/>
              </a:rPr>
              <a:t>“</a:t>
            </a:r>
            <a:r>
              <a:rPr lang="vi-VN" sz="2000" b="1" smtClean="0">
                <a:latin typeface="UTM Avo" panose="02040603050506020204" pitchFamily="18" charset="0"/>
                <a:cs typeface="Times New Roman" panose="02020603050405020304" pitchFamily="18" charset="0"/>
              </a:rPr>
              <a:t>Trăng</a:t>
            </a:r>
            <a:r>
              <a:rPr lang="en-US" sz="2000" b="1" smtClean="0">
                <a:latin typeface="UTM Avo" panose="02040603050506020204" pitchFamily="18" charset="0"/>
                <a:cs typeface="Times New Roman" panose="02020603050405020304" pitchFamily="18" charset="0"/>
              </a:rPr>
              <a:t> </a:t>
            </a:r>
            <a:r>
              <a:rPr lang="vi-VN" sz="2000" b="1" smtClean="0">
                <a:latin typeface="UTM Avo" panose="02040603050506020204" pitchFamily="18" charset="0"/>
                <a:cs typeface="Times New Roman" panose="02020603050405020304" pitchFamily="18" charset="0"/>
              </a:rPr>
              <a:t>ơi…từ</a:t>
            </a:r>
            <a:r>
              <a:rPr lang="en-US" sz="2000" b="1" dirty="0">
                <a:latin typeface="UTM Avo" panose="02040603050506020204" pitchFamily="18" charset="0"/>
                <a:cs typeface="Times New Roman" panose="02020603050405020304" pitchFamily="18" charset="0"/>
              </a:rPr>
              <a:t> </a:t>
            </a:r>
            <a:r>
              <a:rPr lang="vi-VN" sz="2000" b="1" smtClean="0">
                <a:latin typeface="UTM Avo" panose="02040603050506020204" pitchFamily="18" charset="0"/>
                <a:cs typeface="Times New Roman" panose="02020603050405020304" pitchFamily="18" charset="0"/>
              </a:rPr>
              <a:t>đâu </a:t>
            </a:r>
            <a:r>
              <a:rPr lang="vi-VN" sz="2000" b="1" dirty="0">
                <a:latin typeface="UTM Avo" panose="02040603050506020204" pitchFamily="18" charset="0"/>
                <a:cs typeface="Times New Roman" panose="02020603050405020304" pitchFamily="18" charset="0"/>
              </a:rPr>
              <a:t>đến?” của nhà thơ Trần Đăng Khoa</a:t>
            </a:r>
            <a:r>
              <a:rPr lang="vi-VN" sz="2000" b="1" dirty="0" smtClean="0">
                <a:latin typeface="UTM Avo" panose="02040603050506020204" pitchFamily="18" charset="0"/>
                <a:cs typeface="Times New Roman" panose="02020603050405020304" pitchFamily="18" charset="0"/>
              </a:rPr>
              <a:t>. Theo bạn, trong 2 khổ thơ trên </a:t>
            </a:r>
            <a:r>
              <a:rPr lang="vi-VN" sz="2000" b="1" dirty="0">
                <a:latin typeface="UTM Avo" panose="02040603050506020204" pitchFamily="18" charset="0"/>
                <a:cs typeface="Times New Roman" panose="02020603050405020304" pitchFamily="18" charset="0"/>
              </a:rPr>
              <a:t>có  Câu thơ nào được lặp </a:t>
            </a:r>
            <a:r>
              <a:rPr lang="vi-VN" sz="2000" b="1">
                <a:latin typeface="UTM Avo" panose="02040603050506020204" pitchFamily="18" charset="0"/>
                <a:cs typeface="Times New Roman" panose="02020603050405020304" pitchFamily="18" charset="0"/>
              </a:rPr>
              <a:t>lại </a:t>
            </a:r>
            <a:r>
              <a:rPr lang="vi-VN" sz="2000" b="1" smtClean="0">
                <a:latin typeface="UTM Avo" panose="02040603050506020204" pitchFamily="18" charset="0"/>
                <a:cs typeface="Times New Roman" panose="02020603050405020304" pitchFamily="18" charset="0"/>
              </a:rPr>
              <a:t>nhiều</a:t>
            </a:r>
            <a:r>
              <a:rPr lang="en-US" sz="2000" b="1" smtClean="0">
                <a:latin typeface="UTM Avo" panose="02040603050506020204" pitchFamily="18" charset="0"/>
                <a:cs typeface="Times New Roman" panose="02020603050405020304" pitchFamily="18" charset="0"/>
              </a:rPr>
              <a:t> </a:t>
            </a:r>
            <a:r>
              <a:rPr lang="vi-VN" sz="2000" b="1" smtClean="0">
                <a:latin typeface="UTM Avo" panose="02040603050506020204" pitchFamily="18" charset="0"/>
                <a:cs typeface="Times New Roman" panose="02020603050405020304" pitchFamily="18" charset="0"/>
              </a:rPr>
              <a:t>lần</a:t>
            </a:r>
            <a:r>
              <a:rPr lang="vi-VN" sz="2000" b="1" dirty="0">
                <a:latin typeface="UTM Avo" panose="02040603050506020204" pitchFamily="18" charset="0"/>
                <a:cs typeface="Times New Roman" panose="02020603050405020304" pitchFamily="18" charset="0"/>
              </a:rPr>
              <a:t>? </a:t>
            </a:r>
          </a:p>
        </p:txBody>
      </p:sp>
      <p:grpSp>
        <p:nvGrpSpPr>
          <p:cNvPr id="15" name="Group 14">
            <a:extLst>
              <a:ext uri="{FF2B5EF4-FFF2-40B4-BE49-F238E27FC236}">
                <a16:creationId xmlns=""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 xmlns:a16="http://schemas.microsoft.com/office/drawing/2014/main" id="{4E13F798-587C-4135-9533-05E3CCBA2CAC}"/>
              </a:ext>
            </a:extLst>
          </p:cNvPr>
          <p:cNvSpPr/>
          <p:nvPr/>
        </p:nvSpPr>
        <p:spPr>
          <a:xfrm>
            <a:off x="6554463" y="4411437"/>
            <a:ext cx="4907295" cy="2340769"/>
          </a:xfrm>
          <a:prstGeom prst="rect">
            <a:avLst/>
          </a:prstGeom>
        </p:spPr>
        <p:txBody>
          <a:bodyPr wrap="square">
            <a:spAutoFit/>
          </a:bodyPr>
          <a:lstStyle/>
          <a:p>
            <a:pPr algn="ctr" defTabSz="342900">
              <a:lnSpc>
                <a:spcPct val="150000"/>
              </a:lnSpc>
            </a:pPr>
            <a:r>
              <a:rPr lang="en-US" sz="2000" b="1" dirty="0">
                <a:latin typeface="UTM Avo" panose="02040603050506020204" pitchFamily="18" charset="0"/>
                <a:cs typeface="Times New Roman" panose="02020603050405020304" pitchFamily="18" charset="0"/>
              </a:rPr>
              <a:t>Theo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trong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endParaRPr lang="en-US" sz="2000" b="1" dirty="0">
              <a:latin typeface="UTM Avo" panose="02040603050506020204" pitchFamily="18" charset="0"/>
              <a:cs typeface="Times New Roman" panose="02020603050405020304" pitchFamily="18" charset="0"/>
            </a:endParaRPr>
          </a:p>
          <a:p>
            <a:pPr algn="ctr" defTabSz="342900">
              <a:lnSpc>
                <a:spcPct val="150000"/>
              </a:lnSpc>
            </a:pP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có</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cách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err="1">
                <a:latin typeface="UTM Avo" panose="02040603050506020204" pitchFamily="18" charset="0"/>
                <a:cs typeface="Times New Roman" panose="02020603050405020304" pitchFamily="18" charset="0"/>
              </a:rPr>
              <a:t>soạn</a:t>
            </a:r>
            <a:r>
              <a:rPr lang="en-US" sz="2000" b="1">
                <a:latin typeface="UTM Avo" panose="02040603050506020204" pitchFamily="18" charset="0"/>
                <a:cs typeface="Times New Roman" panose="02020603050405020304" pitchFamily="18" charset="0"/>
              </a:rPr>
              <a:t> </a:t>
            </a:r>
            <a:r>
              <a:rPr lang="en-US" sz="2000" b="1" smtClean="0">
                <a:latin typeface="UTM Avo" panose="02040603050506020204" pitchFamily="18" charset="0"/>
                <a:cs typeface="Times New Roman" panose="02020603050405020304" pitchFamily="18" charset="0"/>
              </a:rPr>
              <a:t>thảo</a:t>
            </a:r>
            <a:r>
              <a:rPr lang="en-US" sz="2000" b="1">
                <a:latin typeface="UTM Avo" panose="02040603050506020204" pitchFamily="18" charset="0"/>
                <a:cs typeface="Times New Roman" panose="02020603050405020304" pitchFamily="18" charset="0"/>
              </a:rPr>
              <a:t> </a:t>
            </a:r>
            <a:r>
              <a:rPr lang="en-US" sz="2000" b="1" smtClean="0">
                <a:latin typeface="UTM Avo" panose="02040603050506020204" pitchFamily="18" charset="0"/>
                <a:cs typeface="Times New Roman" panose="02020603050405020304" pitchFamily="18" charset="0"/>
              </a:rPr>
              <a:t>các</a:t>
            </a:r>
            <a:r>
              <a:rPr lang="en-US" sz="2000" b="1" dirty="0">
                <a:latin typeface="UTM Avo" panose="02040603050506020204" pitchFamily="18" charset="0"/>
                <a:cs typeface="Times New Roman" panose="02020603050405020304" pitchFamily="18" charset="0"/>
              </a:rPr>
              <a:t> </a:t>
            </a:r>
            <a:r>
              <a:rPr lang="en-US" sz="2000" b="1" smtClean="0">
                <a:latin typeface="UTM Avo" panose="02040603050506020204" pitchFamily="18" charset="0"/>
                <a:cs typeface="Times New Roman" panose="02020603050405020304" pitchFamily="18" charset="0"/>
              </a:rPr>
              <a:t>phần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giống</a:t>
            </a:r>
            <a:r>
              <a:rPr lang="en-US" sz="2000" b="1" dirty="0">
                <a:latin typeface="UTM Avo" panose="02040603050506020204" pitchFamily="18" charset="0"/>
                <a:cs typeface="Times New Roman" panose="02020603050405020304" pitchFamily="18" charset="0"/>
              </a:rPr>
              <a:t> </a:t>
            </a:r>
            <a:r>
              <a:rPr lang="en-US" sz="2000" b="1" err="1">
                <a:latin typeface="UTM Avo" panose="02040603050506020204" pitchFamily="18" charset="0"/>
                <a:cs typeface="Times New Roman" panose="02020603050405020304" pitchFamily="18" charset="0"/>
              </a:rPr>
              <a:t>nhau</a:t>
            </a:r>
            <a:r>
              <a:rPr lang="en-US" sz="2000" b="1">
                <a:latin typeface="UTM Avo" panose="02040603050506020204" pitchFamily="18" charset="0"/>
                <a:cs typeface="Times New Roman" panose="02020603050405020304" pitchFamily="18" charset="0"/>
              </a:rPr>
              <a:t> </a:t>
            </a:r>
            <a:r>
              <a:rPr lang="en-US" sz="2000" b="1" smtClean="0">
                <a:latin typeface="UTM Avo" panose="02040603050506020204" pitchFamily="18" charset="0"/>
                <a:cs typeface="Times New Roman" panose="02020603050405020304" pitchFamily="18" charset="0"/>
              </a:rPr>
              <a:t>mà</a:t>
            </a:r>
            <a:r>
              <a:rPr lang="en-US" sz="2000" b="1" dirty="0">
                <a:latin typeface="UTM Avo" panose="02040603050506020204" pitchFamily="18" charset="0"/>
                <a:cs typeface="Times New Roman" panose="02020603050405020304" pitchFamily="18" charset="0"/>
              </a:rPr>
              <a:t> </a:t>
            </a:r>
            <a:r>
              <a:rPr lang="en-US" sz="2000" b="1" smtClean="0">
                <a:latin typeface="UTM Avo" panose="02040603050506020204" pitchFamily="18" charset="0"/>
                <a:cs typeface="Times New Roman" panose="02020603050405020304" pitchFamily="18" charset="0"/>
              </a:rPr>
              <a:t>không phải</a:t>
            </a:r>
            <a:r>
              <a:rPr lang="en-US" sz="2000" b="1" dirty="0">
                <a:latin typeface="UTM Avo" panose="02040603050506020204" pitchFamily="18" charset="0"/>
                <a:cs typeface="Times New Roman" panose="02020603050405020304" pitchFamily="18" charset="0"/>
              </a:rPr>
              <a:t> </a:t>
            </a:r>
            <a:r>
              <a:rPr lang="en-US" sz="2000" b="1" smtClean="0">
                <a:latin typeface="UTM Avo" panose="02040603050506020204" pitchFamily="18" charset="0"/>
                <a:cs typeface="Times New Roman" panose="02020603050405020304" pitchFamily="18" charset="0"/>
              </a:rPr>
              <a:t>gõ </a:t>
            </a:r>
            <a:r>
              <a:rPr lang="en-US" sz="2000" b="1" dirty="0" err="1">
                <a:latin typeface="UTM Avo" panose="02040603050506020204" pitchFamily="18" charset="0"/>
                <a:cs typeface="Times New Roman" panose="02020603050405020304" pitchFamily="18" charset="0"/>
              </a:rPr>
              <a:t>nhiều</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lần</a:t>
            </a:r>
            <a:r>
              <a:rPr lang="en-US" sz="2000" b="1" dirty="0">
                <a:latin typeface="UTM Avo" panose="02040603050506020204" pitchFamily="18" charset="0"/>
                <a:cs typeface="Times New Roman" panose="02020603050405020304" pitchFamily="18" charset="0"/>
              </a:rPr>
              <a:t>?</a:t>
            </a:r>
            <a:endParaRPr lang="vi-VN" sz="2000" b="1"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BEF1B6C6-026F-4FB9-8D32-25D1F67CD14F}"/>
              </a:ext>
            </a:extLst>
          </p:cNvPr>
          <p:cNvSpPr/>
          <p:nvPr/>
        </p:nvSpPr>
        <p:spPr>
          <a:xfrm>
            <a:off x="860517" y="831232"/>
            <a:ext cx="3404497" cy="905056"/>
          </a:xfrm>
          <a:prstGeom prst="rect">
            <a:avLst/>
          </a:prstGeom>
        </p:spPr>
        <p:txBody>
          <a:bodyPr wrap="square">
            <a:spAutoFit/>
          </a:bodyPr>
          <a:lstStyle/>
          <a:p>
            <a:pPr defTabSz="342900">
              <a:lnSpc>
                <a:spcPct val="150000"/>
              </a:lnSpc>
            </a:pPr>
            <a:r>
              <a:rPr lang="en-US" sz="4000" b="1">
                <a:solidFill>
                  <a:srgbClr val="FF0000"/>
                </a:solidFill>
                <a:latin typeface="Times New Roman" panose="02020603050405020304" pitchFamily="18" charset="0"/>
                <a:cs typeface="Times New Roman" panose="02020603050405020304" pitchFamily="18" charset="0"/>
              </a:rPr>
              <a:t>KHỞI ĐỘNG</a:t>
            </a:r>
            <a:endParaRPr lang="vi-VN" sz="4000" b="1">
              <a:solidFill>
                <a:srgbClr val="FF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651732" y="2392060"/>
            <a:ext cx="3452182" cy="4465940"/>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742511"/>
          </a:xfrm>
          <a:prstGeom prst="rect">
            <a:avLst/>
          </a:prstGeom>
        </p:spPr>
        <p:txBody>
          <a:bodyPr wrap="square">
            <a:spAutoFit/>
          </a:bodyPr>
          <a:lstStyle/>
          <a:p>
            <a:pPr defTabSz="342900">
              <a:lnSpc>
                <a:spcPct val="150000"/>
              </a:lnSpc>
            </a:pPr>
            <a:r>
              <a:rPr lang="en-US" sz="3200" b="1" dirty="0">
                <a:solidFill>
                  <a:srgbClr val="FF0000"/>
                </a:solidFill>
                <a:latin typeface="Times New Roman" panose="02020603050405020304" pitchFamily="18" charset="0"/>
                <a:cs typeface="Times New Roman" panose="02020603050405020304" pitchFamily="18" charset="0"/>
              </a:rPr>
              <a:t>1. Sao </a:t>
            </a:r>
            <a:r>
              <a:rPr lang="en-US" sz="3200" b="1" dirty="0" err="1">
                <a:solidFill>
                  <a:srgbClr val="FF0000"/>
                </a:solidFill>
                <a:latin typeface="Times New Roman" panose="02020603050405020304" pitchFamily="18" charset="0"/>
                <a:cs typeface="Times New Roman" panose="02020603050405020304" pitchFamily="18" charset="0"/>
              </a:rPr>
              <a:t>chép</a:t>
            </a:r>
            <a:r>
              <a:rPr lang="en-US" sz="3200" b="1" dirty="0">
                <a:solidFill>
                  <a:srgbClr val="FF0000"/>
                </a:solidFill>
                <a:latin typeface="Times New Roman" panose="02020603050405020304" pitchFamily="18" charset="0"/>
                <a:cs typeface="Times New Roman" panose="02020603050405020304" pitchFamily="18" charset="0"/>
              </a:rPr>
              <a:t>, di </a:t>
            </a:r>
            <a:r>
              <a:rPr lang="en-US" sz="3200" b="1" dirty="0" err="1">
                <a:solidFill>
                  <a:srgbClr val="FF0000"/>
                </a:solidFill>
                <a:latin typeface="Times New Roman" panose="02020603050405020304" pitchFamily="18" charset="0"/>
                <a:cs typeface="Times New Roman" panose="02020603050405020304" pitchFamily="18" charset="0"/>
              </a:rPr>
              <a:t>chuyển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39558349-1F9F-48F3-830E-5BABDBF449D9}"/>
              </a:ext>
            </a:extLst>
          </p:cNvPr>
          <p:cNvSpPr/>
          <p:nvPr/>
        </p:nvSpPr>
        <p:spPr>
          <a:xfrm>
            <a:off x="1138861" y="1200571"/>
            <a:ext cx="9537500" cy="2400657"/>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Khi soạn thảo văn bản trên máy tính có những phần văn bản lặp </a:t>
            </a:r>
            <a:r>
              <a:rPr lang="vi-VN" sz="2000" b="1" dirty="0" smtClean="0">
                <a:latin typeface="UTM Avo" panose="02040603050506020204" pitchFamily="18" charset="0"/>
                <a:cs typeface="Times New Roman" panose="02020603050405020304" pitchFamily="18" charset="0"/>
              </a:rPr>
              <a:t>lại, em </a:t>
            </a:r>
            <a:r>
              <a:rPr lang="vi-VN" sz="2000" b="1" dirty="0">
                <a:latin typeface="UTM Avo" panose="02040603050506020204" pitchFamily="18" charset="0"/>
                <a:cs typeface="Times New Roman" panose="02020603050405020304" pitchFamily="18" charset="0"/>
              </a:rPr>
              <a:t>chỉ cần gõ một lần rồi sao chép để có những phần giống nhau </a:t>
            </a:r>
            <a:r>
              <a:rPr lang="vi-VN" sz="2000" b="1" dirty="0" smtClean="0">
                <a:latin typeface="UTM Avo" panose="02040603050506020204" pitchFamily="18" charset="0"/>
                <a:cs typeface="Times New Roman" panose="02020603050405020304" pitchFamily="18" charset="0"/>
              </a:rPr>
              <a:t>mà không </a:t>
            </a:r>
            <a:r>
              <a:rPr lang="vi-VN" sz="2000" b="1"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701611" y="3892813"/>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 xmlns:a16="http://schemas.microsoft.com/office/drawing/2014/main" val="222722556"/>
                    </a:ext>
                  </a:extLst>
                </a:gridCol>
                <a:gridCol w="6984137">
                  <a:extLst>
                    <a:ext uri="{9D8B030D-6E8A-4147-A177-3AD203B41FA5}">
                      <a16:colId xmlns="" xmlns:a16="http://schemas.microsoft.com/office/drawing/2014/main"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 xmlns:a16="http://schemas.microsoft.com/office/drawing/2014/main"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 xmlns:a16="http://schemas.microsoft.com/office/drawing/2014/main"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 xmlns:a16="http://schemas.microsoft.com/office/drawing/2014/main"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3&quot;/&gt;&lt;/object&gt;&lt;object type=&quot;3&quot; unique_id=&quot;10005&quot;&gt;&lt;property id=&quot;20148&quot; value=&quot;5&quot;/&gt;&lt;property id=&quot;20300&quot; value=&quot;Slide 2&quot;/&gt;&lt;property id=&quot;20307&quot; value=&quot;2975&quot;/&gt;&lt;/object&gt;&lt;object type=&quot;3&quot; unique_id=&quot;10006&quot;&gt;&lt;property id=&quot;20148&quot; value=&quot;5&quot;/&gt;&lt;property id=&quot;20300&quot; value=&quot;Slide 3&quot;/&gt;&lt;property id=&quot;20307&quot; value=&quot;2979&quot;/&gt;&lt;/object&gt;&lt;object type=&quot;3&quot; unique_id=&quot;10007&quot;&gt;&lt;property id=&quot;20148&quot; value=&quot;5&quot;/&gt;&lt;property id=&quot;20300&quot; value=&quot;Slide 4&quot;/&gt;&lt;property id=&quot;20307&quot; value=&quot;2976&quot;/&gt;&lt;/object&gt;&lt;object type=&quot;3&quot; unique_id=&quot;10008&quot;&gt;&lt;property id=&quot;20148&quot; value=&quot;5&quot;/&gt;&lt;property id=&quot;20300&quot; value=&quot;Slide 5&quot;/&gt;&lt;property id=&quot;20307&quot; value=&quot;2981&quot;/&gt;&lt;/object&gt;&lt;object type=&quot;3&quot; unique_id=&quot;10009&quot;&gt;&lt;property id=&quot;20148&quot; value=&quot;5&quot;/&gt;&lt;property id=&quot;20300&quot; value=&quot;Slide 6&quot;/&gt;&lt;property id=&quot;20307&quot; value=&quot;2987&quot;/&gt;&lt;/object&gt;&lt;object type=&quot;3&quot; unique_id=&quot;10010&quot;&gt;&lt;property id=&quot;20148&quot; value=&quot;5&quot;/&gt;&lt;property id=&quot;20300&quot; value=&quot;Slide 7&quot;/&gt;&lt;property id=&quot;20307&quot; value=&quot;2980&quot;/&gt;&lt;/object&gt;&lt;object type=&quot;3&quot; unique_id=&quot;10011&quot;&gt;&lt;property id=&quot;20148&quot; value=&quot;5&quot;/&gt;&lt;property id=&quot;20300&quot; value=&quot;Slide 8&quot;/&gt;&lt;property id=&quot;20307&quot; value=&quot;2983&quot;/&gt;&lt;/object&gt;&lt;object type=&quot;3&quot; unique_id=&quot;10012&quot;&gt;&lt;property id=&quot;20148&quot; value=&quot;5&quot;/&gt;&lt;property id=&quot;20300&quot; value=&quot;Slide 9&quot;/&gt;&lt;property id=&quot;20307&quot; value=&quot;2984&quot;/&gt;&lt;/object&gt;&lt;object type=&quot;3&quot; unique_id=&quot;10013&quot;&gt;&lt;property id=&quot;20148&quot; value=&quot;5&quot;/&gt;&lt;property id=&quot;20300&quot; value=&quot;Slide 10&quot;/&gt;&lt;property id=&quot;20307&quot; value=&quot;2982&quot;/&gt;&lt;/object&gt;&lt;object type=&quot;3&quot; unique_id=&quot;10014&quot;&gt;&lt;property id=&quot;20148&quot; value=&quot;5&quot;/&gt;&lt;property id=&quot;20300&quot; value=&quot;Slide 11&quot;/&gt;&lt;property id=&quot;20307&quot; value=&quot;2985&quot;/&gt;&lt;/object&gt;&lt;object type=&quot;3&quot; unique_id=&quot;10015&quot;&gt;&lt;property id=&quot;20148&quot; value=&quot;5&quot;/&gt;&lt;property id=&quot;20300&quot; value=&quot;Slide 12&quot;/&gt;&lt;property id=&quot;20307&quot; value=&quot;2988&quot;/&gt;&lt;/object&gt;&lt;object type=&quot;3&quot; unique_id=&quot;10016&quot;&gt;&lt;property id=&quot;20148&quot; value=&quot;5&quot;/&gt;&lt;property id=&quot;20300&quot; value=&quot;Slide 13&quot;/&gt;&lt;property id=&quot;20307&quot; value=&quot;2986&quot;/&gt;&lt;/object&gt;&lt;object type=&quot;3&quot; unique_id=&quot;10017&quot;&gt;&lt;property id=&quot;20148&quot; value=&quot;5&quot;/&gt;&lt;property id=&quot;20300&quot; value=&quot;Slide 14&quot;/&gt;&lt;property id=&quot;20307&quot; value=&quot;28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8699</TotalTime>
  <Words>1057</Words>
  <Application>Microsoft Office PowerPoint</Application>
  <PresentationFormat>Widescreen</PresentationFormat>
  <Paragraphs>98</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微软雅黑</vt:lpstr>
      <vt:lpstr>Arial</vt:lpstr>
      <vt:lpstr>Calibri</vt:lpstr>
      <vt:lpstr>iCiel Cadena</vt:lpstr>
      <vt:lpstr>Segoe Print</vt:lpstr>
      <vt:lpstr>SVN-Androgyne</vt:lpstr>
      <vt:lpstr>SVN-SAF</vt:lpstr>
      <vt:lpstr>Times New Roman</vt:lpstr>
      <vt:lpstr>UTM Avo</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213</cp:revision>
  <dcterms:created xsi:type="dcterms:W3CDTF">2021-11-14T08:33:55Z</dcterms:created>
  <dcterms:modified xsi:type="dcterms:W3CDTF">2025-02-21T06:23:45Z</dcterms:modified>
</cp:coreProperties>
</file>