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6" r:id="rId10"/>
    <p:sldId id="264" r:id="rId11"/>
    <p:sldId id="275" r:id="rId12"/>
    <p:sldId id="278" r:id="rId13"/>
  </p:sldIdLst>
  <p:sldSz cx="9144000" cy="5143500" type="screen16x9"/>
  <p:notesSz cx="6858000" cy="9144000"/>
  <p:embeddedFontLst>
    <p:embeddedFont>
      <p:font typeface="Palatino Linotype" panose="02040502050505030304" pitchFamily="18" charset="0"/>
      <p:regular r:id="rId15"/>
      <p:bold r:id="rId16"/>
      <p:italic r:id="rId17"/>
      <p:boldItalic r:id="rId18"/>
    </p:embeddedFont>
    <p:embeddedFont>
      <p:font typeface="Fredoka One" panose="020B0604020202020204" charset="0"/>
      <p:regular r:id="rId19"/>
    </p:embeddedFont>
    <p:embeddedFont>
      <p:font typeface="Nunito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C8F80"/>
    <a:srgbClr val="FDA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58E0EC-A6E8-46B7-895E-5C1B97367A43}">
  <a:tblStyle styleId="{2A58E0EC-A6E8-46B7-895E-5C1B97367A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BB4EA2-A9B1-4904-9041-647B281430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2525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816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970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357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0a1d8546e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0a1d8546e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9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94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267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60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091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287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919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1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63425" y="1991825"/>
            <a:ext cx="5334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14524" r="-515"/>
          <a:stretch/>
        </p:blipFill>
        <p:spPr>
          <a:xfrm>
            <a:off x="0" y="645375"/>
            <a:ext cx="3087949" cy="385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3363425" y="1529498"/>
            <a:ext cx="5334600" cy="122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363425" y="2805597"/>
            <a:ext cx="5334600" cy="30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5944"/>
          <a:stretch/>
        </p:blipFill>
        <p:spPr>
          <a:xfrm>
            <a:off x="0" y="758976"/>
            <a:ext cx="3263074" cy="362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175" y="884675"/>
            <a:ext cx="4197548" cy="425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36625" y="1314775"/>
            <a:ext cx="3857100" cy="27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1pPr>
            <a:lvl2pPr marL="914400" lvl="1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2pPr>
            <a:lvl3pPr marL="1371600" lvl="2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3pPr>
            <a:lvl4pPr marL="1828800" lvl="3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4pPr>
            <a:lvl5pPr marL="2286000" lvl="4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5pPr>
            <a:lvl6pPr marL="2743200" lvl="5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6pPr>
            <a:lvl7pPr marL="3200400" lvl="6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7pPr>
            <a:lvl8pPr marL="3657600" lvl="7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8pPr>
            <a:lvl9pPr marL="4114800" lvl="8" indent="-393700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381070" y="1002876"/>
            <a:ext cx="1502400" cy="501900"/>
          </a:xfrm>
          <a:prstGeom prst="rect">
            <a:avLst/>
          </a:prstGeom>
          <a:noFill/>
          <a:ln>
            <a:noFill/>
          </a:ln>
          <a:effectLst>
            <a:outerShdw blurRad="85725" dist="9525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72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l="4607"/>
          <a:stretch/>
        </p:blipFill>
        <p:spPr>
          <a:xfrm>
            <a:off x="0" y="781850"/>
            <a:ext cx="3152199" cy="35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24924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6205504" y="2236050"/>
            <a:ext cx="24924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075" y="702987"/>
            <a:ext cx="2849300" cy="373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16620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5199751" y="2236050"/>
            <a:ext cx="16620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7036076" y="2236050"/>
            <a:ext cx="16620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7750" y="1345650"/>
            <a:ext cx="1858535" cy="37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458" y="573578"/>
            <a:ext cx="7564582" cy="39402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54;p11"/>
          <p:cNvSpPr txBox="1">
            <a:spLocks noGrp="1"/>
          </p:cNvSpPr>
          <p:nvPr>
            <p:ph type="ctrTitle"/>
          </p:nvPr>
        </p:nvSpPr>
        <p:spPr>
          <a:xfrm>
            <a:off x="816036" y="1383894"/>
            <a:ext cx="7505004" cy="24981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smtClean="0">
                <a:solidFill>
                  <a:srgbClr val="002060"/>
                </a:solidFill>
                <a:latin typeface="+mj-lt"/>
              </a:rPr>
              <a:t>Bài 7: Thực </a:t>
            </a:r>
            <a:r>
              <a:rPr lang="en-US" sz="5400" b="1" dirty="0" err="1">
                <a:solidFill>
                  <a:srgbClr val="002060"/>
                </a:solidFill>
                <a:latin typeface="+mj-lt"/>
              </a:rPr>
              <a:t>hành</a:t>
            </a:r>
            <a:r>
              <a:rPr lang="en-US" sz="5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j-lt"/>
              </a:rPr>
              <a:t>soạn</a:t>
            </a:r>
            <a:r>
              <a:rPr lang="en-US" sz="5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+mj-lt"/>
              </a:rPr>
              <a:t>thảo</a:t>
            </a:r>
            <a:r>
              <a:rPr lang="vi-VN" sz="5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400" b="1" err="1">
                <a:solidFill>
                  <a:srgbClr val="002060"/>
                </a:solidFill>
                <a:latin typeface="+mj-lt"/>
              </a:rPr>
              <a:t>văn</a:t>
            </a:r>
            <a:r>
              <a:rPr lang="en-US" sz="5400" b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5400" b="1" smtClean="0">
                <a:solidFill>
                  <a:srgbClr val="002060"/>
                </a:solidFill>
                <a:latin typeface="+mj-lt"/>
              </a:rPr>
              <a:t>bản (T1)</a:t>
            </a:r>
            <a:endParaRPr sz="5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727200" y="147604"/>
            <a:ext cx="2519292" cy="18505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a) Sử dụng phần mềm soạn </a:t>
            </a:r>
            <a:r>
              <a:rPr lang="vi-VN" dirty="0"/>
              <a:t>thảo văn bản để gõ văn bản ở Hình 40.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 (Lưu ý: Thực hiện thao tác sao chép với những phần văn bản giống nhau)</a:t>
            </a:r>
            <a:endParaRPr dirty="0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791647" y="920468"/>
            <a:ext cx="3381507" cy="21553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b)Thực hiện các thao tác định dạng: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– Toàn bộ văn bản có phông chữ Tahoma, cỡ chữ 13.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 – Màu chữ của văn bản như minh hoạ trong Hình 40.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 – Tên bài hát cỡ chữ 16, kiểu chữ đậm. – Dòng thông tin tác giả nhạc và lời (hai dòng cuối cùng) kiểu chữ nghiêng</a:t>
            </a:r>
            <a:endParaRPr dirty="0"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2859405" y="3053050"/>
            <a:ext cx="5042818" cy="15415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c) Di chuyển hai dòng cuối cùng (thông tin tác giả nhạc và lời) lên vị trí sau tên bài hát.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d) Chèn một hình ảnh minh hoạ phù hợp với lời bài hát và ghi rõ nguồn hình ảnh vào cuối văn bản.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e) Lưu văn bản vào thư mục của em.</a:t>
            </a:r>
            <a:endParaRPr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uiExpand="1" build="p"/>
      <p:bldP spid="126" grpId="0" build="p"/>
      <p:bldP spid="1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63" name="Google Shape;263;p30"/>
          <p:cNvGrpSpPr/>
          <p:nvPr/>
        </p:nvGrpSpPr>
        <p:grpSpPr>
          <a:xfrm>
            <a:off x="1418171" y="91349"/>
            <a:ext cx="3305699" cy="5052151"/>
            <a:chOff x="2151950" y="373572"/>
            <a:chExt cx="2119546" cy="4396359"/>
          </a:xfrm>
        </p:grpSpPr>
        <p:sp>
          <p:nvSpPr>
            <p:cNvPr id="264" name="Google Shape;264;p30"/>
            <p:cNvSpPr/>
            <p:nvPr/>
          </p:nvSpPr>
          <p:spPr>
            <a:xfrm>
              <a:off x="2151950" y="373572"/>
              <a:ext cx="2119546" cy="4396359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3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2999437" y="4493184"/>
              <a:ext cx="422999" cy="150972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2538737" y="529223"/>
              <a:ext cx="83354" cy="83354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3007305" y="538664"/>
              <a:ext cx="408837" cy="64493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30"/>
          <p:cNvSpPr txBox="1">
            <a:spLocks noGrp="1"/>
          </p:cNvSpPr>
          <p:nvPr>
            <p:ph type="body" idx="4294967295"/>
          </p:nvPr>
        </p:nvSpPr>
        <p:spPr>
          <a:xfrm>
            <a:off x="5174884" y="1402477"/>
            <a:ext cx="3854400" cy="327845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vi-VN" dirty="0">
                <a:solidFill>
                  <a:schemeClr val="tx2"/>
                </a:solidFill>
              </a:rPr>
              <a:t>Em hãy chia sẻ tệp văn bản đã tạo trong phần Luyện tập với bạn, lắng nghe góp ý của bạn và thực hiện các thao tác chỉnh sửa để được văn bản hợp lí hơn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260D69-0F1D-F725-9DF1-D23E4778A9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417" t="4099" r="6921" b="3053"/>
          <a:stretch/>
        </p:blipFill>
        <p:spPr>
          <a:xfrm>
            <a:off x="1521461" y="555724"/>
            <a:ext cx="3096665" cy="4125210"/>
          </a:xfrm>
          <a:prstGeom prst="rect">
            <a:avLst/>
          </a:prstGeom>
        </p:spPr>
      </p:pic>
      <p:pic>
        <p:nvPicPr>
          <p:cNvPr id="269" name="Google Shape;2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7674" y="1571783"/>
            <a:ext cx="1699466" cy="35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8AA5D2-E35E-0EC1-316E-F642F32FDA2D}"/>
              </a:ext>
            </a:extLst>
          </p:cNvPr>
          <p:cNvSpPr/>
          <p:nvPr/>
        </p:nvSpPr>
        <p:spPr>
          <a:xfrm>
            <a:off x="5000313" y="334188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VẬN DỤNG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ctrTitle" idx="4294967295"/>
          </p:nvPr>
        </p:nvSpPr>
        <p:spPr>
          <a:xfrm>
            <a:off x="1359900" y="244989"/>
            <a:ext cx="6424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accent5"/>
                </a:solidFill>
              </a:rPr>
              <a:t>Thanks!</a:t>
            </a:r>
            <a:endParaRPr sz="8000" dirty="0">
              <a:solidFill>
                <a:schemeClr val="accent5"/>
              </a:solidFill>
            </a:endParaRPr>
          </a:p>
        </p:txBody>
      </p:sp>
      <p:sp>
        <p:nvSpPr>
          <p:cNvPr id="302" name="Google Shape;302;p33"/>
          <p:cNvSpPr txBox="1">
            <a:spLocks noGrp="1"/>
          </p:cNvSpPr>
          <p:nvPr>
            <p:ph type="subTitle" idx="4294967295"/>
          </p:nvPr>
        </p:nvSpPr>
        <p:spPr>
          <a:xfrm>
            <a:off x="1359900" y="1573119"/>
            <a:ext cx="6424200" cy="12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</a:rPr>
              <a:t>Any questions?</a:t>
            </a:r>
            <a:endParaRPr sz="30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1"/>
                </a:solidFill>
              </a:rPr>
              <a:t>You can </a:t>
            </a:r>
            <a:r>
              <a:rPr lang="vi-VN" sz="2800" dirty="0">
                <a:solidFill>
                  <a:schemeClr val="lt1"/>
                </a:solidFill>
              </a:rPr>
              <a:t>ask</a:t>
            </a:r>
            <a:r>
              <a:rPr lang="en" sz="2800" dirty="0">
                <a:solidFill>
                  <a:schemeClr val="lt1"/>
                </a:solidFill>
              </a:rPr>
              <a:t> me</a:t>
            </a:r>
            <a:endParaRPr sz="2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303" name="Google Shape;303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04" name="Google Shape;3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501" y="2290206"/>
            <a:ext cx="6424200" cy="2897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33820" y="0"/>
            <a:ext cx="8046764" cy="6547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rgbClr val="FFFF99"/>
                </a:solidFill>
                <a:latin typeface="+mn-lt"/>
              </a:rPr>
              <a:t>Khởi động: Em hãy quan sát văn bản ở Hình 38 và cho biết cần thực hiện các thao tác nào để có được văn bản như vậy.</a:t>
            </a:r>
            <a:endParaRPr sz="20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01FC1F-586F-FAEB-3A30-563AA7DA9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4805" y="4780975"/>
            <a:ext cx="5649903" cy="349955"/>
          </a:xfrm>
        </p:spPr>
        <p:txBody>
          <a:bodyPr/>
          <a:lstStyle/>
          <a:p>
            <a:r>
              <a:rPr lang="en-US" sz="2000" b="1" i="1" kern="100" dirty="0" err="1">
                <a:solidFill>
                  <a:srgbClr val="FF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Hình</a:t>
            </a:r>
            <a:r>
              <a:rPr lang="en-US" sz="2000" b="1" i="1" kern="100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38. </a:t>
            </a:r>
            <a:r>
              <a:rPr lang="en-US" sz="2000" b="1" i="1" kern="100" dirty="0" err="1">
                <a:solidFill>
                  <a:srgbClr val="FF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Lời</a:t>
            </a:r>
            <a:r>
              <a:rPr lang="en-US" sz="2000" b="1" i="1" kern="100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kern="100" dirty="0" err="1">
                <a:solidFill>
                  <a:srgbClr val="FF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bài</a:t>
            </a:r>
            <a:r>
              <a:rPr lang="en-US" sz="2000" b="1" i="1" kern="100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kern="100" dirty="0" err="1">
                <a:solidFill>
                  <a:srgbClr val="FF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hát</a:t>
            </a:r>
            <a:r>
              <a:rPr lang="en-US" sz="2000" b="1" i="1" kern="100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kern="100" dirty="0" err="1">
                <a:solidFill>
                  <a:srgbClr val="FF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soạn</a:t>
            </a:r>
            <a:r>
              <a:rPr lang="en-US" sz="2000" b="1" i="1" kern="100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kern="100" dirty="0" err="1">
                <a:solidFill>
                  <a:srgbClr val="FF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thảo</a:t>
            </a:r>
            <a:r>
              <a:rPr lang="en-US" sz="2000" b="1" i="1" kern="100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kern="100" dirty="0" err="1">
                <a:solidFill>
                  <a:srgbClr val="FF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trên</a:t>
            </a:r>
            <a:r>
              <a:rPr lang="en-US" sz="2000" b="1" i="1" kern="100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kern="100" dirty="0" err="1">
                <a:solidFill>
                  <a:srgbClr val="FF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máy</a:t>
            </a:r>
            <a:r>
              <a:rPr lang="en-US" sz="2000" b="1" i="1" kern="100" dirty="0">
                <a:solidFill>
                  <a:srgbClr val="FF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kern="100" dirty="0" err="1">
                <a:solidFill>
                  <a:srgbClr val="FFFF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tính</a:t>
            </a:r>
            <a:endParaRPr lang="en-US" sz="2000" b="1" kern="100" dirty="0">
              <a:solidFill>
                <a:srgbClr val="FFFF9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A7CC33-A215-86AE-BB98-8B34ED70270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0CD588F-9FE7-8884-0C94-FDA0DB992B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DACD26-175B-313D-30C1-BABF613A03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9922" y="654769"/>
            <a:ext cx="8317982" cy="409508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 idx="4294967295"/>
          </p:nvPr>
        </p:nvSpPr>
        <p:spPr>
          <a:xfrm>
            <a:off x="1359900" y="0"/>
            <a:ext cx="6424200" cy="86358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solidFill>
                  <a:schemeClr val="accent5"/>
                </a:solidFill>
                <a:latin typeface="+mj-lt"/>
                <a:cs typeface="Dubai" panose="020B0503030403030204" pitchFamily="34" charset="-78"/>
              </a:rPr>
              <a:t>Thực hành</a:t>
            </a:r>
            <a:endParaRPr lang="en-US" sz="6000" dirty="0">
              <a:solidFill>
                <a:schemeClr val="accent5"/>
              </a:solidFill>
              <a:latin typeface="+mj-lt"/>
              <a:cs typeface="Dubai" panose="020B0503030403030204" pitchFamily="34" charset="-78"/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92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4776" y="2948650"/>
            <a:ext cx="5119224" cy="21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4C421D-D39B-75AB-6EC3-9C6865E277A8}"/>
              </a:ext>
            </a:extLst>
          </p:cNvPr>
          <p:cNvSpPr txBox="1"/>
          <p:nvPr/>
        </p:nvSpPr>
        <p:spPr>
          <a:xfrm>
            <a:off x="454377" y="748174"/>
            <a:ext cx="823524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buNone/>
            </a:pPr>
            <a:r>
              <a:rPr lang="vi-VN" sz="2100" b="1" dirty="0">
                <a:solidFill>
                  <a:srgbClr val="FFFF99"/>
                </a:solidFill>
              </a:rPr>
              <a:t>Nhiệm vụ 1: </a:t>
            </a:r>
            <a:r>
              <a:rPr lang="vi-VN" sz="2100" dirty="0">
                <a:solidFill>
                  <a:schemeClr val="bg1"/>
                </a:solidFill>
              </a:rPr>
              <a:t>Soạn thảo và định dạng để được văn bản như Hình 38</a:t>
            </a:r>
          </a:p>
          <a:p>
            <a:pPr marL="0" lvl="0" indent="0" algn="just">
              <a:buNone/>
            </a:pPr>
            <a:r>
              <a:rPr lang="vi-VN" sz="2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Hướng dẫn: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Khởi động phần mềm soạn thảo văn bản và thực hiện các việc sau: a) Gõ nội dung bài hát 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2100" dirty="0">
                <a:solidFill>
                  <a:schemeClr val="accent1">
                    <a:lumMod val="75000"/>
                  </a:schemeClr>
                </a:solidFill>
              </a:rPr>
              <a:t>Lưu ý: 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Quan sát Hình 38 để nhận biết những phần văn bản giống nhau. 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Thực hiện gõ và sao chép những phần văn bản giống nhau để không phải gõ lại nhiều lần.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Nếu gõ nhầm hoặc sai thì sử dụng phím Delete hoặc Backspace để xoá. 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rgbClr val="FC8F80"/>
                </a:solidFill>
              </a:rPr>
              <a:t>– Để gõ chữ hoa em nhấn giữ phím Shift và gõ phím chữ</a:t>
            </a:r>
            <a:endParaRPr lang="vi-VN" sz="2100" b="1" dirty="0">
              <a:solidFill>
                <a:srgbClr val="FC8F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918173-8C94-AC09-0BD2-1D7E880C5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6978" y="316088"/>
            <a:ext cx="5221047" cy="4639733"/>
          </a:xfrm>
        </p:spPr>
        <p:txBody>
          <a:bodyPr/>
          <a:lstStyle/>
          <a:p>
            <a:pPr algn="just"/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b) Chèn hình ảnh </a:t>
            </a:r>
          </a:p>
          <a:p>
            <a:pPr algn="just"/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Bước 1: </a:t>
            </a:r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Chèn hình ảnh minh hoạ vào văn bản </a:t>
            </a:r>
            <a:r>
              <a:rPr lang="vi-VN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(Gõ thông tin nguồn hình ảnh tương tự dòng văn bản cuối cùng ở Hình 38 ).</a:t>
            </a:r>
          </a:p>
          <a:p>
            <a:pPr algn="just"/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Bước 2: </a:t>
            </a:r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Thay đổi kích thước và vị trí của hình ảnh cho phù hợp</a:t>
            </a:r>
          </a:p>
          <a:p>
            <a:pPr algn="just"/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c) Định dạng văn bản</a:t>
            </a:r>
          </a:p>
          <a:p>
            <a:pPr algn="just"/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Bước 1: </a:t>
            </a:r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Chọn toàn bộ văn bản. Trong nhóm lệnh Font của dải lệnh Home, thực hiện các lệnh định dạng chữ màu xanh, phông chữ Calibri, cỡ chữ 13. </a:t>
            </a:r>
          </a:p>
          <a:p>
            <a:pPr algn="just"/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Bước 2: </a:t>
            </a:r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Chọn tên bài hát Trẻ em hôm nay thế giới ngày mai, thực hiện các lệnh định dạng kiểu chữ đậm, cỡ chữ 16, chữ màu đỏ.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323644" y="259644"/>
            <a:ext cx="4549424" cy="4662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vi-VN" sz="1800" dirty="0">
                <a:solidFill>
                  <a:schemeClr val="accent4">
                    <a:lumMod val="50000"/>
                  </a:schemeClr>
                </a:solidFill>
              </a:rPr>
              <a:t>Bước 3: </a:t>
            </a:r>
            <a:r>
              <a:rPr lang="vi-VN" sz="1800" dirty="0">
                <a:solidFill>
                  <a:schemeClr val="accent3">
                    <a:lumMod val="75000"/>
                  </a:schemeClr>
                </a:solidFill>
              </a:rPr>
              <a:t>Chọn dòng 2, 3 (thông tin tác giả), thực hiện định dạng kiểu chữ nghiêng. Thực hiện tương tự với dòng cuối cùng (nguồn hình ảnh).</a:t>
            </a:r>
          </a:p>
          <a:p>
            <a:pPr algn="just"/>
            <a:r>
              <a:rPr lang="vi-VN" sz="1800" dirty="0">
                <a:solidFill>
                  <a:schemeClr val="accent4">
                    <a:lumMod val="50000"/>
                  </a:schemeClr>
                </a:solidFill>
              </a:rPr>
              <a:t>Bước 4: </a:t>
            </a:r>
            <a:r>
              <a:rPr lang="vi-VN" sz="1800" dirty="0">
                <a:solidFill>
                  <a:schemeClr val="accent3">
                    <a:lumMod val="75000"/>
                  </a:schemeClr>
                </a:solidFill>
              </a:rPr>
              <a:t>Thực hiện định dạng màu chữ cho các cụm từ Trẻ em hôm nay, Thế giới ngày mai thành màu vàng như minh hoạ ở Hình 38.</a:t>
            </a:r>
          </a:p>
          <a:p>
            <a:pPr algn="just"/>
            <a:r>
              <a:rPr lang="vi-VN" sz="1800" dirty="0">
                <a:solidFill>
                  <a:schemeClr val="accent2">
                    <a:lumMod val="50000"/>
                  </a:schemeClr>
                </a:solidFill>
              </a:rPr>
              <a:t>d) Hoàn thiện và lưu văn bản</a:t>
            </a:r>
          </a:p>
          <a:p>
            <a:pPr algn="just"/>
            <a:r>
              <a:rPr lang="vi-VN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vi-VN" sz="1800" dirty="0">
                <a:solidFill>
                  <a:schemeClr val="accent4">
                    <a:lumMod val="50000"/>
                  </a:schemeClr>
                </a:solidFill>
              </a:rPr>
              <a:t>Bước 1: </a:t>
            </a:r>
            <a:r>
              <a:rPr lang="vi-VN" sz="1800" dirty="0">
                <a:solidFill>
                  <a:schemeClr val="accent3">
                    <a:lumMod val="75000"/>
                  </a:schemeClr>
                </a:solidFill>
              </a:rPr>
              <a:t>Xem lại và sửa các lỗi chính tả để hoàn thiện văn bản. </a:t>
            </a:r>
          </a:p>
          <a:p>
            <a:pPr algn="just"/>
            <a:r>
              <a:rPr lang="vi-VN" sz="1800" dirty="0">
                <a:solidFill>
                  <a:schemeClr val="accent4">
                    <a:lumMod val="50000"/>
                  </a:schemeClr>
                </a:solidFill>
              </a:rPr>
              <a:t>Bước 2: </a:t>
            </a:r>
            <a:r>
              <a:rPr lang="vi-VN" sz="1800" dirty="0">
                <a:solidFill>
                  <a:schemeClr val="accent3">
                    <a:lumMod val="75000"/>
                  </a:schemeClr>
                </a:solidFill>
              </a:rPr>
              <a:t>Lưu văn bản với tên tệp TreEmHomNay.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l="9485"/>
          <a:stretch/>
        </p:blipFill>
        <p:spPr>
          <a:xfrm>
            <a:off x="13430" y="219395"/>
            <a:ext cx="4656976" cy="37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>
            <a:spLocks noGrp="1"/>
          </p:cNvSpPr>
          <p:nvPr>
            <p:ph type="ctrTitle" idx="4294967295"/>
          </p:nvPr>
        </p:nvSpPr>
        <p:spPr>
          <a:xfrm rot="-990589">
            <a:off x="2148821" y="564525"/>
            <a:ext cx="2572668" cy="99060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99"/>
                </a:solidFill>
                <a:latin typeface="+mj-lt"/>
              </a:rPr>
              <a:t>Nhiệm vụ 2:</a:t>
            </a:r>
            <a:endParaRPr sz="3000" dirty="0">
              <a:latin typeface="+mj-lt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294967295"/>
          </p:nvPr>
        </p:nvSpPr>
        <p:spPr>
          <a:xfrm>
            <a:off x="4898045" y="257881"/>
            <a:ext cx="3917669" cy="12970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Chỉnh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sửa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tệp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văn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bản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TreEmHomNay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bổ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sung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hát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lần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2.</a:t>
            </a:r>
            <a:endParaRPr lang="vi-VN" sz="20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>
              <a:solidFill>
                <a:schemeClr val="accent5"/>
              </a:solidFill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6258468" y="3715923"/>
            <a:ext cx="322340" cy="30778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7"/>
          <p:cNvGrpSpPr/>
          <p:nvPr/>
        </p:nvGrpSpPr>
        <p:grpSpPr>
          <a:xfrm>
            <a:off x="7297970" y="1229949"/>
            <a:ext cx="1380999" cy="1381370"/>
            <a:chOff x="6654650" y="3665275"/>
            <a:chExt cx="409100" cy="409125"/>
          </a:xfrm>
        </p:grpSpPr>
        <p:sp>
          <p:nvSpPr>
            <p:cNvPr id="100" name="Google Shape;100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7"/>
          <p:cNvSpPr/>
          <p:nvPr/>
        </p:nvSpPr>
        <p:spPr>
          <a:xfrm rot="2466590">
            <a:off x="5203197" y="992885"/>
            <a:ext cx="352560" cy="42763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/>
          <p:nvPr/>
        </p:nvSpPr>
        <p:spPr>
          <a:xfrm rot="-1609254">
            <a:off x="5990366" y="1329843"/>
            <a:ext cx="322294" cy="30773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 rot="2926258">
            <a:off x="8193666" y="2602040"/>
            <a:ext cx="241382" cy="23048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 rot="-1609427">
            <a:off x="7189235" y="1058078"/>
            <a:ext cx="217470" cy="20764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267716-6677-D03F-E8ED-B42EDE17E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711" y="1943141"/>
            <a:ext cx="3904103" cy="2827163"/>
          </a:xfrm>
          <a:prstGeom prst="rect">
            <a:avLst/>
          </a:prstGeom>
        </p:spPr>
      </p:pic>
      <p:grpSp>
        <p:nvGrpSpPr>
          <p:cNvPr id="102" name="Google Shape;102;p17"/>
          <p:cNvGrpSpPr/>
          <p:nvPr/>
        </p:nvGrpSpPr>
        <p:grpSpPr>
          <a:xfrm rot="1056975">
            <a:off x="5802264" y="1688092"/>
            <a:ext cx="912409" cy="912518"/>
            <a:chOff x="570875" y="4322250"/>
            <a:chExt cx="443300" cy="443325"/>
          </a:xfrm>
        </p:grpSpPr>
        <p:sp>
          <p:nvSpPr>
            <p:cNvPr id="103" name="Google Shape;103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01EED4-E820-1288-EBC4-A6E82A717B61}"/>
              </a:ext>
            </a:extLst>
          </p:cNvPr>
          <p:cNvSpPr txBox="1"/>
          <p:nvPr/>
        </p:nvSpPr>
        <p:spPr>
          <a:xfrm>
            <a:off x="5879644" y="4321520"/>
            <a:ext cx="321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Hình 39. Kết quả sau khi thực hiện Bước 1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572000" y="211016"/>
            <a:ext cx="3446584" cy="131298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vi-VN" sz="5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Hướng dẫn:</a:t>
            </a:r>
            <a:r>
              <a:rPr lang="vi-VN" sz="4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/>
            </a:r>
            <a:br>
              <a:rPr lang="vi-VN" sz="4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endParaRPr dirty="0">
              <a:latin typeface="+mj-lt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352798" y="996461"/>
            <a:ext cx="5533293" cy="36341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just">
              <a:buNone/>
            </a:pPr>
            <a:r>
              <a:rPr lang="vi-V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a) Chỉnh sửa văn bản</a:t>
            </a:r>
          </a:p>
          <a:p>
            <a:pPr marL="114300" indent="0" algn="just">
              <a:buNone/>
            </a:pPr>
            <a:r>
              <a:rPr lang="vi-VN" sz="2000" dirty="0"/>
              <a:t> </a:t>
            </a: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1: </a:t>
            </a:r>
            <a:r>
              <a:rPr lang="vi-VN" sz="2000" dirty="0"/>
              <a:t>Nháy chuột để đặt con trỏ soạn thảo ở vị trí cuối câu của dòng 3. </a:t>
            </a:r>
          </a:p>
          <a:p>
            <a:pPr marL="114300" indent="0" algn="just">
              <a:buNone/>
            </a:pPr>
            <a:r>
              <a:rPr lang="vi-VN" sz="2000" dirty="0"/>
              <a:t>	Nhấn phím Enter để xuống dòng.</a:t>
            </a:r>
          </a:p>
          <a:p>
            <a:pPr marL="114300" indent="0" algn="just">
              <a:buNone/>
            </a:pPr>
            <a:r>
              <a:rPr lang="vi-VN" sz="2000" dirty="0"/>
              <a:t> 	Gõ 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</a:rPr>
              <a:t>(Lần 1) </a:t>
            </a:r>
            <a:r>
              <a:rPr lang="vi-VN" sz="2000" dirty="0"/>
              <a:t>và định dạng kiểu chữ gạch chân và chữ nghiêng như minh hoạ trong Hình 39</a:t>
            </a:r>
          </a:p>
          <a:p>
            <a:pPr marL="114300" indent="0" algn="just">
              <a:buNone/>
            </a:pP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2: </a:t>
            </a:r>
            <a:r>
              <a:rPr lang="vi-VN" sz="2000" dirty="0"/>
              <a:t>Sao chép phần văn bản từ dòng 4 đến hết, đặt vào vị trí cuối cùng của văn bản</a:t>
            </a:r>
            <a:endParaRPr lang="vi-VN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2274276" y="207958"/>
            <a:ext cx="3845170" cy="20280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3: </a:t>
            </a:r>
            <a:r>
              <a:rPr lang="vi-VN" sz="2000" dirty="0"/>
              <a:t>Chỉnh sửa 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</a:rPr>
              <a:t>(Lần 1) </a:t>
            </a:r>
            <a:r>
              <a:rPr lang="vi-VN" sz="2000" dirty="0"/>
              <a:t>của phần văn bản mới được sao chép thành 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</a:rPr>
              <a:t>(Lần 2)</a:t>
            </a:r>
            <a:r>
              <a:rPr lang="vi-VN" sz="2000" dirty="0"/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4: </a:t>
            </a:r>
            <a:r>
              <a:rPr lang="vi-VN" sz="2000" dirty="0"/>
              <a:t>Xoá dòng nguồn hình ảnh ở trước dòng (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</a:rPr>
              <a:t>Lần 2).</a:t>
            </a:r>
            <a:endParaRPr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079631" y="2236050"/>
            <a:ext cx="4618273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just">
              <a:buSzPts val="1800"/>
              <a:buNone/>
            </a:pPr>
            <a:r>
              <a:rPr lang="vi-VN" sz="2000" dirty="0">
                <a:solidFill>
                  <a:schemeClr val="accent2">
                    <a:lumMod val="75000"/>
                  </a:schemeClr>
                </a:solidFill>
              </a:rPr>
              <a:t>b) Hoàn thiện và lưu văn bản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1: </a:t>
            </a:r>
            <a:r>
              <a:rPr lang="vi-VN" sz="2000" dirty="0"/>
              <a:t>Xem lại và sửa các lỗi chính tả để hoàn thiện văn bản.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 </a:t>
            </a: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2: </a:t>
            </a:r>
            <a:r>
              <a:rPr lang="vi-VN" sz="2000" dirty="0"/>
              <a:t>Lưu văn bản.</a:t>
            </a:r>
            <a:endParaRPr sz="2000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76" name="Google Shape;276;p31"/>
          <p:cNvGrpSpPr/>
          <p:nvPr/>
        </p:nvGrpSpPr>
        <p:grpSpPr>
          <a:xfrm>
            <a:off x="3782142" y="10211"/>
            <a:ext cx="3490046" cy="5143450"/>
            <a:chOff x="1531002" y="465959"/>
            <a:chExt cx="2736410" cy="4222433"/>
          </a:xfrm>
        </p:grpSpPr>
        <p:sp>
          <p:nvSpPr>
            <p:cNvPr id="277" name="Google Shape;277;p31"/>
            <p:cNvSpPr/>
            <p:nvPr/>
          </p:nvSpPr>
          <p:spPr>
            <a:xfrm>
              <a:off x="15310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3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27874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27708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28599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C502644-F6BA-530E-1AEC-74A86BCA1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417" t="4099" r="6921" b="3053"/>
          <a:stretch/>
        </p:blipFill>
        <p:spPr>
          <a:xfrm>
            <a:off x="3906383" y="474416"/>
            <a:ext cx="3305700" cy="42108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4E8650-D135-EAEF-666A-AF0284931651}"/>
              </a:ext>
            </a:extLst>
          </p:cNvPr>
          <p:cNvSpPr txBox="1"/>
          <p:nvPr/>
        </p:nvSpPr>
        <p:spPr>
          <a:xfrm>
            <a:off x="7658975" y="202884"/>
            <a:ext cx="903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40. Văn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bản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lời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bài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hát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83" name="Google Shape;2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221" y="1122023"/>
            <a:ext cx="2310292" cy="40112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1A1716-25EB-F473-EF4C-333186084376}"/>
              </a:ext>
            </a:extLst>
          </p:cNvPr>
          <p:cNvSpPr/>
          <p:nvPr/>
        </p:nvSpPr>
        <p:spPr>
          <a:xfrm>
            <a:off x="553607" y="1909903"/>
            <a:ext cx="268383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0" cap="none" spc="0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Quan sát Hình 40 và thực hiện các việc sau:</a:t>
            </a:r>
            <a:endParaRPr lang="en-US" sz="3000" b="0" cap="none" spc="0" dirty="0">
              <a:ln w="0"/>
              <a:solidFill>
                <a:schemeClr val="accent5">
                  <a:lumMod val="40000"/>
                  <a:lumOff val="6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B187BF5-927D-F8D1-D08F-BB984372A19B}"/>
              </a:ext>
            </a:extLst>
          </p:cNvPr>
          <p:cNvSpPr/>
          <p:nvPr/>
        </p:nvSpPr>
        <p:spPr>
          <a:xfrm>
            <a:off x="118393" y="289830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Fredoka One"/>
                <a:cs typeface="Fredoka One"/>
                <a:sym typeface="Fredoka One"/>
              </a:rPr>
              <a:t>Luyện tập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7: Thực hành soạn thảo văn bản (T1)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Khởi động: Em hãy quan sát văn bản ở Hình 38 và cho biết cần thực hiện các thao tác nào để có được văn bản như vậy.&quot;/&gt;&lt;property id=&quot;20307&quot; value=&quot;257&quot;/&gt;&lt;/object&gt;&lt;object type=&quot;3&quot; unique_id=&quot;10006&quot;&gt;&lt;property id=&quot;20148&quot; value=&quot;5&quot;/&gt;&lt;property id=&quot;20300&quot; value=&quot;Slide 3 - &amp;quot;Thực hành&amp;quot;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 - &amp;quot;Nhiệm vụ 2: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Hướng dẫn:&amp;#x0D;&amp;#x0A;&amp;quot;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4&quot;/&gt;&lt;/object&gt;&lt;object type=&quot;3&quot; unique_id=&quot;10014&quot;&gt;&lt;property id=&quot;20148&quot; value=&quot;5&quot;/&gt;&lt;property id=&quot;20300&quot; value=&quot;Slide 11&quot;/&gt;&lt;property id=&quot;20307&quot; value=&quot;275&quot;/&gt;&lt;/object&gt;&lt;object type=&quot;3&quot; unique_id=&quot;10015&quot;&gt;&lt;property id=&quot;20148&quot; value=&quot;5&quot;/&gt;&lt;property id=&quot;20300&quot; value=&quot;Slide 12 - &amp;quot;Thanks!&amp;quot;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andys template">
  <a:themeElements>
    <a:clrScheme name="Custom 347">
      <a:dk1>
        <a:srgbClr val="353149"/>
      </a:dk1>
      <a:lt1>
        <a:srgbClr val="FFFFFF"/>
      </a:lt1>
      <a:dk2>
        <a:srgbClr val="9B8D99"/>
      </a:dk2>
      <a:lt2>
        <a:srgbClr val="E6E5EF"/>
      </a:lt2>
      <a:accent1>
        <a:srgbClr val="FC8172"/>
      </a:accent1>
      <a:accent2>
        <a:srgbClr val="DF4584"/>
      </a:accent2>
      <a:accent3>
        <a:srgbClr val="8579E1"/>
      </a:accent3>
      <a:accent4>
        <a:srgbClr val="432581"/>
      </a:accent4>
      <a:accent5>
        <a:srgbClr val="E5C771"/>
      </a:accent5>
      <a:accent6>
        <a:srgbClr val="DB951D"/>
      </a:accent6>
      <a:hlink>
        <a:srgbClr val="4325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772</Words>
  <Application>Microsoft Office PowerPoint</Application>
  <PresentationFormat>On-screen Show (16:9)</PresentationFormat>
  <Paragraphs>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Times New Roman</vt:lpstr>
      <vt:lpstr>Palatino Linotype</vt:lpstr>
      <vt:lpstr>Arial</vt:lpstr>
      <vt:lpstr>Fredoka One</vt:lpstr>
      <vt:lpstr>Nunito</vt:lpstr>
      <vt:lpstr>Calibri</vt:lpstr>
      <vt:lpstr>Dubai</vt:lpstr>
      <vt:lpstr>Sandys template</vt:lpstr>
      <vt:lpstr>Bài 7: Thực hành soạn thảo văn bản (T1)</vt:lpstr>
      <vt:lpstr>Khởi động: Em hãy quan sát văn bản ở Hình 38 và cho biết cần thực hiện các thao tác nào để có được văn bản như vậy.</vt:lpstr>
      <vt:lpstr>Thực hành</vt:lpstr>
      <vt:lpstr>PowerPoint Presentation</vt:lpstr>
      <vt:lpstr>PowerPoint Presentation</vt:lpstr>
      <vt:lpstr>Nhiệm vụ 2:</vt:lpstr>
      <vt:lpstr>Hướng dẫn: 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 Thực hành soạn thảo văn bản</dc:title>
  <dc:creator>MINH CHAU</dc:creator>
  <cp:lastModifiedBy>MTC</cp:lastModifiedBy>
  <cp:revision>6</cp:revision>
  <dcterms:modified xsi:type="dcterms:W3CDTF">2024-12-02T09:46:03Z</dcterms:modified>
</cp:coreProperties>
</file>