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85" r:id="rId9"/>
    <p:sldId id="286" r:id="rId10"/>
    <p:sldId id="278" r:id="rId11"/>
    <p:sldId id="27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aytone One" panose="020B0604020202020204" charset="0"/>
      <p:regular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6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6573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89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275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53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55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31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40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3389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402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47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435576" y="3507411"/>
            <a:ext cx="17416961" cy="161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 dirty="0" err="1">
                <a:latin typeface="Paytone One" panose="020B0604020202020204" charset="0"/>
              </a:rPr>
              <a:t>Bài</a:t>
            </a:r>
            <a:r>
              <a:rPr lang="vi-VN" sz="8800" dirty="0">
                <a:latin typeface="Paytone One" panose="020B0604020202020204" charset="0"/>
              </a:rPr>
              <a:t> 10: </a:t>
            </a:r>
            <a:r>
              <a:rPr lang="vi-VN" sz="8800" dirty="0" err="1">
                <a:latin typeface="Paytone One" panose="020B0604020202020204" charset="0"/>
              </a:rPr>
              <a:t>Cấu</a:t>
            </a:r>
            <a:r>
              <a:rPr lang="vi-VN" sz="8800" dirty="0">
                <a:latin typeface="Paytone One" panose="020B0604020202020204" charset="0"/>
              </a:rPr>
              <a:t> </a:t>
            </a:r>
            <a:r>
              <a:rPr lang="vi-VN" sz="8800" dirty="0" err="1">
                <a:latin typeface="Paytone One" panose="020B0604020202020204" charset="0"/>
              </a:rPr>
              <a:t>trúc</a:t>
            </a:r>
            <a:r>
              <a:rPr lang="vi-VN" sz="8800" dirty="0">
                <a:latin typeface="Paytone One" panose="020B0604020202020204" charset="0"/>
              </a:rPr>
              <a:t> </a:t>
            </a:r>
            <a:r>
              <a:rPr lang="vi-VN" sz="8800" err="1">
                <a:latin typeface="Paytone One" panose="020B0604020202020204" charset="0"/>
              </a:rPr>
              <a:t>tuần</a:t>
            </a:r>
            <a:r>
              <a:rPr lang="vi-VN" sz="8800">
                <a:latin typeface="Paytone One" panose="020B0604020202020204" charset="0"/>
              </a:rPr>
              <a:t> </a:t>
            </a:r>
            <a:r>
              <a:rPr lang="vi-VN" sz="8800" smtClean="0">
                <a:latin typeface="Paytone One" panose="020B0604020202020204" charset="0"/>
              </a:rPr>
              <a:t>tự</a:t>
            </a:r>
            <a:r>
              <a:rPr lang="en-US" sz="8800" smtClean="0">
                <a:latin typeface="Paytone One" panose="020B0604020202020204" charset="0"/>
              </a:rPr>
              <a:t> (</a:t>
            </a:r>
            <a:r>
              <a:rPr lang="en-US" sz="8800" smtClean="0">
                <a:latin typeface="Paytone One" panose="020B0604020202020204" charset="0"/>
              </a:rPr>
              <a:t>T2)</a:t>
            </a:r>
            <a:endParaRPr sz="88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="" xmlns:a16="http://schemas.microsoft.com/office/drawing/2014/main" id="{D6DF12F2-6A72-4389-9C91-7C3675BE10A3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="" xmlns:a16="http://schemas.microsoft.com/office/drawing/2014/main" id="{B1687D4D-768D-4A95-8D61-175567D4C5ED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3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763" name="Google Shape;763;p3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764" name="Google Shape;764;p3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5" name="Google Shape;765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6" name="Google Shape;766;p3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767" name="Google Shape;767;p3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768" name="Google Shape;768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77" name="Google Shape;7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86" y="7186613"/>
            <a:ext cx="2073089" cy="269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23253">
            <a:off x="15027190" y="95657"/>
            <a:ext cx="3697345" cy="230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EB4F1125-04E2-4AD0-A550-74CCA7DAC0C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95570" y="1246755"/>
            <a:ext cx="1522413" cy="112395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288D1D1A-B51E-422F-B8CA-055EA7C74B64}"/>
              </a:ext>
            </a:extLst>
          </p:cNvPr>
          <p:cNvSpPr txBox="1"/>
          <p:nvPr/>
        </p:nvSpPr>
        <p:spPr>
          <a:xfrm>
            <a:off x="2820007" y="1648993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79FD92F-1F9A-47F3-850A-E999CD1A424D}"/>
              </a:ext>
            </a:extLst>
          </p:cNvPr>
          <p:cNvSpPr txBox="1"/>
          <p:nvPr/>
        </p:nvSpPr>
        <p:spPr>
          <a:xfrm>
            <a:off x="1028701" y="3624987"/>
            <a:ext cx="9473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không? 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1D8ECA-979F-4376-AC69-1B95238F1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3570" y="2610065"/>
            <a:ext cx="5314091" cy="4576548"/>
          </a:xfrm>
          <a:prstGeom prst="rect">
            <a:avLst/>
          </a:prstGeom>
        </p:spPr>
      </p:pic>
      <p:sp>
        <p:nvSpPr>
          <p:cNvPr id="69" name="Google Shape;338;p21">
            <a:extLst>
              <a:ext uri="{FF2B5EF4-FFF2-40B4-BE49-F238E27FC236}">
                <a16:creationId xmlns="" xmlns:a16="http://schemas.microsoft.com/office/drawing/2014/main" id="{1F362FE6-2BDE-4977-AF8A-FD78E19E3A5C}"/>
              </a:ext>
            </a:extLst>
          </p:cNvPr>
          <p:cNvSpPr txBox="1"/>
          <p:nvPr/>
        </p:nvSpPr>
        <p:spPr>
          <a:xfrm>
            <a:off x="11490740" y="7307763"/>
            <a:ext cx="4199750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75.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94320">
            <a:off x="15625136" y="661347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694;p34">
            <a:extLst>
              <a:ext uri="{FF2B5EF4-FFF2-40B4-BE49-F238E27FC236}">
                <a16:creationId xmlns="" xmlns:a16="http://schemas.microsoft.com/office/drawing/2014/main" id="{54F669CA-DAAB-4184-97BC-4F56B87B11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64743" y="859644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2DC8EE9B-523E-44D9-A01F-1C2C862239D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61583" y="3455035"/>
            <a:ext cx="1235303" cy="102285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4435F502-CFFA-48D2-A8E0-00699B3ED0B2}"/>
              </a:ext>
            </a:extLst>
          </p:cNvPr>
          <p:cNvSpPr txBox="1"/>
          <p:nvPr/>
        </p:nvSpPr>
        <p:spPr>
          <a:xfrm>
            <a:off x="4968451" y="3568638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5485817-33B4-45E9-B3F3-02648723B05B}"/>
              </a:ext>
            </a:extLst>
          </p:cNvPr>
          <p:cNvSpPr txBox="1"/>
          <p:nvPr/>
        </p:nvSpPr>
        <p:spPr>
          <a:xfrm>
            <a:off x="3718614" y="5346015"/>
            <a:ext cx="10034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thay cho "Xin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Câu 1.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=""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=""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340127" y="5361108"/>
            <a:ext cx="7691437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1,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2,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3,...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như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còn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A1F680-517C-4F99-89DE-83643A1ED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3614" y="4570546"/>
            <a:ext cx="5663667" cy="3170920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="" xmlns:a16="http://schemas.microsoft.com/office/drawing/2014/main" id="{629F6528-DD2C-44B7-83E2-4A62977244A3}"/>
              </a:ext>
            </a:extLst>
          </p:cNvPr>
          <p:cNvSpPr txBox="1"/>
          <p:nvPr/>
        </p:nvSpPr>
        <p:spPr>
          <a:xfrm>
            <a:off x="10942818" y="7937728"/>
            <a:ext cx="508759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72.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1591964" y="760301"/>
            <a:ext cx="14064127" cy="139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b="1" dirty="0">
                <a:solidFill>
                  <a:schemeClr val="bg1"/>
                </a:solidFill>
                <a:latin typeface="Paytone One"/>
                <a:sym typeface="Paytone One"/>
              </a:rPr>
              <a:t>1. </a:t>
            </a:r>
            <a:r>
              <a:rPr lang="vi-VN" sz="6600" b="1" dirty="0" err="1">
                <a:solidFill>
                  <a:schemeClr val="bg1"/>
                </a:solidFill>
                <a:latin typeface="Paytone One"/>
                <a:sym typeface="Paytone One"/>
              </a:rPr>
              <a:t>Cấu</a:t>
            </a:r>
            <a:r>
              <a:rPr lang="vi-VN" sz="6600" b="1" dirty="0">
                <a:solidFill>
                  <a:schemeClr val="bg1"/>
                </a:solidFill>
                <a:latin typeface="Paytone One"/>
                <a:sym typeface="Paytone One"/>
              </a:rPr>
              <a:t> </a:t>
            </a:r>
            <a:r>
              <a:rPr lang="vi-VN" sz="6600" b="1" dirty="0" err="1">
                <a:solidFill>
                  <a:schemeClr val="bg1"/>
                </a:solidFill>
                <a:latin typeface="Paytone One"/>
                <a:sym typeface="Paytone One"/>
              </a:rPr>
              <a:t>trúc</a:t>
            </a:r>
            <a:r>
              <a:rPr lang="vi-VN" sz="6600" b="1" dirty="0">
                <a:solidFill>
                  <a:schemeClr val="bg1"/>
                </a:solidFill>
                <a:latin typeface="Paytone One"/>
                <a:sym typeface="Paytone One"/>
              </a:rPr>
              <a:t> </a:t>
            </a:r>
            <a:r>
              <a:rPr lang="vi-VN" sz="6600" b="1" dirty="0" err="1">
                <a:solidFill>
                  <a:schemeClr val="bg1"/>
                </a:solidFill>
                <a:latin typeface="Paytone One"/>
                <a:sym typeface="Paytone One"/>
              </a:rPr>
              <a:t>tuần</a:t>
            </a:r>
            <a:r>
              <a:rPr lang="vi-VN" sz="6600" b="1" dirty="0">
                <a:solidFill>
                  <a:schemeClr val="bg1"/>
                </a:solidFill>
                <a:latin typeface="Paytone One"/>
                <a:sym typeface="Paytone One"/>
              </a:rPr>
              <a:t> </a:t>
            </a:r>
            <a:r>
              <a:rPr lang="vi-VN" sz="6600" b="1" dirty="0" err="1">
                <a:solidFill>
                  <a:schemeClr val="bg1"/>
                </a:solidFill>
                <a:latin typeface="Paytone One"/>
                <a:sym typeface="Paytone One"/>
              </a:rPr>
              <a:t>tự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1202141" y="4431245"/>
            <a:ext cx="7206258" cy="519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+mj-lt"/>
              </a:rPr>
              <a:t>Em </a:t>
            </a:r>
            <a:r>
              <a:rPr lang="vi-VN" sz="3600" b="1" dirty="0" err="1">
                <a:latin typeface="+mj-lt"/>
              </a:rPr>
              <a:t>hãy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sắp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xếp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các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lệnh</a:t>
            </a:r>
            <a:r>
              <a:rPr lang="vi-VN" sz="3600" b="1" dirty="0">
                <a:latin typeface="+mj-lt"/>
              </a:rPr>
              <a:t> sau theo </a:t>
            </a:r>
            <a:r>
              <a:rPr lang="vi-VN" sz="3600" b="1" dirty="0" err="1">
                <a:latin typeface="+mj-lt"/>
              </a:rPr>
              <a:t>thứ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tự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đúng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để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được</a:t>
            </a:r>
            <a:r>
              <a:rPr lang="vi-VN" sz="3600" b="1" dirty="0">
                <a:latin typeface="+mj-lt"/>
              </a:rPr>
              <a:t> chương </a:t>
            </a:r>
            <a:r>
              <a:rPr lang="vi-VN" sz="3600" b="1" dirty="0" err="1">
                <a:latin typeface="+mj-lt"/>
              </a:rPr>
              <a:t>trình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thực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hiện</a:t>
            </a:r>
            <a:r>
              <a:rPr lang="vi-VN" sz="3600" b="1" dirty="0">
                <a:latin typeface="+mj-lt"/>
              </a:rPr>
              <a:t> ý </a:t>
            </a:r>
            <a:r>
              <a:rPr lang="vi-VN" sz="3600" b="1" dirty="0" err="1">
                <a:latin typeface="+mj-lt"/>
              </a:rPr>
              <a:t>tưởng</a:t>
            </a:r>
            <a:r>
              <a:rPr lang="vi-VN" sz="3600" b="1" dirty="0">
                <a:latin typeface="+mj-lt"/>
              </a:rPr>
              <a:t>: </a:t>
            </a:r>
            <a:r>
              <a:rPr lang="vi-VN" sz="3600" b="1" i="1" dirty="0">
                <a:latin typeface="+mj-lt"/>
              </a:rPr>
              <a:t>Nhân </a:t>
            </a:r>
            <a:r>
              <a:rPr lang="vi-VN" sz="3600" b="1" i="1" dirty="0" err="1">
                <a:latin typeface="+mj-lt"/>
              </a:rPr>
              <a:t>vật</a:t>
            </a:r>
            <a:r>
              <a:rPr lang="vi-VN" sz="3600" b="1" i="1" dirty="0">
                <a:latin typeface="+mj-lt"/>
              </a:rPr>
              <a:t> </a:t>
            </a:r>
            <a:r>
              <a:rPr lang="vi-VN" sz="3600" b="1" i="1" dirty="0" err="1">
                <a:latin typeface="+mj-lt"/>
              </a:rPr>
              <a:t>mèo</a:t>
            </a:r>
            <a:r>
              <a:rPr lang="vi-VN" sz="3600" b="1" i="1" dirty="0">
                <a:latin typeface="+mj-lt"/>
              </a:rPr>
              <a:t> </a:t>
            </a:r>
            <a:r>
              <a:rPr lang="vi-VN" sz="3600" b="1" i="1" dirty="0" err="1">
                <a:latin typeface="+mj-lt"/>
              </a:rPr>
              <a:t>xuất</a:t>
            </a:r>
            <a:r>
              <a:rPr lang="vi-VN" sz="3600" b="1" i="1" dirty="0">
                <a:latin typeface="+mj-lt"/>
              </a:rPr>
              <a:t> </a:t>
            </a:r>
            <a:r>
              <a:rPr lang="vi-VN" sz="3600" b="1" i="1" dirty="0" err="1">
                <a:latin typeface="+mj-lt"/>
              </a:rPr>
              <a:t>hiện</a:t>
            </a:r>
            <a:r>
              <a:rPr lang="vi-VN" sz="3600" b="1" i="1" dirty="0">
                <a:latin typeface="+mj-lt"/>
              </a:rPr>
              <a:t> trên sân </a:t>
            </a:r>
            <a:r>
              <a:rPr lang="vi-VN" sz="3600" b="1" i="1" dirty="0" err="1">
                <a:latin typeface="+mj-lt"/>
              </a:rPr>
              <a:t>khấu</a:t>
            </a:r>
            <a:r>
              <a:rPr lang="vi-VN" sz="3600" b="1" i="1" dirty="0">
                <a:latin typeface="+mj-lt"/>
              </a:rPr>
              <a:t>, di </a:t>
            </a:r>
            <a:r>
              <a:rPr lang="vi-VN" sz="3600" b="1" i="1" dirty="0" err="1">
                <a:latin typeface="+mj-lt"/>
              </a:rPr>
              <a:t>chuyển</a:t>
            </a:r>
            <a:r>
              <a:rPr lang="vi-VN" sz="3600" b="1" i="1" dirty="0">
                <a:latin typeface="+mj-lt"/>
              </a:rPr>
              <a:t> 100 </a:t>
            </a:r>
            <a:r>
              <a:rPr lang="vi-VN" sz="3600" b="1" i="1" dirty="0" err="1">
                <a:latin typeface="+mj-lt"/>
              </a:rPr>
              <a:t>bước</a:t>
            </a:r>
            <a:r>
              <a:rPr lang="vi-VN" sz="3600" b="1" i="1" dirty="0">
                <a:latin typeface="+mj-lt"/>
              </a:rPr>
              <a:t> </a:t>
            </a:r>
            <a:r>
              <a:rPr lang="vi-VN" sz="3600" b="1" i="1" dirty="0" err="1">
                <a:latin typeface="+mj-lt"/>
              </a:rPr>
              <a:t>và</a:t>
            </a:r>
            <a:r>
              <a:rPr lang="vi-VN" sz="3600" b="1" i="1" dirty="0">
                <a:latin typeface="+mj-lt"/>
              </a:rPr>
              <a:t> </a:t>
            </a:r>
            <a:r>
              <a:rPr lang="vi-VN" sz="3600" b="1" i="1" dirty="0" err="1">
                <a:latin typeface="+mj-lt"/>
              </a:rPr>
              <a:t>nói</a:t>
            </a:r>
            <a:r>
              <a:rPr lang="vi-VN" sz="3600" b="1" i="1" dirty="0">
                <a:latin typeface="+mj-lt"/>
              </a:rPr>
              <a:t> "Xin </a:t>
            </a:r>
            <a:r>
              <a:rPr lang="vi-VN" sz="3600" b="1" i="1" dirty="0" err="1">
                <a:latin typeface="+mj-lt"/>
              </a:rPr>
              <a:t>chào</a:t>
            </a:r>
            <a:r>
              <a:rPr lang="vi-VN" sz="3600" b="1" i="1" dirty="0">
                <a:latin typeface="+mj-lt"/>
              </a:rPr>
              <a:t>!" trong 3 giây. </a:t>
            </a:r>
            <a:r>
              <a:rPr lang="vi-VN" sz="3600" b="1" i="1" dirty="0" err="1">
                <a:latin typeface="+mj-lt"/>
              </a:rPr>
              <a:t>Mèo</a:t>
            </a:r>
            <a:r>
              <a:rPr lang="vi-VN" sz="3600" b="1" i="1" dirty="0">
                <a:latin typeface="+mj-lt"/>
              </a:rPr>
              <a:t> kêu meo </a:t>
            </a:r>
            <a:r>
              <a:rPr lang="vi-VN" sz="3600" b="1" i="1" dirty="0" err="1">
                <a:latin typeface="+mj-lt"/>
              </a:rPr>
              <a:t>và</a:t>
            </a:r>
            <a:r>
              <a:rPr lang="vi-VN" sz="3600" b="1" i="1" dirty="0">
                <a:latin typeface="+mj-lt"/>
              </a:rPr>
              <a:t> </a:t>
            </a:r>
            <a:r>
              <a:rPr lang="vi-VN" sz="3600" b="1" i="1" dirty="0" err="1">
                <a:latin typeface="+mj-lt"/>
              </a:rPr>
              <a:t>nói</a:t>
            </a:r>
            <a:r>
              <a:rPr lang="vi-VN" sz="3600" b="1" i="1" dirty="0">
                <a:latin typeface="+mj-lt"/>
              </a:rPr>
              <a:t> </a:t>
            </a:r>
            <a:r>
              <a:rPr lang="vi-VN" sz="3600" b="1" i="1" dirty="0" err="1">
                <a:latin typeface="+mj-lt"/>
              </a:rPr>
              <a:t>tiếp</a:t>
            </a:r>
            <a:r>
              <a:rPr lang="vi-VN" sz="3600" b="1" i="1" dirty="0">
                <a:latin typeface="+mj-lt"/>
              </a:rPr>
              <a:t> "</a:t>
            </a:r>
            <a:r>
              <a:rPr lang="vi-VN" sz="3600" b="1" i="1" dirty="0" err="1">
                <a:latin typeface="+mj-lt"/>
              </a:rPr>
              <a:t>Rất</a:t>
            </a:r>
            <a:r>
              <a:rPr lang="vi-VN" sz="3600" b="1" i="1" dirty="0">
                <a:latin typeface="+mj-lt"/>
              </a:rPr>
              <a:t> vui </a:t>
            </a:r>
            <a:r>
              <a:rPr lang="vi-VN" sz="3600" b="1" i="1" dirty="0" err="1">
                <a:latin typeface="+mj-lt"/>
              </a:rPr>
              <a:t>được</a:t>
            </a:r>
            <a:r>
              <a:rPr lang="vi-VN" sz="3600" b="1" i="1" dirty="0">
                <a:latin typeface="+mj-lt"/>
              </a:rPr>
              <a:t> </a:t>
            </a:r>
            <a:r>
              <a:rPr lang="vi-VN" sz="3600" b="1" i="1" dirty="0" err="1">
                <a:latin typeface="+mj-lt"/>
              </a:rPr>
              <a:t>gặp</a:t>
            </a:r>
            <a:r>
              <a:rPr lang="vi-VN" sz="3600" b="1" i="1" dirty="0">
                <a:latin typeface="+mj-lt"/>
              </a:rPr>
              <a:t> </a:t>
            </a:r>
            <a:r>
              <a:rPr lang="vi-VN" sz="3600" b="1" i="1" dirty="0" err="1">
                <a:latin typeface="+mj-lt"/>
              </a:rPr>
              <a:t>các</a:t>
            </a:r>
            <a:r>
              <a:rPr lang="vi-VN" sz="3600" b="1" i="1" dirty="0">
                <a:latin typeface="+mj-lt"/>
              </a:rPr>
              <a:t> </a:t>
            </a:r>
            <a:r>
              <a:rPr lang="vi-VN" sz="3600" b="1" i="1" dirty="0" err="1">
                <a:latin typeface="+mj-lt"/>
              </a:rPr>
              <a:t>bạn</a:t>
            </a:r>
            <a:r>
              <a:rPr lang="vi-VN" sz="3600" b="1" i="1" dirty="0">
                <a:latin typeface="+mj-lt"/>
              </a:rPr>
              <a:t>."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3935721" y="3188424"/>
            <a:ext cx="3451943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=""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=""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=""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=""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171127"/>
            <a:ext cx="2584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7387665" y="3188424"/>
            <a:ext cx="6169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=""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11809648" y="8160643"/>
            <a:ext cx="2641527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d – c – e – b – a </a:t>
            </a:r>
            <a:endParaRPr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A2E579-7621-412B-847A-399CB043F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185" y="5304904"/>
            <a:ext cx="7225724" cy="230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7120" y="1424316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221496" y="996111"/>
            <a:ext cx="1425374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=""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1841337" y="7295476"/>
            <a:ext cx="487403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latin typeface="+mj-lt"/>
              </a:rPr>
              <a:t>Hình</a:t>
            </a:r>
            <a:r>
              <a:rPr lang="vi-VN" sz="2400" b="1" dirty="0">
                <a:latin typeface="+mj-lt"/>
              </a:rPr>
              <a:t> 73. Chương trinh “Xin </a:t>
            </a:r>
            <a:r>
              <a:rPr lang="vi-VN" sz="2400" b="1" dirty="0" err="1">
                <a:latin typeface="+mj-lt"/>
              </a:rPr>
              <a:t>chào</a:t>
            </a:r>
            <a:r>
              <a:rPr lang="vi-VN" sz="2400" b="1" dirty="0">
                <a:latin typeface="+mj-lt"/>
              </a:rPr>
              <a:t>!”</a:t>
            </a:r>
            <a:endParaRPr sz="2400" b="1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137120" y="3848623"/>
            <a:ext cx="90428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 b="1" dirty="0">
                <a:latin typeface="+mj-lt"/>
              </a:rPr>
              <a:t>Sau khi </a:t>
            </a:r>
            <a:r>
              <a:rPr lang="vi-VN" sz="4800" b="1" dirty="0" err="1">
                <a:latin typeface="+mj-lt"/>
              </a:rPr>
              <a:t>sắp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xếp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các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lệnh</a:t>
            </a:r>
            <a:r>
              <a:rPr lang="vi-VN" sz="4800" b="1" dirty="0">
                <a:latin typeface="+mj-lt"/>
              </a:rPr>
              <a:t> ở </a:t>
            </a:r>
            <a:r>
              <a:rPr lang="vi-VN" sz="4800" b="1" dirty="0" err="1">
                <a:latin typeface="+mj-lt"/>
              </a:rPr>
              <a:t>Hoạt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động</a:t>
            </a:r>
            <a:r>
              <a:rPr lang="vi-VN" sz="4800" b="1" dirty="0">
                <a:latin typeface="+mj-lt"/>
              </a:rPr>
              <a:t>, em </a:t>
            </a:r>
            <a:r>
              <a:rPr lang="vi-VN" sz="4800" b="1" dirty="0" err="1">
                <a:latin typeface="+mj-lt"/>
              </a:rPr>
              <a:t>được</a:t>
            </a:r>
            <a:r>
              <a:rPr lang="vi-VN" sz="4800" b="1" dirty="0">
                <a:latin typeface="+mj-lt"/>
              </a:rPr>
              <a:t> như </a:t>
            </a:r>
            <a:r>
              <a:rPr lang="vi-VN" sz="4800" b="1" dirty="0" err="1">
                <a:latin typeface="+mj-lt"/>
              </a:rPr>
              <a:t>Hình</a:t>
            </a:r>
            <a:r>
              <a:rPr lang="vi-VN" sz="4800" b="1" dirty="0">
                <a:latin typeface="+mj-lt"/>
              </a:rPr>
              <a:t> 73. </a:t>
            </a:r>
            <a:r>
              <a:rPr lang="vi-VN" sz="4800" b="1" dirty="0" err="1">
                <a:latin typeface="+mj-lt"/>
              </a:rPr>
              <a:t>Các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lệnh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của</a:t>
            </a:r>
            <a:r>
              <a:rPr lang="vi-VN" sz="4800" b="1" dirty="0">
                <a:latin typeface="+mj-lt"/>
              </a:rPr>
              <a:t> chương </a:t>
            </a:r>
            <a:r>
              <a:rPr lang="vi-VN" sz="4800" b="1" dirty="0" err="1">
                <a:latin typeface="+mj-lt"/>
              </a:rPr>
              <a:t>trình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này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được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thực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hiện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lần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lượt</a:t>
            </a:r>
            <a:r>
              <a:rPr lang="vi-VN" sz="4800" b="1" dirty="0">
                <a:latin typeface="+mj-lt"/>
              </a:rPr>
              <a:t> theo </a:t>
            </a:r>
            <a:r>
              <a:rPr lang="vi-VN" sz="4800" b="1" dirty="0" err="1">
                <a:latin typeface="+mj-lt"/>
              </a:rPr>
              <a:t>thứ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tự</a:t>
            </a:r>
            <a:r>
              <a:rPr lang="vi-VN" sz="4800" b="1" dirty="0">
                <a:latin typeface="+mj-lt"/>
              </a:rPr>
              <a:t>. Chương </a:t>
            </a:r>
            <a:r>
              <a:rPr lang="vi-VN" sz="4800" b="1" dirty="0" err="1">
                <a:latin typeface="+mj-lt"/>
              </a:rPr>
              <a:t>trình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này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được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gọi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là</a:t>
            </a:r>
            <a:r>
              <a:rPr lang="vi-VN" sz="4800" b="1" dirty="0">
                <a:latin typeface="+mj-lt"/>
              </a:rPr>
              <a:t> chương </a:t>
            </a:r>
            <a:r>
              <a:rPr lang="vi-VN" sz="4800" b="1" dirty="0" err="1">
                <a:latin typeface="+mj-lt"/>
              </a:rPr>
              <a:t>trình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latin typeface="+mj-lt"/>
              </a:rPr>
              <a:t>có</a:t>
            </a:r>
            <a:r>
              <a:rPr lang="vi-VN" sz="4800" b="1" dirty="0"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cấu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trúc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tuần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tự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. 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F5068E0-3980-4409-AFFB-E22FB6073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4170" y="3532691"/>
            <a:ext cx="4874036" cy="35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923146"/>
            <a:ext cx="6765170" cy="3352955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=""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=""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=""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=""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=""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=""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=""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=""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=""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=""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=""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=""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=""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=""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=""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=""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=""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=""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46986" y="1293510"/>
            <a:ext cx="55803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764246" y="1237098"/>
            <a:ext cx="1067704" cy="1155933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=""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9953983" y="1516280"/>
            <a:ext cx="7792186" cy="67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ai.</a:t>
            </a:r>
            <a:endParaRPr lang="vi-VN" sz="36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9454773" y="2842174"/>
            <a:ext cx="78861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nhiên.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9408819" y="4914830"/>
            <a:ext cx="77673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9523060" y="6972032"/>
            <a:ext cx="7783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0CCA82F-EE04-451C-8088-7CCE63D4B61E}"/>
              </a:ext>
            </a:extLst>
          </p:cNvPr>
          <p:cNvSpPr/>
          <p:nvPr/>
        </p:nvSpPr>
        <p:spPr>
          <a:xfrm>
            <a:off x="9408819" y="2816061"/>
            <a:ext cx="579763" cy="7382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64629" y="1254644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=""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796388" y="2203443"/>
            <a:ext cx="6091703" cy="151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b="1" dirty="0">
                <a:latin typeface="Paytone One"/>
                <a:sym typeface="Paytone One"/>
              </a:rPr>
              <a:t>2. </a:t>
            </a:r>
            <a:r>
              <a:rPr lang="vi-VN" sz="7200" b="1" dirty="0" err="1">
                <a:latin typeface="Paytone One"/>
                <a:sym typeface="Paytone One"/>
              </a:rPr>
              <a:t>Thực</a:t>
            </a:r>
            <a:r>
              <a:rPr lang="vi-VN" sz="7200" b="1" dirty="0">
                <a:latin typeface="Paytone One"/>
                <a:sym typeface="Paytone One"/>
              </a:rPr>
              <a:t> </a:t>
            </a:r>
            <a:r>
              <a:rPr lang="vi-VN" sz="7200" b="1" dirty="0" err="1">
                <a:latin typeface="Paytone One"/>
                <a:sym typeface="Paytone One"/>
              </a:rPr>
              <a:t>hành</a:t>
            </a:r>
            <a:endParaRPr sz="72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693535" y="3326859"/>
            <a:ext cx="605367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• Nhân </a:t>
            </a:r>
            <a:r>
              <a:rPr lang="vi-VN" sz="3200" b="1" dirty="0" err="1">
                <a:latin typeface="+mj-lt"/>
              </a:rPr>
              <a:t>vật</a:t>
            </a:r>
            <a:r>
              <a:rPr lang="vi-VN" sz="3200" b="1" dirty="0">
                <a:latin typeface="+mj-lt"/>
              </a:rPr>
              <a:t>: </a:t>
            </a:r>
            <a:r>
              <a:rPr lang="vi-VN" sz="3200" b="1" err="1">
                <a:latin typeface="+mj-lt"/>
              </a:rPr>
              <a:t>mèo</a:t>
            </a:r>
            <a:r>
              <a:rPr lang="vi-VN" sz="3200" b="1" smtClean="0">
                <a:latin typeface="+mj-lt"/>
              </a:rPr>
              <a:t>.</a:t>
            </a:r>
            <a:endParaRPr lang="vi-VN" sz="3200" b="1" dirty="0">
              <a:latin typeface="+mj-lt"/>
            </a:endParaRPr>
          </a:p>
          <a:p>
            <a:pPr algn="just"/>
            <a:r>
              <a:rPr lang="vi-VN" sz="3200" b="1" dirty="0">
                <a:latin typeface="+mj-lt"/>
              </a:rPr>
              <a:t>• </a:t>
            </a:r>
            <a:r>
              <a:rPr lang="vi-VN" sz="3200" b="1" dirty="0" err="1">
                <a:latin typeface="+mj-lt"/>
              </a:rPr>
              <a:t>Hoạt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động</a:t>
            </a:r>
            <a:r>
              <a:rPr lang="vi-VN" sz="3200" b="1" dirty="0">
                <a:latin typeface="+mj-lt"/>
              </a:rPr>
              <a:t>: Nhân </a:t>
            </a:r>
            <a:r>
              <a:rPr lang="vi-VN" sz="3200" b="1" dirty="0" err="1">
                <a:latin typeface="+mj-lt"/>
              </a:rPr>
              <a:t>vật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thực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hiện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lần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lượt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các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hành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động</a:t>
            </a:r>
            <a:r>
              <a:rPr lang="vi-VN" sz="3200" b="1" dirty="0">
                <a:latin typeface="+mj-lt"/>
              </a:rPr>
              <a:t> sau:</a:t>
            </a:r>
          </a:p>
          <a:p>
            <a:pPr algn="just"/>
            <a:r>
              <a:rPr lang="vi-VN" sz="3200" b="1" dirty="0">
                <a:latin typeface="+mj-lt"/>
              </a:rPr>
              <a:t>1. Di </a:t>
            </a:r>
            <a:r>
              <a:rPr lang="vi-VN" sz="3200" b="1" dirty="0" err="1">
                <a:latin typeface="+mj-lt"/>
              </a:rPr>
              <a:t>chuyển</a:t>
            </a:r>
            <a:r>
              <a:rPr lang="vi-VN" sz="3200" b="1" dirty="0">
                <a:latin typeface="+mj-lt"/>
              </a:rPr>
              <a:t> 100 </a:t>
            </a:r>
            <a:r>
              <a:rPr lang="vi-VN" sz="3200" b="1" dirty="0" err="1">
                <a:latin typeface="+mj-lt"/>
              </a:rPr>
              <a:t>bước</a:t>
            </a:r>
            <a:r>
              <a:rPr lang="vi-VN" sz="3200" b="1">
                <a:latin typeface="+mj-lt"/>
              </a:rPr>
              <a:t>. </a:t>
            </a:r>
            <a:endParaRPr lang="vi-VN" sz="3200" b="1" dirty="0">
              <a:latin typeface="+mj-lt"/>
            </a:endParaRPr>
          </a:p>
          <a:p>
            <a:pPr algn="just"/>
            <a:r>
              <a:rPr lang="vi-VN" sz="3200" b="1" dirty="0">
                <a:latin typeface="+mj-lt"/>
              </a:rPr>
              <a:t>2. </a:t>
            </a:r>
            <a:r>
              <a:rPr lang="vi-VN" sz="3200" b="1" dirty="0" err="1">
                <a:latin typeface="+mj-lt"/>
              </a:rPr>
              <a:t>Nói</a:t>
            </a:r>
            <a:r>
              <a:rPr lang="vi-VN" sz="3200" b="1" dirty="0">
                <a:latin typeface="+mj-lt"/>
              </a:rPr>
              <a:t> "Xin </a:t>
            </a:r>
            <a:r>
              <a:rPr lang="vi-VN" sz="3200" b="1" dirty="0" err="1">
                <a:latin typeface="+mj-lt"/>
              </a:rPr>
              <a:t>chào</a:t>
            </a:r>
            <a:r>
              <a:rPr lang="vi-VN" sz="3200" b="1" dirty="0">
                <a:latin typeface="+mj-lt"/>
              </a:rPr>
              <a:t>!" trong 3 </a:t>
            </a:r>
            <a:r>
              <a:rPr lang="vi-VN" sz="3200" b="1">
                <a:latin typeface="+mj-lt"/>
              </a:rPr>
              <a:t>giây</a:t>
            </a:r>
            <a:r>
              <a:rPr lang="vi-VN" sz="3200" b="1" smtClean="0">
                <a:latin typeface="+mj-lt"/>
              </a:rPr>
              <a:t>.</a:t>
            </a:r>
            <a:endParaRPr lang="vi-VN" sz="3200" b="1" dirty="0">
              <a:latin typeface="+mj-lt"/>
            </a:endParaRPr>
          </a:p>
          <a:p>
            <a:pPr algn="just"/>
            <a:r>
              <a:rPr lang="vi-VN" sz="3200" b="1" dirty="0">
                <a:latin typeface="+mj-lt"/>
              </a:rPr>
              <a:t>3. Kêu </a:t>
            </a:r>
            <a:r>
              <a:rPr lang="vi-VN" sz="3200" b="1">
                <a:latin typeface="+mj-lt"/>
              </a:rPr>
              <a:t>meo</a:t>
            </a:r>
            <a:r>
              <a:rPr lang="vi-VN" sz="3200" b="1" smtClean="0">
                <a:latin typeface="+mj-lt"/>
              </a:rPr>
              <a:t>.</a:t>
            </a:r>
            <a:endParaRPr lang="vi-VN" sz="3200" b="1" dirty="0">
              <a:latin typeface="+mj-lt"/>
            </a:endParaRPr>
          </a:p>
          <a:p>
            <a:pPr algn="just"/>
            <a:r>
              <a:rPr lang="vi-VN" sz="3200" b="1" dirty="0">
                <a:latin typeface="+mj-lt"/>
              </a:rPr>
              <a:t>4. </a:t>
            </a:r>
            <a:r>
              <a:rPr lang="vi-VN" sz="3200" b="1" dirty="0" err="1">
                <a:latin typeface="+mj-lt"/>
              </a:rPr>
              <a:t>Nói</a:t>
            </a:r>
            <a:r>
              <a:rPr lang="vi-VN" sz="3200" b="1" dirty="0">
                <a:latin typeface="+mj-lt"/>
              </a:rPr>
              <a:t> "</a:t>
            </a:r>
            <a:r>
              <a:rPr lang="vi-VN" sz="3200" b="1" dirty="0" err="1">
                <a:latin typeface="+mj-lt"/>
              </a:rPr>
              <a:t>Rất</a:t>
            </a:r>
            <a:r>
              <a:rPr lang="vi-VN" sz="3200" b="1" dirty="0">
                <a:latin typeface="+mj-lt"/>
              </a:rPr>
              <a:t> vui </a:t>
            </a:r>
            <a:r>
              <a:rPr lang="vi-VN" sz="3200" b="1" dirty="0" err="1">
                <a:latin typeface="+mj-lt"/>
              </a:rPr>
              <a:t>được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gặp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các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bạn</a:t>
            </a:r>
            <a:r>
              <a:rPr lang="vi-VN" sz="3200" b="1" dirty="0">
                <a:latin typeface="+mj-lt"/>
              </a:rPr>
              <a:t>."</a:t>
            </a:r>
            <a:endParaRPr lang="en-US" sz="3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93C0FA2-28B6-43C3-870E-A51A7ACB0798}"/>
              </a:ext>
            </a:extLst>
          </p:cNvPr>
          <p:cNvGrpSpPr/>
          <p:nvPr/>
        </p:nvGrpSpPr>
        <p:grpSpPr>
          <a:xfrm>
            <a:off x="10916838" y="1987334"/>
            <a:ext cx="5186725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="" xmlns:a16="http://schemas.microsoft.com/office/drawing/2014/main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="" xmlns:a16="http://schemas.microsoft.com/office/drawing/2014/main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="" xmlns:a16="http://schemas.microsoft.com/office/drawing/2014/main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="" xmlns:a16="http://schemas.microsoft.com/office/drawing/2014/main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="" xmlns:a16="http://schemas.microsoft.com/office/drawing/2014/main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="" xmlns:a16="http://schemas.microsoft.com/office/drawing/2014/main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="" xmlns:a16="http://schemas.microsoft.com/office/drawing/2014/main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="" xmlns:a16="http://schemas.microsoft.com/office/drawing/2014/main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="" xmlns:a16="http://schemas.microsoft.com/office/drawing/2014/main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="" xmlns:a16="http://schemas.microsoft.com/office/drawing/2014/main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="" xmlns:a16="http://schemas.microsoft.com/office/drawing/2014/main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="" xmlns:a16="http://schemas.microsoft.com/office/drawing/2014/main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="" xmlns:a16="http://schemas.microsoft.com/office/drawing/2014/main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="" xmlns:a16="http://schemas.microsoft.com/office/drawing/2014/main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="" xmlns:a16="http://schemas.microsoft.com/office/drawing/2014/main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="" xmlns:a16="http://schemas.microsoft.com/office/drawing/2014/main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="" xmlns:a16="http://schemas.microsoft.com/office/drawing/2014/main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="" xmlns:a16="http://schemas.microsoft.com/office/drawing/2014/main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4D0F180-0188-4904-ADF5-060672ACA843}"/>
              </a:ext>
            </a:extLst>
          </p:cNvPr>
          <p:cNvSpPr txBox="1"/>
          <p:nvPr/>
        </p:nvSpPr>
        <p:spPr>
          <a:xfrm>
            <a:off x="11027778" y="2010468"/>
            <a:ext cx="4894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1: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1421893" y="480314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1421893" y="502264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880799" y="62092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74126" y="206753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1856967" y="2615937"/>
            <a:ext cx="7311910" cy="40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cho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 cho tương </a:t>
            </a:r>
            <a:r>
              <a:rPr lang="vi-VN" sz="2400" dirty="0" err="1">
                <a:latin typeface="+mj-lt"/>
              </a:rPr>
              <a:t>ứng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b="1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>
                <a:latin typeface="+mj-lt"/>
              </a:rPr>
              <a:t>73</a:t>
            </a:r>
            <a:r>
              <a:rPr lang="vi-VN" sz="240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Chạy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thử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xem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err="1">
                <a:latin typeface="+mj-lt"/>
              </a:rPr>
              <a:t>quả</a:t>
            </a:r>
            <a:r>
              <a:rPr lang="vi-VN" sz="240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smtClean="0">
                <a:solidFill>
                  <a:srgbClr val="92D050"/>
                </a:solidFill>
                <a:latin typeface="+mj-lt"/>
              </a:rPr>
              <a:t>Bước 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3: </a:t>
            </a:r>
            <a:r>
              <a:rPr lang="vi-VN" sz="2400" dirty="0">
                <a:latin typeface="+mj-lt"/>
              </a:rPr>
              <a:t>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XinChao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em.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27960" y="6471541"/>
            <a:ext cx="3758596" cy="359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27;p28">
            <a:extLst>
              <a:ext uri="{FF2B5EF4-FFF2-40B4-BE49-F238E27FC236}">
                <a16:creationId xmlns="" xmlns:a16="http://schemas.microsoft.com/office/drawing/2014/main" id="{54922042-0D09-422F-AFD2-0E0AD676F9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5348" t="28508" r="30202" b="31558"/>
          <a:stretch/>
        </p:blipFill>
        <p:spPr>
          <a:xfrm rot="21137760">
            <a:off x="2844434" y="360411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="" xmlns:a16="http://schemas.microsoft.com/office/drawing/2014/main" id="{0BD72E88-D338-4433-B1AF-254EF54741BD}"/>
              </a:ext>
            </a:extLst>
          </p:cNvPr>
          <p:cNvSpPr txBox="1"/>
          <p:nvPr/>
        </p:nvSpPr>
        <p:spPr>
          <a:xfrm>
            <a:off x="4121086" y="944286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7466CD4-32C4-4218-97D2-4C59C8A4A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901" y="1804051"/>
            <a:ext cx="7907353" cy="4599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847279" y="4800417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1149" y="799203"/>
            <a:ext cx="9942087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6844610" y="3849755"/>
            <a:ext cx="33670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5.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93C0FA2-28B6-43C3-870E-A51A7ACB0798}"/>
              </a:ext>
            </a:extLst>
          </p:cNvPr>
          <p:cNvGrpSpPr/>
          <p:nvPr/>
        </p:nvGrpSpPr>
        <p:grpSpPr>
          <a:xfrm>
            <a:off x="7108724" y="2123938"/>
            <a:ext cx="6856324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="" xmlns:a16="http://schemas.microsoft.com/office/drawing/2014/main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="" xmlns:a16="http://schemas.microsoft.com/office/drawing/2014/main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="" xmlns:a16="http://schemas.microsoft.com/office/drawing/2014/main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="" xmlns:a16="http://schemas.microsoft.com/office/drawing/2014/main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="" xmlns:a16="http://schemas.microsoft.com/office/drawing/2014/main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="" xmlns:a16="http://schemas.microsoft.com/office/drawing/2014/main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="" xmlns:a16="http://schemas.microsoft.com/office/drawing/2014/main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="" xmlns:a16="http://schemas.microsoft.com/office/drawing/2014/main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="" xmlns:a16="http://schemas.microsoft.com/office/drawing/2014/main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="" xmlns:a16="http://schemas.microsoft.com/office/drawing/2014/main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="" xmlns:a16="http://schemas.microsoft.com/office/drawing/2014/main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="" xmlns:a16="http://schemas.microsoft.com/office/drawing/2014/main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="" xmlns:a16="http://schemas.microsoft.com/office/drawing/2014/main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="" xmlns:a16="http://schemas.microsoft.com/office/drawing/2014/main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="" xmlns:a16="http://schemas.microsoft.com/office/drawing/2014/main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="" xmlns:a16="http://schemas.microsoft.com/office/drawing/2014/main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="" xmlns:a16="http://schemas.microsoft.com/office/drawing/2014/main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="" xmlns:a16="http://schemas.microsoft.com/office/drawing/2014/main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4D0F180-0188-4904-ADF5-060672ACA843}"/>
              </a:ext>
            </a:extLst>
          </p:cNvPr>
          <p:cNvSpPr txBox="1"/>
          <p:nvPr/>
        </p:nvSpPr>
        <p:spPr>
          <a:xfrm>
            <a:off x="7316809" y="2207232"/>
            <a:ext cx="6467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E0E796A-E863-4525-B3D5-B07396B010A3}"/>
              </a:ext>
            </a:extLst>
          </p:cNvPr>
          <p:cNvSpPr txBox="1"/>
          <p:nvPr/>
        </p:nvSpPr>
        <p:spPr>
          <a:xfrm>
            <a:off x="11212754" y="4219087"/>
            <a:ext cx="3229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6.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7.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8.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9.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876203" y="418222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876203" y="440172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335109" y="0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-471564" y="144661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965106" y="2050785"/>
            <a:ext cx="7311910" cy="629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1</a:t>
            </a:r>
            <a:r>
              <a:rPr lang="vi-VN" sz="3600" dirty="0">
                <a:solidFill>
                  <a:srgbClr val="92D050"/>
                </a:solidFill>
                <a:latin typeface="+mj-lt"/>
              </a:rPr>
              <a:t>: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mới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2</a:t>
            </a:r>
            <a:r>
              <a:rPr lang="vi-VN" sz="3600" dirty="0">
                <a:solidFill>
                  <a:srgbClr val="92D050"/>
                </a:solidFill>
                <a:latin typeface="+mj-lt"/>
              </a:rPr>
              <a:t>: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cho nhân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mèo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.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Sử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bảng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" name="Google Shape;527;p28">
            <a:extLst>
              <a:ext uri="{FF2B5EF4-FFF2-40B4-BE49-F238E27FC236}">
                <a16:creationId xmlns="" xmlns:a16="http://schemas.microsoft.com/office/drawing/2014/main" id="{54922042-0D09-422F-AFD2-0E0AD676F9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621611" y="247855"/>
            <a:ext cx="4401093" cy="15035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="" xmlns:a16="http://schemas.microsoft.com/office/drawing/2014/main" id="{0BD72E88-D338-4433-B1AF-254EF54741BD}"/>
              </a:ext>
            </a:extLst>
          </p:cNvPr>
          <p:cNvSpPr txBox="1"/>
          <p:nvPr/>
        </p:nvSpPr>
        <p:spPr>
          <a:xfrm>
            <a:off x="1878758" y="551756"/>
            <a:ext cx="2743142" cy="67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2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200" dirty="0">
              <a:solidFill>
                <a:srgbClr val="00B050"/>
              </a:solidFill>
            </a:endParaRPr>
          </a:p>
        </p:txBody>
      </p:sp>
      <p:grpSp>
        <p:nvGrpSpPr>
          <p:cNvPr id="20" name="Google Shape;534;p29">
            <a:extLst>
              <a:ext uri="{FF2B5EF4-FFF2-40B4-BE49-F238E27FC236}">
                <a16:creationId xmlns="" xmlns:a16="http://schemas.microsoft.com/office/drawing/2014/main" id="{72591D8A-6ECE-4E38-8EBB-F074610E9097}"/>
              </a:ext>
            </a:extLst>
          </p:cNvPr>
          <p:cNvGrpSpPr/>
          <p:nvPr/>
        </p:nvGrpSpPr>
        <p:grpSpPr>
          <a:xfrm>
            <a:off x="10833031" y="418222"/>
            <a:ext cx="7243783" cy="9683764"/>
            <a:chOff x="0" y="-38100"/>
            <a:chExt cx="2345419" cy="2550456"/>
          </a:xfrm>
        </p:grpSpPr>
        <p:sp>
          <p:nvSpPr>
            <p:cNvPr id="22" name="Google Shape;535;p29">
              <a:extLst>
                <a:ext uri="{FF2B5EF4-FFF2-40B4-BE49-F238E27FC236}">
                  <a16:creationId xmlns="" xmlns:a16="http://schemas.microsoft.com/office/drawing/2014/main" id="{2FDE691C-C198-4CB5-A310-98B240130A1D}"/>
                </a:ext>
              </a:extLst>
            </p:cNvPr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" name="Google Shape;536;p29">
              <a:extLst>
                <a:ext uri="{FF2B5EF4-FFF2-40B4-BE49-F238E27FC236}">
                  <a16:creationId xmlns="" xmlns:a16="http://schemas.microsoft.com/office/drawing/2014/main" id="{6952AD73-113A-4807-8982-4BD06332CF6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537;p29">
            <a:extLst>
              <a:ext uri="{FF2B5EF4-FFF2-40B4-BE49-F238E27FC236}">
                <a16:creationId xmlns="" xmlns:a16="http://schemas.microsoft.com/office/drawing/2014/main" id="{2C8B3CEB-2FBB-44D4-B34E-A69DC84CC726}"/>
              </a:ext>
            </a:extLst>
          </p:cNvPr>
          <p:cNvGrpSpPr/>
          <p:nvPr/>
        </p:nvGrpSpPr>
        <p:grpSpPr>
          <a:xfrm>
            <a:off x="10833032" y="440172"/>
            <a:ext cx="7127578" cy="9560509"/>
            <a:chOff x="0" y="-38100"/>
            <a:chExt cx="2307793" cy="2517994"/>
          </a:xfrm>
        </p:grpSpPr>
        <p:sp>
          <p:nvSpPr>
            <p:cNvPr id="26" name="Google Shape;538;p29">
              <a:extLst>
                <a:ext uri="{FF2B5EF4-FFF2-40B4-BE49-F238E27FC236}">
                  <a16:creationId xmlns="" xmlns:a16="http://schemas.microsoft.com/office/drawing/2014/main" id="{1AB2B861-E03B-4C00-89DE-80EA9EDEEB15}"/>
                </a:ext>
              </a:extLst>
            </p:cNvPr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27" name="Google Shape;539;p29">
              <a:extLst>
                <a:ext uri="{FF2B5EF4-FFF2-40B4-BE49-F238E27FC236}">
                  <a16:creationId xmlns="" xmlns:a16="http://schemas.microsoft.com/office/drawing/2014/main" id="{B8EE3E89-0450-4EDB-BB03-1E6A0D6593D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540;p29">
            <a:extLst>
              <a:ext uri="{FF2B5EF4-FFF2-40B4-BE49-F238E27FC236}">
                <a16:creationId xmlns="" xmlns:a16="http://schemas.microsoft.com/office/drawing/2014/main" id="{BDC43AFC-5C55-4650-8E2E-CF88DFBFD10A}"/>
              </a:ext>
            </a:extLst>
          </p:cNvPr>
          <p:cNvGrpSpPr/>
          <p:nvPr/>
        </p:nvGrpSpPr>
        <p:grpSpPr>
          <a:xfrm>
            <a:off x="10291937" y="0"/>
            <a:ext cx="7354945" cy="9683764"/>
            <a:chOff x="0" y="-38100"/>
            <a:chExt cx="2381411" cy="2550456"/>
          </a:xfrm>
        </p:grpSpPr>
        <p:sp>
          <p:nvSpPr>
            <p:cNvPr id="29" name="Google Shape;541;p29">
              <a:extLst>
                <a:ext uri="{FF2B5EF4-FFF2-40B4-BE49-F238E27FC236}">
                  <a16:creationId xmlns="" xmlns:a16="http://schemas.microsoft.com/office/drawing/2014/main" id="{1CFB8468-0494-4CE4-A604-3E1AEEE2D868}"/>
                </a:ext>
              </a:extLst>
            </p:cNvPr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0" name="Google Shape;542;p29">
              <a:extLst>
                <a:ext uri="{FF2B5EF4-FFF2-40B4-BE49-F238E27FC236}">
                  <a16:creationId xmlns="" xmlns:a16="http://schemas.microsoft.com/office/drawing/2014/main" id="{CE8EC99D-B05C-4064-A726-1C43C74BB2A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543;p29">
            <a:extLst>
              <a:ext uri="{FF2B5EF4-FFF2-40B4-BE49-F238E27FC236}">
                <a16:creationId xmlns="" xmlns:a16="http://schemas.microsoft.com/office/drawing/2014/main" id="{4133E0DE-22E7-4FE0-9980-F5C575CB71D8}"/>
              </a:ext>
            </a:extLst>
          </p:cNvPr>
          <p:cNvGrpSpPr/>
          <p:nvPr/>
        </p:nvGrpSpPr>
        <p:grpSpPr>
          <a:xfrm>
            <a:off x="9513838" y="175450"/>
            <a:ext cx="7976757" cy="9446637"/>
            <a:chOff x="-71730" y="1070"/>
            <a:chExt cx="2582744" cy="2488003"/>
          </a:xfrm>
        </p:grpSpPr>
        <p:sp>
          <p:nvSpPr>
            <p:cNvPr id="32" name="Google Shape;544;p29">
              <a:extLst>
                <a:ext uri="{FF2B5EF4-FFF2-40B4-BE49-F238E27FC236}">
                  <a16:creationId xmlns="" xmlns:a16="http://schemas.microsoft.com/office/drawing/2014/main" id="{5890AE4E-F7B6-43B6-A055-DB8D57725667}"/>
                </a:ext>
              </a:extLst>
            </p:cNvPr>
            <p:cNvSpPr/>
            <p:nvPr/>
          </p:nvSpPr>
          <p:spPr>
            <a:xfrm>
              <a:off x="210777" y="9179"/>
              <a:ext cx="2300237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Google Shape;545;p29">
              <a:extLst>
                <a:ext uri="{FF2B5EF4-FFF2-40B4-BE49-F238E27FC236}">
                  <a16:creationId xmlns="" xmlns:a16="http://schemas.microsoft.com/office/drawing/2014/main" id="{71B0269D-F511-44B3-8F1C-22D3CF973D5D}"/>
                </a:ext>
              </a:extLst>
            </p:cNvPr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549;p29">
            <a:extLst>
              <a:ext uri="{FF2B5EF4-FFF2-40B4-BE49-F238E27FC236}">
                <a16:creationId xmlns="" xmlns:a16="http://schemas.microsoft.com/office/drawing/2014/main" id="{4D99B082-C45A-456B-81FB-F6EC67FC2E8A}"/>
              </a:ext>
            </a:extLst>
          </p:cNvPr>
          <p:cNvSpPr txBox="1"/>
          <p:nvPr/>
        </p:nvSpPr>
        <p:spPr>
          <a:xfrm>
            <a:off x="10657668" y="471703"/>
            <a:ext cx="6443883" cy="886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/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3:</a:t>
            </a:r>
            <a:r>
              <a:rPr lang="vi-VN" sz="36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Kéo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thả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như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74. </a:t>
            </a:r>
          </a:p>
          <a:p>
            <a:pPr lvl="1" algn="just"/>
            <a:endParaRPr lang="vi-VN" sz="3600" dirty="0">
              <a:solidFill>
                <a:schemeClr val="tx1"/>
              </a:solidFill>
              <a:latin typeface="+mj-lt"/>
            </a:endParaRPr>
          </a:p>
          <a:p>
            <a:pPr lvl="1" algn="just"/>
            <a:endParaRPr lang="vi-VN" sz="3600" dirty="0">
              <a:solidFill>
                <a:schemeClr val="tx1"/>
              </a:solidFill>
              <a:latin typeface="+mj-lt"/>
            </a:endParaRPr>
          </a:p>
          <a:p>
            <a:pPr lvl="1" algn="just"/>
            <a:endParaRPr lang="vi-VN" sz="3600" dirty="0">
              <a:solidFill>
                <a:schemeClr val="tx1"/>
              </a:solidFill>
              <a:latin typeface="+mj-lt"/>
            </a:endParaRPr>
          </a:p>
          <a:p>
            <a:pPr lvl="1" algn="just"/>
            <a:endParaRPr lang="vi-VN" sz="3600" dirty="0">
              <a:solidFill>
                <a:schemeClr val="tx1"/>
              </a:solidFill>
              <a:latin typeface="+mj-lt"/>
            </a:endParaRPr>
          </a:p>
          <a:p>
            <a:pPr lvl="1" algn="just"/>
            <a:endParaRPr lang="vi-VN" sz="3600" dirty="0">
              <a:solidFill>
                <a:schemeClr val="tx1"/>
              </a:solidFill>
              <a:latin typeface="+mj-lt"/>
            </a:endParaRPr>
          </a:p>
          <a:p>
            <a:pPr lvl="1" algn="just"/>
            <a:endParaRPr lang="vi-VN" sz="3600" dirty="0">
              <a:solidFill>
                <a:schemeClr val="tx1"/>
              </a:solidFill>
              <a:latin typeface="+mj-lt"/>
            </a:endParaRPr>
          </a:p>
          <a:p>
            <a:pPr lvl="1" algn="just"/>
            <a:endParaRPr lang="vi-VN" sz="36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smtClean="0">
              <a:solidFill>
                <a:srgbClr val="92D050"/>
              </a:solidFill>
              <a:latin typeface="+mj-lt"/>
            </a:endParaRP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>
              <a:solidFill>
                <a:srgbClr val="92D050"/>
              </a:solidFill>
              <a:latin typeface="+mj-lt"/>
            </a:endParaRP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>
                <a:solidFill>
                  <a:srgbClr val="FF0000"/>
                </a:solidFill>
                <a:latin typeface="+mj-lt"/>
              </a:rPr>
              <a:t>Bước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4:</a:t>
            </a:r>
            <a:r>
              <a:rPr lang="vi-VN" sz="36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Chạy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thử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quan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sát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kết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quả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5:</a:t>
            </a:r>
            <a:r>
              <a:rPr lang="vi-VN" sz="36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Lưu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MeoDiChuyen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thư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 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30E67B9-A0F0-4BC2-858D-31960FB8C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50" y="4666789"/>
            <a:ext cx="7688437" cy="3709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2EE42B-6DA8-4F97-A09D-6428B78E2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7619" y="1470008"/>
            <a:ext cx="3214465" cy="47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59&quot;&gt;&lt;object type=&quot;3&quot; unique_id=&quot;10060&quot;&gt;&lt;property id=&quot;20148&quot; value=&quot;5&quot;/&gt;&lt;property id=&quot;20300&quot; value=&quot;Slide 1&quot;/&gt;&lt;property id=&quot;20307&quot; value=&quot;256&quot;/&gt;&lt;/object&gt;&lt;object type=&quot;3&quot; unique_id=&quot;10061&quot;&gt;&lt;property id=&quot;20148&quot; value=&quot;5&quot;/&gt;&lt;property id=&quot;20300&quot; value=&quot;Slide 2&quot;/&gt;&lt;property id=&quot;20307&quot; value=&quot;257&quot;/&gt;&lt;/object&gt;&lt;object type=&quot;3&quot; unique_id=&quot;10062&quot;&gt;&lt;property id=&quot;20148&quot; value=&quot;5&quot;/&gt;&lt;property id=&quot;20300&quot; value=&quot;Slide 3&quot;/&gt;&lt;property id=&quot;20307&quot; value=&quot;264&quot;/&gt;&lt;/object&gt;&lt;object type=&quot;3&quot; unique_id=&quot;10063&quot;&gt;&lt;property id=&quot;20148&quot; value=&quot;5&quot;/&gt;&lt;property id=&quot;20300&quot; value=&quot;Slide 4&quot;/&gt;&lt;property id=&quot;20307&quot; value=&quot;281&quot;/&gt;&lt;/object&gt;&lt;object type=&quot;3&quot; unique_id=&quot;10064&quot;&gt;&lt;property id=&quot;20148&quot; value=&quot;5&quot;/&gt;&lt;property id=&quot;20300&quot; value=&quot;Slide 5&quot;/&gt;&lt;property id=&quot;20307&quot; value=&quot;267&quot;/&gt;&lt;/object&gt;&lt;object type=&quot;3&quot; unique_id=&quot;10065&quot;&gt;&lt;property id=&quot;20148&quot; value=&quot;5&quot;/&gt;&lt;property id=&quot;20300&quot; value=&quot;Slide 6&quot;/&gt;&lt;property id=&quot;20307&quot; value=&quot;268&quot;/&gt;&lt;/object&gt;&lt;object type=&quot;3&quot; unique_id=&quot;10066&quot;&gt;&lt;property id=&quot;20148&quot; value=&quot;5&quot;/&gt;&lt;property id=&quot;20300&quot; value=&quot;Slide 7&quot;/&gt;&lt;property id=&quot;20307&quot; value=&quot;272&quot;/&gt;&lt;/object&gt;&lt;object type=&quot;3&quot; unique_id=&quot;10067&quot;&gt;&lt;property id=&quot;20148&quot; value=&quot;5&quot;/&gt;&lt;property id=&quot;20300&quot; value=&quot;Slide 8&quot;/&gt;&lt;property id=&quot;20307&quot; value=&quot;285&quot;/&gt;&lt;/object&gt;&lt;object type=&quot;3&quot; unique_id=&quot;10068&quot;&gt;&lt;property id=&quot;20148&quot; value=&quot;5&quot;/&gt;&lt;property id=&quot;20300&quot; value=&quot;Slide 9&quot;/&gt;&lt;property id=&quot;20307&quot; value=&quot;286&quot;/&gt;&lt;/object&gt;&lt;object type=&quot;3&quot; unique_id=&quot;10069&quot;&gt;&lt;property id=&quot;20148&quot; value=&quot;5&quot;/&gt;&lt;property id=&quot;20300&quot; value=&quot;Slide 10&quot;/&gt;&lt;property id=&quot;20307&quot; value=&quot;278&quot;/&gt;&lt;/object&gt;&lt;object type=&quot;3&quot; unique_id=&quot;10070&quot;&gt;&lt;property id=&quot;20148&quot; value=&quot;5&quot;/&gt;&lt;property id=&quot;20300&quot; value=&quot;Slide 11&quot;/&gt;&lt;property id=&quot;20307&quot; value=&quot;277&quot;/&gt;&lt;/object&gt;&lt;/object&gt;&lt;object type=&quot;8&quot; unique_id=&quot;1008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800</Words>
  <Application>Microsoft Office PowerPoint</Application>
  <PresentationFormat>Custom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Paytone One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MTC</cp:lastModifiedBy>
  <cp:revision>39</cp:revision>
  <dcterms:modified xsi:type="dcterms:W3CDTF">2025-02-10T09:45:25Z</dcterms:modified>
</cp:coreProperties>
</file>