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40" r:id="rId2"/>
    <p:sldId id="1007" r:id="rId3"/>
    <p:sldId id="1029" r:id="rId4"/>
    <p:sldId id="994" r:id="rId5"/>
    <p:sldId id="1015" r:id="rId6"/>
    <p:sldId id="2007577127" r:id="rId7"/>
    <p:sldId id="2007577122" r:id="rId8"/>
    <p:sldId id="2007577120" r:id="rId9"/>
    <p:sldId id="1010" r:id="rId10"/>
    <p:sldId id="1026" r:id="rId11"/>
    <p:sldId id="1013" r:id="rId12"/>
    <p:sldId id="2007577123" r:id="rId13"/>
    <p:sldId id="1016" r:id="rId14"/>
    <p:sldId id="2007577125" r:id="rId15"/>
    <p:sldId id="1030" r:id="rId16"/>
    <p:sldId id="200757712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6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C138A-36A8-432A-AD36-0D2BFBD7B05C}"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9E8A1D-BD0E-431C-A3FD-003C6411E872}" type="slidenum">
              <a:rPr lang="en-US" smtClean="0"/>
              <a:t>‹#›</a:t>
            </a:fld>
            <a:endParaRPr lang="en-US"/>
          </a:p>
        </p:txBody>
      </p:sp>
    </p:spTree>
    <p:extLst>
      <p:ext uri="{BB962C8B-B14F-4D97-AF65-F5344CB8AC3E}">
        <p14:creationId xmlns:p14="http://schemas.microsoft.com/office/powerpoint/2010/main" val="149991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337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886AE-BC43-4E5F-A7F0-F08982154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209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292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sàng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nhé</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91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7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497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5301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82195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6463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1607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6571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15364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659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5213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60169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3514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2025/9/17</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971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0F4DFDF-E4EE-4549-840C-DE8D01D012A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 name="标题占位符 1">
            <a:extLst>
              <a:ext uri="{FF2B5EF4-FFF2-40B4-BE49-F238E27FC236}">
                <a16:creationId xmlns:a16="http://schemas.microsoft.com/office/drawing/2014/main" id="{B8B9262F-3032-494D-90C0-969EB974C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sp>
        <p:nvSpPr>
          <p:cNvPr id="9" name="矩形 8">
            <a:extLst>
              <a:ext uri="{FF2B5EF4-FFF2-40B4-BE49-F238E27FC236}">
                <a16:creationId xmlns:a16="http://schemas.microsoft.com/office/drawing/2014/main" id="{A1F79427-B48C-4D6F-B441-9F6A4BD3952B}"/>
              </a:ext>
            </a:extLst>
          </p:cNvPr>
          <p:cNvSpPr/>
          <p:nvPr userDrawn="1"/>
        </p:nvSpPr>
        <p:spPr>
          <a:xfrm>
            <a:off x="480291" y="323273"/>
            <a:ext cx="11268364" cy="6197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60AD6A74-CE77-46AD-AEBC-C9F5F320E05D}"/>
              </a:ext>
            </a:extLst>
          </p:cNvPr>
          <p:cNvSpPr/>
          <p:nvPr userDrawn="1"/>
        </p:nvSpPr>
        <p:spPr>
          <a:xfrm>
            <a:off x="258792" y="267421"/>
            <a:ext cx="11662914" cy="6366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FDFE622-2B6A-408C-B258-1C4084EEBFAF}"/>
              </a:ext>
            </a:extLst>
          </p:cNvPr>
          <p:cNvSpPr/>
          <p:nvPr userDrawn="1"/>
        </p:nvSpPr>
        <p:spPr>
          <a:xfrm>
            <a:off x="198408" y="241540"/>
            <a:ext cx="11775058" cy="6400800"/>
          </a:xfrm>
          <a:prstGeom prst="rect">
            <a:avLst/>
          </a:prstGeom>
          <a:noFill/>
          <a:ln w="38100">
            <a:solidFill>
              <a:srgbClr val="F08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a:extLst>
              <a:ext uri="{FF2B5EF4-FFF2-40B4-BE49-F238E27FC236}">
                <a16:creationId xmlns:a16="http://schemas.microsoft.com/office/drawing/2014/main" id="{14ADACCB-EA17-AE23-61A2-FDB138E4D1E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6251" y="95940"/>
            <a:ext cx="1491690" cy="1491690"/>
          </a:xfrm>
          <a:prstGeom prst="rect">
            <a:avLst/>
          </a:prstGeom>
        </p:spPr>
      </p:pic>
    </p:spTree>
    <p:extLst>
      <p:ext uri="{BB962C8B-B14F-4D97-AF65-F5344CB8AC3E}">
        <p14:creationId xmlns:p14="http://schemas.microsoft.com/office/powerpoint/2010/main" val="172950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emf"/><Relationship Id="rId5" Type="http://schemas.microsoft.com/office/2007/relationships/hdphoto" Target="../media/hdphoto6.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21.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21.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5.wdp"/><Relationship Id="rId10"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11" name="图片 10">
            <a:extLst>
              <a:ext uri="{FF2B5EF4-FFF2-40B4-BE49-F238E27FC236}">
                <a16:creationId xmlns:a16="http://schemas.microsoft.com/office/drawing/2014/main" id="{7D600B26-756A-4586-9BF4-C88C57F68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156" y="1276927"/>
            <a:ext cx="5581073" cy="5581073"/>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B161EB-B682-4C31-AB08-E2FAE1D83844}"/>
              </a:ext>
            </a:extLst>
          </p:cNvPr>
          <p:cNvPicPr>
            <a:picLocks noChangeAspect="1"/>
          </p:cNvPicPr>
          <p:nvPr/>
        </p:nvPicPr>
        <p:blipFill>
          <a:blip r:embed="rId8"/>
          <a:stretch>
            <a:fillRect/>
          </a:stretch>
        </p:blipFill>
        <p:spPr>
          <a:xfrm>
            <a:off x="3037231" y="1592724"/>
            <a:ext cx="7358510" cy="1713124"/>
          </a:xfrm>
          <a:prstGeom prst="rect">
            <a:avLst/>
          </a:prstGeom>
        </p:spPr>
      </p:pic>
    </p:spTree>
    <p:extLst>
      <p:ext uri="{BB962C8B-B14F-4D97-AF65-F5344CB8AC3E}">
        <p14:creationId xmlns:p14="http://schemas.microsoft.com/office/powerpoint/2010/main" val="266661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187008"/>
            <a:ext cx="12191999" cy="6559232"/>
          </a:xfrm>
          <a:prstGeom prst="roundRect">
            <a:avLst/>
          </a:prstGeom>
        </p:spPr>
      </p:pic>
      <p:grpSp>
        <p:nvGrpSpPr>
          <p:cNvPr id="2" name="Group 1">
            <a:extLst>
              <a:ext uri="{FF2B5EF4-FFF2-40B4-BE49-F238E27FC236}">
                <a16:creationId xmlns:a16="http://schemas.microsoft.com/office/drawing/2014/main" id="{C093FFE6-76C6-4DD6-9E2C-926021AA1BD0}"/>
              </a:ext>
            </a:extLst>
          </p:cNvPr>
          <p:cNvGrpSpPr/>
          <p:nvPr/>
        </p:nvGrpSpPr>
        <p:grpSpPr>
          <a:xfrm>
            <a:off x="774633" y="431618"/>
            <a:ext cx="5652906" cy="6426382"/>
            <a:chOff x="63433" y="375738"/>
            <a:chExt cx="5652906" cy="6426382"/>
          </a:xfrm>
        </p:grpSpPr>
        <p:pic>
          <p:nvPicPr>
            <p:cNvPr id="6" name="Picture 5">
              <a:extLst>
                <a:ext uri="{FF2B5EF4-FFF2-40B4-BE49-F238E27FC236}">
                  <a16:creationId xmlns:a16="http://schemas.microsoft.com/office/drawing/2014/main" id="{62D8A534-1BA6-43BD-B9E9-EC7CAC8BDD55}"/>
                </a:ext>
              </a:extLst>
            </p:cNvPr>
            <p:cNvPicPr>
              <a:picLocks noChangeAspect="1"/>
            </p:cNvPicPr>
            <p:nvPr/>
          </p:nvPicPr>
          <p:blipFill>
            <a:blip r:embed="rId4"/>
            <a:stretch>
              <a:fillRect/>
            </a:stretch>
          </p:blipFill>
          <p:spPr>
            <a:xfrm>
              <a:off x="63433" y="375738"/>
              <a:ext cx="5652906" cy="3013547"/>
            </a:xfrm>
            <a:prstGeom prst="rect">
              <a:avLst/>
            </a:prstGeom>
          </p:spPr>
        </p:pic>
        <p:pic>
          <p:nvPicPr>
            <p:cNvPr id="7" name="Picture 6">
              <a:extLst>
                <a:ext uri="{FF2B5EF4-FFF2-40B4-BE49-F238E27FC236}">
                  <a16:creationId xmlns:a16="http://schemas.microsoft.com/office/drawing/2014/main" id="{00DCF75F-C82D-4181-A603-546AFF88F6A5}"/>
                </a:ext>
              </a:extLst>
            </p:cNvPr>
            <p:cNvPicPr>
              <a:picLocks noChangeAspect="1"/>
            </p:cNvPicPr>
            <p:nvPr/>
          </p:nvPicPr>
          <p:blipFill>
            <a:blip r:embed="rId5"/>
            <a:stretch>
              <a:fillRect/>
            </a:stretch>
          </p:blipFill>
          <p:spPr>
            <a:xfrm>
              <a:off x="63433" y="3445165"/>
              <a:ext cx="5652906" cy="3356955"/>
            </a:xfrm>
            <a:prstGeom prst="rect">
              <a:avLst/>
            </a:prstGeom>
          </p:spPr>
        </p:pic>
      </p:grpSp>
      <p:pic>
        <p:nvPicPr>
          <p:cNvPr id="19" name="Picture 18">
            <a:extLst>
              <a:ext uri="{FF2B5EF4-FFF2-40B4-BE49-F238E27FC236}">
                <a16:creationId xmlns:a16="http://schemas.microsoft.com/office/drawing/2014/main" id="{43F8B17A-5493-414E-A7D2-1D1D3698758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8092" y="3965448"/>
            <a:ext cx="5786011" cy="3013547"/>
          </a:xfrm>
          <a:prstGeom prst="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6679599" y="1478105"/>
            <a:ext cx="5260340" cy="170197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Nêu nhận xét của em khi quan sát các bức tranh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Arial" panose="020B0604020202020204" pitchFamily="34" charset="0"/>
                <a:cs typeface="Arial" panose="020B0604020202020204" pitchFamily="34" charset="0"/>
              </a:rPr>
              <a:t>sau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241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22" name="Picture 4" descr="https://i.pinimg.com/564x/1f/8f/24/1f8f24e19deb35a60c20060e6368a5a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D093A9A-2A5B-4C56-B6A8-2666D768A5E5}"/>
              </a:ext>
            </a:extLst>
          </p:cNvPr>
          <p:cNvGrpSpPr/>
          <p:nvPr/>
        </p:nvGrpSpPr>
        <p:grpSpPr>
          <a:xfrm>
            <a:off x="4856857" y="202749"/>
            <a:ext cx="7052310" cy="3429000"/>
            <a:chOff x="7218358" y="1375512"/>
            <a:chExt cx="3939869" cy="2373588"/>
          </a:xfrm>
        </p:grpSpPr>
        <p:grpSp>
          <p:nvGrpSpPr>
            <p:cNvPr id="7" name="Group 6">
              <a:extLst>
                <a:ext uri="{FF2B5EF4-FFF2-40B4-BE49-F238E27FC236}">
                  <a16:creationId xmlns:a16="http://schemas.microsoft.com/office/drawing/2014/main" id="{05553BAF-4E3C-4280-828B-7D23970952D6}"/>
                </a:ext>
              </a:extLst>
            </p:cNvPr>
            <p:cNvGrpSpPr/>
            <p:nvPr/>
          </p:nvGrpSpPr>
          <p:grpSpPr>
            <a:xfrm>
              <a:off x="7218358" y="1375512"/>
              <a:ext cx="3939869" cy="2373588"/>
              <a:chOff x="1296651" y="1528885"/>
              <a:chExt cx="2017727" cy="1828800"/>
            </a:xfrm>
          </p:grpSpPr>
          <p:pic>
            <p:nvPicPr>
              <p:cNvPr id="9" name="图片 7">
                <a:extLst>
                  <a:ext uri="{FF2B5EF4-FFF2-40B4-BE49-F238E27FC236}">
                    <a16:creationId xmlns:a16="http://schemas.microsoft.com/office/drawing/2014/main" id="{DEA471C0-8812-4B24-BCBC-078FBD96C7CF}"/>
                  </a:ext>
                </a:extLst>
              </p:cNvPr>
              <p:cNvPicPr>
                <a:picLocks noChangeAspect="1"/>
              </p:cNvPicPr>
              <p:nvPr/>
            </p:nvPicPr>
            <p:blipFill>
              <a:blip r:embed="rId6"/>
              <a:stretch>
                <a:fillRect/>
              </a:stretch>
            </p:blipFill>
            <p:spPr>
              <a:xfrm>
                <a:off x="1296651" y="1528885"/>
                <a:ext cx="2017727" cy="1828800"/>
              </a:xfrm>
              <a:prstGeom prst="rect">
                <a:avLst/>
              </a:prstGeom>
            </p:spPr>
          </p:pic>
          <p:sp>
            <p:nvSpPr>
              <p:cNvPr id="10" name="TextBox 9">
                <a:extLst>
                  <a:ext uri="{FF2B5EF4-FFF2-40B4-BE49-F238E27FC236}">
                    <a16:creationId xmlns:a16="http://schemas.microsoft.com/office/drawing/2014/main" id="{F1A5F592-B7F4-47E2-91AB-7BDD9B181183}"/>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8" name="Rectangle 7">
              <a:extLst>
                <a:ext uri="{FF2B5EF4-FFF2-40B4-BE49-F238E27FC236}">
                  <a16:creationId xmlns:a16="http://schemas.microsoft.com/office/drawing/2014/main" id="{DCE15857-EECD-41C1-87EF-E7EAFEE778D4}"/>
                </a:ext>
              </a:extLst>
            </p:cNvPr>
            <p:cNvSpPr/>
            <p:nvPr/>
          </p:nvSpPr>
          <p:spPr>
            <a:xfrm>
              <a:off x="7717637" y="2127083"/>
              <a:ext cx="2723203" cy="12143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Chia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sẻ</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trước</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lớp</a:t>
              </a:r>
              <a:endPar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3918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2308324"/>
          </a:xfrm>
          <a:custGeom>
            <a:avLst/>
            <a:gdLst>
              <a:gd name="connsiteX0" fmla="*/ 0 w 9785250"/>
              <a:gd name="connsiteY0" fmla="*/ 0 h 2308324"/>
              <a:gd name="connsiteX1" fmla="*/ 9785250 w 9785250"/>
              <a:gd name="connsiteY1" fmla="*/ 0 h 2308324"/>
              <a:gd name="connsiteX2" fmla="*/ 9785250 w 9785250"/>
              <a:gd name="connsiteY2" fmla="*/ 2308324 h 2308324"/>
              <a:gd name="connsiteX3" fmla="*/ 0 w 9785250"/>
              <a:gd name="connsiteY3" fmla="*/ 2308324 h 2308324"/>
              <a:gd name="connsiteX4" fmla="*/ 0 w 97852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308324" fill="none" extrusionOk="0">
                <a:moveTo>
                  <a:pt x="0" y="0"/>
                </a:moveTo>
                <a:cubicBezTo>
                  <a:pt x="2798310" y="5222"/>
                  <a:pt x="5065594" y="24918"/>
                  <a:pt x="9785250" y="0"/>
                </a:cubicBezTo>
                <a:cubicBezTo>
                  <a:pt x="9624005" y="295473"/>
                  <a:pt x="9741490" y="1186317"/>
                  <a:pt x="9785250" y="2308324"/>
                </a:cubicBezTo>
                <a:cubicBezTo>
                  <a:pt x="5179584" y="2143563"/>
                  <a:pt x="1500937" y="2426474"/>
                  <a:pt x="0" y="2308324"/>
                </a:cubicBezTo>
                <a:cubicBezTo>
                  <a:pt x="-55725" y="1490219"/>
                  <a:pt x="17072" y="609588"/>
                  <a:pt x="0" y="0"/>
                </a:cubicBezTo>
                <a:close/>
              </a:path>
              <a:path w="9785250" h="2308324" stroke="0" extrusionOk="0">
                <a:moveTo>
                  <a:pt x="0" y="0"/>
                </a:moveTo>
                <a:cubicBezTo>
                  <a:pt x="4066812" y="11849"/>
                  <a:pt x="6842666" y="-161459"/>
                  <a:pt x="9785250" y="0"/>
                </a:cubicBezTo>
                <a:cubicBezTo>
                  <a:pt x="9788380" y="699270"/>
                  <a:pt x="9684074" y="2031698"/>
                  <a:pt x="9785250" y="2308324"/>
                </a:cubicBezTo>
                <a:cubicBezTo>
                  <a:pt x="6334790" y="2162464"/>
                  <a:pt x="201890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vi-VN" sz="3600" i="1" dirty="0">
                <a:solidFill>
                  <a:prstClr val="black"/>
                </a:solidFill>
                <a:latin typeface="Calibri" panose="020F0502020204030204" pitchFamily="34" charset="0"/>
                <a:cs typeface="Calibri" panose="020F0502020204030204" pitchFamily="34" charset="0"/>
              </a:rPr>
              <a:t>Mỗi người được sinh ra ở những vùng quê khác nhau, mỗi vùng quê đều có những cảnh sắc thiên nhiên tươi đẹp. Các em cần tìm hiểu, yêu mến, tự hào về cảnh đẹp thiên nhiên của quê hương mình.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9"/>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1116183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104503" y="284979"/>
            <a:ext cx="11976155" cy="6194256"/>
          </a:xfrm>
          <a:prstGeom prst="roundRect">
            <a:avLst/>
          </a:prstGeom>
        </p:spPr>
      </p:pic>
      <p:pic>
        <p:nvPicPr>
          <p:cNvPr id="9" name="Picture 8">
            <a:extLst>
              <a:ext uri="{FF2B5EF4-FFF2-40B4-BE49-F238E27FC236}">
                <a16:creationId xmlns:a16="http://schemas.microsoft.com/office/drawing/2014/main" id="{25C4904A-A5FA-42B2-8499-9951541A5C9A}"/>
              </a:ext>
            </a:extLst>
          </p:cNvPr>
          <p:cNvPicPr>
            <a:picLocks noChangeAspect="1"/>
          </p:cNvPicPr>
          <p:nvPr/>
        </p:nvPicPr>
        <p:blipFill>
          <a:blip r:embed="rId4"/>
          <a:stretch>
            <a:fillRect/>
          </a:stretch>
        </p:blipFill>
        <p:spPr>
          <a:xfrm>
            <a:off x="7758112" y="995362"/>
            <a:ext cx="4143375" cy="3686175"/>
          </a:xfrm>
          <a:prstGeom prst="rect">
            <a:avLst/>
          </a:prstGeom>
        </p:spPr>
      </p:pic>
      <p:sp>
        <p:nvSpPr>
          <p:cNvPr id="10" name="Rectangle 9">
            <a:extLst>
              <a:ext uri="{FF2B5EF4-FFF2-40B4-BE49-F238E27FC236}">
                <a16:creationId xmlns:a16="http://schemas.microsoft.com/office/drawing/2014/main" id="{9E9765EB-D2B9-42BE-B952-130F54447E4F}"/>
              </a:ext>
            </a:extLst>
          </p:cNvPr>
          <p:cNvSpPr/>
          <p:nvPr/>
        </p:nvSpPr>
        <p:spPr>
          <a:xfrm>
            <a:off x="1057274" y="995362"/>
            <a:ext cx="6486525" cy="34432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dòng</a:t>
            </a:r>
            <a:r>
              <a:rPr lang="en-US" sz="3200" dirty="0">
                <a:latin typeface="Arial" panose="020B0604020202020204" pitchFamily="34" charset="0"/>
                <a:cs typeface="Arial" panose="020B0604020202020204" pitchFamily="34" charset="0"/>
              </a:rPr>
              <a:t> song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êm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nhau</a:t>
            </a:r>
            <a:r>
              <a:rPr lang="en-US" sz="3200" dirty="0">
                <a:latin typeface="Arial" panose="020B0604020202020204" pitchFamily="34" charset="0"/>
                <a:cs typeface="Arial" panose="020B0604020202020204" pitchFamily="34" charset="0"/>
              </a:rPr>
              <a:t>. </a:t>
            </a:r>
          </a:p>
          <a:p>
            <a:pPr algn="just"/>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thiện</a:t>
            </a:r>
            <a:r>
              <a:rPr lang="en-US" sz="3200" dirty="0">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43740440-1BE3-47A1-9F3A-9B151ED2DE29}"/>
              </a:ext>
            </a:extLst>
          </p:cNvPr>
          <p:cNvSpPr/>
          <p:nvPr/>
        </p:nvSpPr>
        <p:spPr>
          <a:xfrm>
            <a:off x="1286194" y="5030945"/>
            <a:ext cx="7989886" cy="815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Arial" panose="020B0604020202020204" pitchFamily="34" charset="0"/>
                <a:cs typeface="Arial" panose="020B0604020202020204" pitchFamily="34" charset="0"/>
              </a:rPr>
              <a:t> Người dân quê hương Nam như thế nào?</a:t>
            </a:r>
            <a:endParaRPr lang="en-US" sz="32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A1707A1-6B59-456A-87B7-B5B821B2133D}"/>
              </a:ext>
            </a:extLst>
          </p:cNvPr>
          <p:cNvCxnSpPr>
            <a:cxnSpLocks/>
          </p:cNvCxnSpPr>
          <p:nvPr/>
        </p:nvCxnSpPr>
        <p:spPr>
          <a:xfrm>
            <a:off x="1188720" y="2428240"/>
            <a:ext cx="62280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4B388090-3627-4F64-8F52-0728E6141789}"/>
              </a:ext>
            </a:extLst>
          </p:cNvPr>
          <p:cNvCxnSpPr>
            <a:cxnSpLocks/>
          </p:cNvCxnSpPr>
          <p:nvPr/>
        </p:nvCxnSpPr>
        <p:spPr>
          <a:xfrm>
            <a:off x="1137920" y="2976880"/>
            <a:ext cx="1046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5849AAD4-5933-4DB4-B934-9F38F3239C6B}"/>
              </a:ext>
            </a:extLst>
          </p:cNvPr>
          <p:cNvCxnSpPr>
            <a:cxnSpLocks/>
          </p:cNvCxnSpPr>
          <p:nvPr/>
        </p:nvCxnSpPr>
        <p:spPr>
          <a:xfrm>
            <a:off x="6319520" y="3942080"/>
            <a:ext cx="10972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5CC8097B-1573-4F80-8F0A-5BFDCAD55332}"/>
              </a:ext>
            </a:extLst>
          </p:cNvPr>
          <p:cNvCxnSpPr>
            <a:cxnSpLocks/>
          </p:cNvCxnSpPr>
          <p:nvPr/>
        </p:nvCxnSpPr>
        <p:spPr>
          <a:xfrm>
            <a:off x="1137920" y="4428489"/>
            <a:ext cx="23266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Rounded Rectangle 21">
            <a:extLst>
              <a:ext uri="{FF2B5EF4-FFF2-40B4-BE49-F238E27FC236}">
                <a16:creationId xmlns:a16="http://schemas.microsoft.com/office/drawing/2014/main" id="{2016E83F-BB4C-4271-8665-28556F61C006}"/>
              </a:ext>
            </a:extLst>
          </p:cNvPr>
          <p:cNvSpPr/>
          <p:nvPr/>
        </p:nvSpPr>
        <p:spPr>
          <a:xfrm>
            <a:off x="1286194" y="54054"/>
            <a:ext cx="9677400" cy="698023"/>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Quan </a:t>
            </a:r>
            <a:r>
              <a:rPr lang="en-US" sz="4000" b="1" dirty="0" err="1">
                <a:solidFill>
                  <a:srgbClr val="FF0000"/>
                </a:solidFill>
                <a:latin typeface="Calibri" panose="020F0502020204030204" pitchFamily="34" charset="0"/>
                <a:cs typeface="Calibri" panose="020F0502020204030204" pitchFamily="34" charset="0"/>
              </a:rPr>
              <a:t>sát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lời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câu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97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1938992"/>
          </a:xfrm>
          <a:custGeom>
            <a:avLst/>
            <a:gdLst>
              <a:gd name="connsiteX0" fmla="*/ 0 w 9785250"/>
              <a:gd name="connsiteY0" fmla="*/ 0 h 1938992"/>
              <a:gd name="connsiteX1" fmla="*/ 9785250 w 9785250"/>
              <a:gd name="connsiteY1" fmla="*/ 0 h 1938992"/>
              <a:gd name="connsiteX2" fmla="*/ 9785250 w 9785250"/>
              <a:gd name="connsiteY2" fmla="*/ 1938992 h 1938992"/>
              <a:gd name="connsiteX3" fmla="*/ 0 w 9785250"/>
              <a:gd name="connsiteY3" fmla="*/ 1938992 h 1938992"/>
              <a:gd name="connsiteX4" fmla="*/ 0 w 97852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1938992" fill="none" extrusionOk="0">
                <a:moveTo>
                  <a:pt x="0" y="0"/>
                </a:moveTo>
                <a:cubicBezTo>
                  <a:pt x="2798310" y="5222"/>
                  <a:pt x="5065594" y="24918"/>
                  <a:pt x="9785250" y="0"/>
                </a:cubicBezTo>
                <a:cubicBezTo>
                  <a:pt x="9624005" y="738305"/>
                  <a:pt x="9741490" y="1407801"/>
                  <a:pt x="9785250" y="1938992"/>
                </a:cubicBezTo>
                <a:cubicBezTo>
                  <a:pt x="5179584" y="1774231"/>
                  <a:pt x="1500937" y="2057142"/>
                  <a:pt x="0" y="1938992"/>
                </a:cubicBezTo>
                <a:cubicBezTo>
                  <a:pt x="-55725" y="1490404"/>
                  <a:pt x="17072" y="314236"/>
                  <a:pt x="0" y="0"/>
                </a:cubicBezTo>
                <a:close/>
              </a:path>
              <a:path w="9785250" h="1938992" stroke="0" extrusionOk="0">
                <a:moveTo>
                  <a:pt x="0" y="0"/>
                </a:moveTo>
                <a:cubicBezTo>
                  <a:pt x="4066812" y="11849"/>
                  <a:pt x="6842666" y="-161459"/>
                  <a:pt x="9785250" y="0"/>
                </a:cubicBezTo>
                <a:cubicBezTo>
                  <a:pt x="9788380" y="920782"/>
                  <a:pt x="9684074" y="1107979"/>
                  <a:pt x="9785250" y="1938992"/>
                </a:cubicBezTo>
                <a:cubicBezTo>
                  <a:pt x="6334790" y="1793132"/>
                  <a:pt x="2018902" y="1860668"/>
                  <a:pt x="0" y="1938992"/>
                </a:cubicBezTo>
                <a:cubicBezTo>
                  <a:pt x="74291" y="991210"/>
                  <a:pt x="168006" y="30209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i="1" dirty="0">
                <a:solidFill>
                  <a:prstClr val="black"/>
                </a:solidFill>
                <a:latin typeface="Calibri" panose="020F0502020204030204" pitchFamily="34" charset="0"/>
                <a:cs typeface="Calibri" panose="020F0502020204030204" pitchFamily="34" charset="0"/>
              </a:rPr>
              <a:t>Con người ở mỗi vùng quê đ</a:t>
            </a:r>
            <a:r>
              <a:rPr lang="en-US" sz="4000" i="1" dirty="0">
                <a:solidFill>
                  <a:prstClr val="black"/>
                </a:solidFill>
                <a:latin typeface="Calibri" panose="020F0502020204030204" pitchFamily="34" charset="0"/>
                <a:cs typeface="Calibri" panose="020F0502020204030204" pitchFamily="34" charset="0"/>
              </a:rPr>
              <a:t>ề</a:t>
            </a:r>
            <a:r>
              <a:rPr lang="vi-VN" sz="4000" i="1" dirty="0">
                <a:solidFill>
                  <a:prstClr val="black"/>
                </a:solidFill>
                <a:latin typeface="Calibri" panose="020F0502020204030204" pitchFamily="34" charset="0"/>
                <a:cs typeface="Calibri" panose="020F0502020204030204" pitchFamily="34" charset="0"/>
              </a:rPr>
              <a:t>u có những vẻ đẹp, em c</a:t>
            </a:r>
            <a:r>
              <a:rPr lang="en-US" sz="4000" i="1">
                <a:solidFill>
                  <a:prstClr val="black"/>
                </a:solidFill>
                <a:latin typeface="Calibri" panose="020F0502020204030204" pitchFamily="34" charset="0"/>
                <a:cs typeface="Calibri" panose="020F0502020204030204" pitchFamily="34" charset="0"/>
              </a:rPr>
              <a:t>ầ</a:t>
            </a:r>
            <a:r>
              <a:rPr lang="vi-VN" sz="4000" i="1">
                <a:solidFill>
                  <a:prstClr val="black"/>
                </a:solidFill>
                <a:latin typeface="Calibri" panose="020F0502020204030204" pitchFamily="34" charset="0"/>
                <a:cs typeface="Calibri" panose="020F0502020204030204" pitchFamily="34" charset="0"/>
              </a:rPr>
              <a:t>n </a:t>
            </a:r>
            <a:r>
              <a:rPr lang="vi-VN" sz="4000" i="1" dirty="0">
                <a:solidFill>
                  <a:prstClr val="black"/>
                </a:solidFill>
                <a:latin typeface="Calibri" panose="020F0502020204030204" pitchFamily="34" charset="0"/>
                <a:cs typeface="Calibri" panose="020F0502020204030204" pitchFamily="34" charset="0"/>
              </a:rPr>
              <a:t>tự hào và trân trọng vẻ đẹp của con người quê hương mình.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9"/>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1848280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B5C884-5501-42CD-A226-A7B12A815A20}"/>
              </a:ext>
            </a:extLst>
          </p:cNvPr>
          <p:cNvPicPr>
            <a:picLocks noChangeAspect="1"/>
          </p:cNvPicPr>
          <p:nvPr/>
        </p:nvPicPr>
        <p:blipFill>
          <a:blip r:embed="rId7"/>
          <a:stretch>
            <a:fillRect/>
          </a:stretch>
        </p:blipFill>
        <p:spPr>
          <a:xfrm>
            <a:off x="2895717" y="1569210"/>
            <a:ext cx="7358510" cy="1694835"/>
          </a:xfrm>
          <a:prstGeom prst="rect">
            <a:avLst/>
          </a:prstGeom>
        </p:spPr>
      </p:pic>
      <p:pic>
        <p:nvPicPr>
          <p:cNvPr id="8" name="图片 8">
            <a:extLst>
              <a:ext uri="{FF2B5EF4-FFF2-40B4-BE49-F238E27FC236}">
                <a16:creationId xmlns:a16="http://schemas.microsoft.com/office/drawing/2014/main" id="{290B42C7-CD35-47AA-A5A4-259FCE59C4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spTree>
    <p:extLst>
      <p:ext uri="{BB962C8B-B14F-4D97-AF65-F5344CB8AC3E}">
        <p14:creationId xmlns:p14="http://schemas.microsoft.com/office/powerpoint/2010/main" val="357786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187008"/>
            <a:ext cx="12191999" cy="6559232"/>
          </a:xfrm>
          <a:prstGeom prst="round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2432718" y="187008"/>
            <a:ext cx="7981282" cy="1015223"/>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vi-VN" sz="3600" dirty="0">
                <a:solidFill>
                  <a:schemeClr val="bg1"/>
                </a:solidFill>
                <a:cs typeface="Arial" panose="020B0604020202020204" pitchFamily="34" charset="0"/>
              </a:rPr>
              <a:t>Điền thông tin Phiếu ghi địa chỉ quê hương em</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303664B-4E2D-4575-B05D-135C2FE7EC4F}"/>
              </a:ext>
            </a:extLst>
          </p:cNvPr>
          <p:cNvSpPr txBox="1"/>
          <p:nvPr/>
        </p:nvSpPr>
        <p:spPr>
          <a:xfrm>
            <a:off x="3058160" y="1629458"/>
            <a:ext cx="7223760" cy="4689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12700" indent="0" algn="ctr">
              <a:lnSpc>
                <a:spcPct val="150000"/>
              </a:lnSpc>
              <a:spcBef>
                <a:spcPts val="0"/>
              </a:spcBef>
              <a:spcAft>
                <a:spcPts val="515"/>
              </a:spcAft>
              <a:tabLst>
                <a:tab pos="381635" algn="l"/>
              </a:tabLst>
            </a:pP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Phiếu</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học</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tập</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Họ</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tên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Thôn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Xóm</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nhà</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Quận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Huyện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Thị</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xã</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Thành</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200" i="1" dirty="0" err="1">
                <a:effectLst/>
                <a:latin typeface="Arial" panose="020B0604020202020204" pitchFamily="34" charset="0"/>
                <a:ea typeface="Calibri" panose="020F0502020204030204" pitchFamily="34" charset="0"/>
                <a:cs typeface="Arial" panose="020B0604020202020204" pitchFamily="34" charset="0"/>
              </a:rPr>
              <a:t>Tỉnh</a:t>
            </a:r>
            <a:r>
              <a:rPr lang="en-US" sz="3200" i="1" dirty="0">
                <a:effectLst/>
                <a:latin typeface="Arial" panose="020B0604020202020204" pitchFamily="34" charset="0"/>
                <a:ea typeface="Calibri" panose="020F0502020204030204" pitchFamily="34" charset="0"/>
                <a:cs typeface="Arial" panose="020B0604020202020204" pitchFamily="34" charset="0"/>
              </a:rPr>
              <a:t>/</a:t>
            </a:r>
            <a:r>
              <a:rPr lang="en-US" sz="3200" i="1" dirty="0" err="1">
                <a:effectLst/>
                <a:latin typeface="Arial" panose="020B0604020202020204" pitchFamily="34" charset="0"/>
                <a:ea typeface="Calibri" panose="020F0502020204030204" pitchFamily="34" charset="0"/>
                <a:cs typeface="Arial" panose="020B0604020202020204" pitchFamily="34" charset="0"/>
              </a:rPr>
              <a:t>Thành</a:t>
            </a:r>
            <a:r>
              <a:rPr lang="en-US" sz="3200" i="1" dirty="0">
                <a:effectLst/>
                <a:latin typeface="Arial" panose="020B0604020202020204" pitchFamily="34" charset="0"/>
                <a:ea typeface="Calibri" panose="020F0502020204030204" pitchFamily="34" charset="0"/>
                <a:cs typeface="Arial" panose="020B0604020202020204" pitchFamily="34" charset="0"/>
              </a:rPr>
              <a:t> </a:t>
            </a:r>
            <a:r>
              <a:rPr lang="en-US" sz="3200" i="1" dirty="0" err="1">
                <a:effectLst/>
                <a:latin typeface="Arial" panose="020B0604020202020204" pitchFamily="34" charset="0"/>
                <a:ea typeface="Calibri" panose="020F0502020204030204" pitchFamily="34" charset="0"/>
                <a:cs typeface="Arial" panose="020B0604020202020204" pitchFamily="34" charset="0"/>
              </a:rPr>
              <a:t>phố</a:t>
            </a:r>
            <a:r>
              <a:rPr lang="en-US" sz="3200" i="1" dirty="0">
                <a:effectLst/>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99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9307" y="-23447"/>
            <a:ext cx="12221307" cy="7024458"/>
          </a:xfrm>
          <a:prstGeom prst="rect">
            <a:avLst/>
          </a:prstGeom>
        </p:spPr>
      </p:pic>
      <p:sp>
        <p:nvSpPr>
          <p:cNvPr id="4" name="流程图: 手动输入 3">
            <a:extLst>
              <a:ext uri="{FF2B5EF4-FFF2-40B4-BE49-F238E27FC236}">
                <a16:creationId xmlns:a16="http://schemas.microsoft.com/office/drawing/2014/main" id="{7F0F64F1-E5E5-4366-8C61-491559235495}"/>
              </a:ext>
            </a:extLst>
          </p:cNvPr>
          <p:cNvSpPr/>
          <p:nvPr/>
        </p:nvSpPr>
        <p:spPr>
          <a:xfrm rot="5400000" flipV="1">
            <a:off x="5955147" y="234697"/>
            <a:ext cx="5763491" cy="6710216"/>
          </a:xfrm>
          <a:prstGeom prst="flowChartManualInput">
            <a:avLst/>
          </a:prstGeom>
          <a:solidFill>
            <a:srgbClr val="FAF4C2">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 name="Rectangle 6"/>
          <p:cNvSpPr/>
          <p:nvPr/>
        </p:nvSpPr>
        <p:spPr>
          <a:xfrm>
            <a:off x="110814" y="6080093"/>
            <a:ext cx="9187910" cy="790432"/>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Quê</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hương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nhỏ</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đẹp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pic>
        <p:nvPicPr>
          <p:cNvPr id="5" name="Picture 4">
            <a:extLst>
              <a:ext uri="{FF2B5EF4-FFF2-40B4-BE49-F238E27FC236}">
                <a16:creationId xmlns:a16="http://schemas.microsoft.com/office/drawing/2014/main" id="{88AEFB52-41BF-43AD-ACE7-3B97697B7F15}"/>
              </a:ext>
            </a:extLst>
          </p:cNvPr>
          <p:cNvPicPr>
            <a:picLocks noChangeAspect="1"/>
          </p:cNvPicPr>
          <p:nvPr/>
        </p:nvPicPr>
        <p:blipFill>
          <a:blip r:embed="rId4"/>
          <a:stretch>
            <a:fillRect/>
          </a:stretch>
        </p:blipFill>
        <p:spPr>
          <a:xfrm>
            <a:off x="-4721" y="-23447"/>
            <a:ext cx="9418980" cy="5929226"/>
          </a:xfrm>
          <a:prstGeom prst="rect">
            <a:avLst/>
          </a:prstGeom>
        </p:spPr>
      </p:pic>
      <p:pic>
        <p:nvPicPr>
          <p:cNvPr id="10" name="图片 28">
            <a:extLst>
              <a:ext uri="{FF2B5EF4-FFF2-40B4-BE49-F238E27FC236}">
                <a16:creationId xmlns:a16="http://schemas.microsoft.com/office/drawing/2014/main" id="{2E855868-7BBB-4BA9-8F43-4FF433C3637F}"/>
              </a:ext>
            </a:extLst>
          </p:cNvPr>
          <p:cNvPicPr>
            <a:picLocks noChangeAspect="1"/>
          </p:cNvPicPr>
          <p:nvPr/>
        </p:nvPicPr>
        <p:blipFill rotWithShape="1">
          <a:blip r:embed="rId5">
            <a:extLst>
              <a:ext uri="{28A0092B-C50C-407E-A947-70E740481C1C}">
                <a14:useLocalDpi xmlns:a14="http://schemas.microsoft.com/office/drawing/2010/main" val="0"/>
              </a:ext>
            </a:extLst>
          </a:blip>
          <a:srcRect r="59152"/>
          <a:stretch/>
        </p:blipFill>
        <p:spPr>
          <a:xfrm flipH="1">
            <a:off x="9641839" y="3039756"/>
            <a:ext cx="2840139" cy="3961255"/>
          </a:xfrm>
          <a:prstGeom prst="rect">
            <a:avLst/>
          </a:prstGeom>
        </p:spPr>
      </p:pic>
    </p:spTree>
    <p:extLst>
      <p:ext uri="{BB962C8B-B14F-4D97-AF65-F5344CB8AC3E}">
        <p14:creationId xmlns:p14="http://schemas.microsoft.com/office/powerpoint/2010/main" val="3211148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2" name="Picture 1">
            <a:extLst>
              <a:ext uri="{FF2B5EF4-FFF2-40B4-BE49-F238E27FC236}">
                <a16:creationId xmlns:a16="http://schemas.microsoft.com/office/drawing/2014/main" id="{B6FF9685-E786-4EBC-812D-431E82CD1613}"/>
              </a:ext>
            </a:extLst>
          </p:cNvPr>
          <p:cNvPicPr>
            <a:picLocks noChangeAspect="1"/>
          </p:cNvPicPr>
          <p:nvPr/>
        </p:nvPicPr>
        <p:blipFill>
          <a:blip r:embed="rId5"/>
          <a:stretch>
            <a:fillRect/>
          </a:stretch>
        </p:blipFill>
        <p:spPr>
          <a:xfrm>
            <a:off x="2884831" y="1373268"/>
            <a:ext cx="7358510" cy="1694835"/>
          </a:xfrm>
          <a:prstGeom prst="rect">
            <a:avLst/>
          </a:prstGeom>
        </p:spPr>
      </p:pic>
      <p:pic>
        <p:nvPicPr>
          <p:cNvPr id="8" name="图片 8">
            <a:extLst>
              <a:ext uri="{FF2B5EF4-FFF2-40B4-BE49-F238E27FC236}">
                <a16:creationId xmlns:a16="http://schemas.microsoft.com/office/drawing/2014/main" id="{0245ED76-1E41-46A1-BEE0-ADACBE0D34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10" name="图片 28">
            <a:extLst>
              <a:ext uri="{FF2B5EF4-FFF2-40B4-BE49-F238E27FC236}">
                <a16:creationId xmlns:a16="http://schemas.microsoft.com/office/drawing/2014/main" id="{ECD21C32-E547-47D6-9F69-08B8794D2D83}"/>
              </a:ext>
            </a:extLst>
          </p:cNvPr>
          <p:cNvPicPr>
            <a:picLocks noChangeAspect="1"/>
          </p:cNvPicPr>
          <p:nvPr/>
        </p:nvPicPr>
        <p:blipFill rotWithShape="1">
          <a:blip r:embed="rId7">
            <a:extLst>
              <a:ext uri="{28A0092B-C50C-407E-A947-70E740481C1C}">
                <a14:useLocalDpi xmlns:a14="http://schemas.microsoft.com/office/drawing/2010/main" val="0"/>
              </a:ext>
            </a:extLst>
          </a:blip>
          <a:srcRect r="59152"/>
          <a:stretch/>
        </p:blipFill>
        <p:spPr>
          <a:xfrm flipH="1">
            <a:off x="9307169" y="2001383"/>
            <a:ext cx="3601442" cy="5023075"/>
          </a:xfrm>
          <a:prstGeom prst="rect">
            <a:avLst/>
          </a:prstGeom>
        </p:spPr>
      </p:pic>
    </p:spTree>
    <p:extLst>
      <p:ext uri="{BB962C8B-B14F-4D97-AF65-F5344CB8AC3E}">
        <p14:creationId xmlns:p14="http://schemas.microsoft.com/office/powerpoint/2010/main" val="126029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2819" y="-2636491"/>
            <a:ext cx="6858000" cy="12192000"/>
          </a:xfrm>
          <a:prstGeom prst="rect">
            <a:avLst/>
          </a:prstGeom>
        </p:spPr>
      </p:pic>
      <p:pic>
        <p:nvPicPr>
          <p:cNvPr id="5" name="Picture 4"/>
          <p:cNvPicPr>
            <a:picLocks noChangeAspect="1"/>
          </p:cNvPicPr>
          <p:nvPr/>
        </p:nvPicPr>
        <p:blipFill>
          <a:blip r:embed="rId4"/>
          <a:stretch>
            <a:fillRect/>
          </a:stretch>
        </p:blipFill>
        <p:spPr>
          <a:xfrm>
            <a:off x="400050" y="140887"/>
            <a:ext cx="11391900" cy="6334324"/>
          </a:xfrm>
          <a:prstGeom prst="roundRect">
            <a:avLst/>
          </a:prstGeom>
          <a:noFill/>
          <a:ln>
            <a:noFill/>
          </a:ln>
        </p:spPr>
      </p:pic>
      <p:pic>
        <p:nvPicPr>
          <p:cNvPr id="2050" name="Picture 2" descr="https://i.pinimg.com/564x/22/27/c4/2227c47778bf9f246509ee9b62dbae0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77922" y="2399376"/>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2045970" y="-286856"/>
            <a:ext cx="7999678" cy="4157677"/>
          </a:xfrm>
          <a:prstGeom prst="rect">
            <a:avLst/>
          </a:prstGeom>
        </p:spPr>
      </p:pic>
      <p:sp>
        <p:nvSpPr>
          <p:cNvPr id="40" name="TextBox 39"/>
          <p:cNvSpPr txBox="1"/>
          <p:nvPr/>
        </p:nvSpPr>
        <p:spPr>
          <a:xfrm>
            <a:off x="2592190" y="1075937"/>
            <a:ext cx="6440805" cy="1446550"/>
          </a:xfrm>
          <a:prstGeom prst="rect">
            <a:avLst/>
          </a:prstGeom>
          <a:noFill/>
        </p:spPr>
        <p:txBody>
          <a:bodyPr wrap="square" rtlCol="0">
            <a:spAutoFit/>
          </a:bodyPr>
          <a:lstStyle/>
          <a:p>
            <a:pPr lvl="0" algn="ctr">
              <a:defRPr/>
            </a:pPr>
            <a:r>
              <a:rPr lang="en-US" sz="4400" b="1" dirty="0">
                <a:solidFill>
                  <a:srgbClr val="C00000"/>
                </a:solidFill>
                <a:latin typeface="Calibri" panose="020F0502020204030204" pitchFamily="34" charset="0"/>
              </a:rPr>
              <a:t>1. </a:t>
            </a:r>
            <a:r>
              <a:rPr lang="vi-VN" sz="4400" b="1" dirty="0">
                <a:solidFill>
                  <a:srgbClr val="C00000"/>
                </a:solidFill>
                <a:latin typeface="Calibri" panose="020F0502020204030204" pitchFamily="34" charset="0"/>
              </a:rPr>
              <a:t>Giới thiệu địa chỉ quê hương</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endParaRPr>
          </a:p>
        </p:txBody>
      </p:sp>
    </p:spTree>
    <p:extLst>
      <p:ext uri="{BB962C8B-B14F-4D97-AF65-F5344CB8AC3E}">
        <p14:creationId xmlns:p14="http://schemas.microsoft.com/office/powerpoint/2010/main" val="123599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284979"/>
            <a:ext cx="12191999" cy="6194256"/>
          </a:xfrm>
          <a:prstGeom prst="roundRect">
            <a:avLst/>
          </a:prstGeom>
        </p:spPr>
      </p:pic>
      <p:sp>
        <p:nvSpPr>
          <p:cNvPr id="10" name="Rounded Rectangle 9"/>
          <p:cNvSpPr/>
          <p:nvPr/>
        </p:nvSpPr>
        <p:spPr>
          <a:xfrm>
            <a:off x="1757680" y="1937"/>
            <a:ext cx="9026713" cy="855984"/>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sz="4000" b="1" dirty="0">
                <a:solidFill>
                  <a:prstClr val="black"/>
                </a:solidFill>
                <a:latin typeface="Calibri" panose="020F0502020204030204" pitchFamily="34" charset="0"/>
                <a:cs typeface="Calibri" panose="020F0502020204030204" pitchFamily="34" charset="0"/>
              </a:rPr>
              <a:t>1. Quan </a:t>
            </a:r>
            <a:r>
              <a:rPr lang="en-US" sz="4000" b="1" dirty="0" err="1">
                <a:solidFill>
                  <a:prstClr val="black"/>
                </a:solidFill>
                <a:latin typeface="Calibri" panose="020F0502020204030204" pitchFamily="34" charset="0"/>
                <a:cs typeface="Calibri" panose="020F0502020204030204" pitchFamily="34" charset="0"/>
              </a:rPr>
              <a:t>sát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tranh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hỏi</a:t>
            </a:r>
            <a:endParaRPr lang="en-US" sz="4000" b="1" dirty="0">
              <a:solidFill>
                <a:prstClr val="black"/>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4"/>
          <a:stretch>
            <a:fillRect/>
          </a:stretch>
        </p:blipFill>
        <p:spPr>
          <a:xfrm>
            <a:off x="2462342" y="763480"/>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888612" y="4908260"/>
            <a:ext cx="9187910" cy="12588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tranh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đang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gì</a:t>
            </a:r>
            <a:r>
              <a:rPr lang="en-US" sz="3600" dirty="0">
                <a:solidFill>
                  <a:schemeClr val="tx1"/>
                </a:solidFill>
                <a:latin typeface="Arial" panose="020B0604020202020204" pitchFamily="34" charset="0"/>
                <a:cs typeface="Arial" panose="020B0604020202020204" pitchFamily="34" charset="0"/>
              </a:rPr>
              <a:t>?</a:t>
            </a:r>
          </a:p>
          <a:p>
            <a:pPr marL="342900" indent="-342900">
              <a:buAutoNum type="arabicPeriod"/>
            </a:pPr>
            <a:r>
              <a:rPr lang="en-US" sz="3600" dirty="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Địa chỉ quê hương của các bạn ở đâu?</a:t>
            </a:r>
            <a:endParaRPr lang="en-US" sz="3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51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284979"/>
            <a:ext cx="12191999" cy="6194256"/>
          </a:xfrm>
          <a:prstGeom prst="roundRect">
            <a:avLst/>
          </a:prstGeom>
        </p:spPr>
      </p:pic>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4"/>
          <a:stretch>
            <a:fillRect/>
          </a:stretch>
        </p:blipFill>
        <p:spPr>
          <a:xfrm>
            <a:off x="2208342" y="284979"/>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756532" y="4138287"/>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giới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thiệu</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mình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D67CCF9-941B-4797-845B-821793112F44}"/>
              </a:ext>
            </a:extLst>
          </p:cNvPr>
          <p:cNvSpPr/>
          <p:nvPr/>
        </p:nvSpPr>
        <p:spPr>
          <a:xfrm>
            <a:off x="1756532" y="5215246"/>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gái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Hà</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Giang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còn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trai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Nghệ</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015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sp>
        <p:nvSpPr>
          <p:cNvPr id="23" name="TextBox 22">
            <a:extLst>
              <a:ext uri="{FF2B5EF4-FFF2-40B4-BE49-F238E27FC236}">
                <a16:creationId xmlns:a16="http://schemas.microsoft.com/office/drawing/2014/main" id="{697387FD-EC05-4A61-9879-78825E18B66F}"/>
              </a:ext>
            </a:extLst>
          </p:cNvPr>
          <p:cNvSpPr txBox="1"/>
          <p:nvPr/>
        </p:nvSpPr>
        <p:spPr>
          <a:xfrm>
            <a:off x="3495040" y="450722"/>
            <a:ext cx="6696030" cy="646331"/>
          </a:xfrm>
          <a:custGeom>
            <a:avLst/>
            <a:gdLst>
              <a:gd name="connsiteX0" fmla="*/ 0 w 6696030"/>
              <a:gd name="connsiteY0" fmla="*/ 0 h 646331"/>
              <a:gd name="connsiteX1" fmla="*/ 6696030 w 6696030"/>
              <a:gd name="connsiteY1" fmla="*/ 0 h 646331"/>
              <a:gd name="connsiteX2" fmla="*/ 6696030 w 6696030"/>
              <a:gd name="connsiteY2" fmla="*/ 646331 h 646331"/>
              <a:gd name="connsiteX3" fmla="*/ 0 w 6696030"/>
              <a:gd name="connsiteY3" fmla="*/ 646331 h 646331"/>
              <a:gd name="connsiteX4" fmla="*/ 0 w 669603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30" h="646331" fill="none" extrusionOk="0">
                <a:moveTo>
                  <a:pt x="0" y="0"/>
                </a:moveTo>
                <a:cubicBezTo>
                  <a:pt x="2066729" y="5222"/>
                  <a:pt x="4759104" y="24918"/>
                  <a:pt x="6696030" y="0"/>
                </a:cubicBezTo>
                <a:cubicBezTo>
                  <a:pt x="6696284" y="82799"/>
                  <a:pt x="6715808" y="500035"/>
                  <a:pt x="6696030" y="646331"/>
                </a:cubicBezTo>
                <a:cubicBezTo>
                  <a:pt x="5650640" y="481570"/>
                  <a:pt x="3316708" y="764481"/>
                  <a:pt x="0" y="646331"/>
                </a:cubicBezTo>
                <a:cubicBezTo>
                  <a:pt x="-25800" y="331639"/>
                  <a:pt x="10771" y="187809"/>
                  <a:pt x="0" y="0"/>
                </a:cubicBezTo>
                <a:close/>
              </a:path>
              <a:path w="6696030" h="646331" stroke="0" extrusionOk="0">
                <a:moveTo>
                  <a:pt x="0" y="0"/>
                </a:moveTo>
                <a:cubicBezTo>
                  <a:pt x="839770" y="11849"/>
                  <a:pt x="4265303" y="-161459"/>
                  <a:pt x="6696030" y="0"/>
                </a:cubicBezTo>
                <a:cubicBezTo>
                  <a:pt x="6670848" y="272270"/>
                  <a:pt x="6749932" y="451941"/>
                  <a:pt x="6696030" y="646331"/>
                </a:cubicBezTo>
                <a:cubicBezTo>
                  <a:pt x="4753027" y="500471"/>
                  <a:pt x="1803507" y="568007"/>
                  <a:pt x="0" y="646331"/>
                </a:cubicBezTo>
                <a:cubicBezTo>
                  <a:pt x="45562" y="351981"/>
                  <a:pt x="-52553" y="18184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3600" b="1" i="1" dirty="0">
                <a:solidFill>
                  <a:prstClr val="black"/>
                </a:solidFill>
                <a:latin typeface="Arial" panose="020B0604020202020204" pitchFamily="34" charset="0"/>
                <a:cs typeface="Arial" panose="020B0604020202020204" pitchFamily="34" charset="0"/>
              </a:rPr>
              <a:t>T</a:t>
            </a:r>
            <a:r>
              <a:rPr lang="vi-VN" sz="3600" b="1" i="1" dirty="0">
                <a:solidFill>
                  <a:prstClr val="black"/>
                </a:solidFill>
                <a:latin typeface="Arial" panose="020B0604020202020204" pitchFamily="34" charset="0"/>
                <a:cs typeface="Arial" panose="020B0604020202020204" pitchFamily="34" charset="0"/>
              </a:rPr>
              <a:t>rò chơi “Vòng tròn bè bạn”: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82E31BF-14A1-4C58-8D83-C3736443E796}"/>
              </a:ext>
            </a:extLst>
          </p:cNvPr>
          <p:cNvGrpSpPr/>
          <p:nvPr/>
        </p:nvGrpSpPr>
        <p:grpSpPr>
          <a:xfrm>
            <a:off x="745374" y="1781524"/>
            <a:ext cx="5101006" cy="4486852"/>
            <a:chOff x="3906736" y="2197503"/>
            <a:chExt cx="4073723" cy="4073723"/>
          </a:xfrm>
        </p:grpSpPr>
        <p:pic>
          <p:nvPicPr>
            <p:cNvPr id="13" name="Picture 12">
              <a:extLst>
                <a:ext uri="{FF2B5EF4-FFF2-40B4-BE49-F238E27FC236}">
                  <a16:creationId xmlns:a16="http://schemas.microsoft.com/office/drawing/2014/main" id="{77413EAD-8D82-4B3E-A72D-AA2DA5F188A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3906736" y="2197503"/>
              <a:ext cx="4073723" cy="4073723"/>
            </a:xfrm>
            <a:prstGeom prst="rect">
              <a:avLst/>
            </a:prstGeom>
          </p:spPr>
        </p:pic>
        <p:pic>
          <p:nvPicPr>
            <p:cNvPr id="14" name="Graphic 13">
              <a:extLst>
                <a:ext uri="{FF2B5EF4-FFF2-40B4-BE49-F238E27FC236}">
                  <a16:creationId xmlns:a16="http://schemas.microsoft.com/office/drawing/2014/main" id="{2B023B04-5C5C-4524-AF1E-DF6032DA71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97810" y="3356436"/>
              <a:ext cx="891573" cy="1358588"/>
            </a:xfrm>
            <a:prstGeom prst="rect">
              <a:avLst/>
            </a:prstGeom>
          </p:spPr>
        </p:pic>
      </p:grpSp>
      <p:sp>
        <p:nvSpPr>
          <p:cNvPr id="2" name="TextBox 1">
            <a:extLst>
              <a:ext uri="{FF2B5EF4-FFF2-40B4-BE49-F238E27FC236}">
                <a16:creationId xmlns:a16="http://schemas.microsoft.com/office/drawing/2014/main" id="{A2BEA358-B133-4A14-B9DC-E48492DA6602}"/>
              </a:ext>
            </a:extLst>
          </p:cNvPr>
          <p:cNvSpPr txBox="1"/>
          <p:nvPr/>
        </p:nvSpPr>
        <p:spPr>
          <a:xfrm>
            <a:off x="6095999" y="1940560"/>
            <a:ext cx="4409441" cy="2862322"/>
          </a:xfrm>
          <a:prstGeom prst="rect">
            <a:avLst/>
          </a:prstGeom>
          <a:noFill/>
        </p:spPr>
        <p:txBody>
          <a:bodyPr wrap="square" rtlCol="0">
            <a:spAutoFit/>
          </a:bodyPr>
          <a:lstStyle/>
          <a:p>
            <a:pPr algn="just"/>
            <a:r>
              <a:rPr lang="vi-VN" sz="3600" dirty="0"/>
              <a:t>Mỗi nhóm đứng thành vòng tròn, nắm tay nhau, giới thiệu về địa chỉ quê hương.</a:t>
            </a:r>
            <a:endParaRPr lang="en-US" sz="3600" dirty="0"/>
          </a:p>
        </p:txBody>
      </p:sp>
    </p:spTree>
    <p:extLst>
      <p:ext uri="{BB962C8B-B14F-4D97-AF65-F5344CB8AC3E}">
        <p14:creationId xmlns:p14="http://schemas.microsoft.com/office/powerpoint/2010/main" val="1904446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37"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900" decel="100000" fill="hold"/>
                                        <p:tgtEl>
                                          <p:spTgt spid="1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921059" y="1680306"/>
            <a:ext cx="9286010" cy="2123658"/>
          </a:xfrm>
          <a:custGeom>
            <a:avLst/>
            <a:gdLst>
              <a:gd name="connsiteX0" fmla="*/ 0 w 9286010"/>
              <a:gd name="connsiteY0" fmla="*/ 0 h 2123658"/>
              <a:gd name="connsiteX1" fmla="*/ 9286010 w 9286010"/>
              <a:gd name="connsiteY1" fmla="*/ 0 h 2123658"/>
              <a:gd name="connsiteX2" fmla="*/ 9286010 w 9286010"/>
              <a:gd name="connsiteY2" fmla="*/ 2123658 h 2123658"/>
              <a:gd name="connsiteX3" fmla="*/ 0 w 9286010"/>
              <a:gd name="connsiteY3" fmla="*/ 2123658 h 2123658"/>
              <a:gd name="connsiteX4" fmla="*/ 0 w 9286010"/>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010" h="2123658" fill="none" extrusionOk="0">
                <a:moveTo>
                  <a:pt x="0" y="0"/>
                </a:moveTo>
                <a:cubicBezTo>
                  <a:pt x="3386047" y="5222"/>
                  <a:pt x="8048495" y="24918"/>
                  <a:pt x="9286010" y="0"/>
                </a:cubicBezTo>
                <a:cubicBezTo>
                  <a:pt x="9124765" y="461505"/>
                  <a:pt x="9242250" y="1389397"/>
                  <a:pt x="9286010" y="2123658"/>
                </a:cubicBezTo>
                <a:cubicBezTo>
                  <a:pt x="7528388" y="1958897"/>
                  <a:pt x="1732310" y="2241808"/>
                  <a:pt x="0" y="2123658"/>
                </a:cubicBezTo>
                <a:cubicBezTo>
                  <a:pt x="-55725" y="1434903"/>
                  <a:pt x="17072" y="221841"/>
                  <a:pt x="0" y="0"/>
                </a:cubicBezTo>
                <a:close/>
              </a:path>
              <a:path w="9286010" h="2123658" stroke="0" extrusionOk="0">
                <a:moveTo>
                  <a:pt x="0" y="0"/>
                </a:moveTo>
                <a:cubicBezTo>
                  <a:pt x="2538900" y="11849"/>
                  <a:pt x="7908426" y="-161459"/>
                  <a:pt x="9286010" y="0"/>
                </a:cubicBezTo>
                <a:cubicBezTo>
                  <a:pt x="9289140" y="976229"/>
                  <a:pt x="9184834" y="1422122"/>
                  <a:pt x="9286010" y="2123658"/>
                </a:cubicBezTo>
                <a:cubicBezTo>
                  <a:pt x="5846604" y="1977798"/>
                  <a:pt x="1811122" y="2045334"/>
                  <a:pt x="0" y="2123658"/>
                </a:cubicBezTo>
                <a:cubicBezTo>
                  <a:pt x="74291" y="1341921"/>
                  <a:pt x="168006" y="76356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vi-VN" sz="4400" i="1" dirty="0">
                <a:solidFill>
                  <a:prstClr val="black"/>
                </a:solidFill>
                <a:latin typeface="Calibri" panose="020F0502020204030204" pitchFamily="34" charset="0"/>
                <a:cs typeface="Calibri" panose="020F0502020204030204" pitchFamily="34" charset="0"/>
              </a:rPr>
              <a:t>Ai c</a:t>
            </a:r>
            <a:r>
              <a:rPr lang="en-US" sz="4400" i="1" dirty="0">
                <a:solidFill>
                  <a:prstClr val="black"/>
                </a:solidFill>
                <a:latin typeface="Calibri" panose="020F0502020204030204" pitchFamily="34" charset="0"/>
                <a:cs typeface="Calibri" panose="020F0502020204030204" pitchFamily="34" charset="0"/>
              </a:rPr>
              <a:t>ũ</a:t>
            </a:r>
            <a:r>
              <a:rPr lang="vi-VN" sz="4400" i="1" dirty="0">
                <a:solidFill>
                  <a:prstClr val="black"/>
                </a:solidFill>
                <a:latin typeface="Calibri" panose="020F0502020204030204" pitchFamily="34" charset="0"/>
                <a:cs typeface="Calibri" panose="020F0502020204030204" pitchFamily="34" charset="0"/>
              </a:rPr>
              <a:t>ng có quê hương - nơi mình sinh ra và lớn lên. Các em cần bi</a:t>
            </a:r>
            <a:r>
              <a:rPr lang="en-US" sz="4400" i="1" dirty="0">
                <a:solidFill>
                  <a:prstClr val="black"/>
                </a:solidFill>
                <a:latin typeface="Calibri" panose="020F0502020204030204" pitchFamily="34" charset="0"/>
                <a:cs typeface="Calibri" panose="020F0502020204030204" pitchFamily="34" charset="0"/>
              </a:rPr>
              <a:t>ế</a:t>
            </a:r>
            <a:r>
              <a:rPr lang="vi-VN" sz="4400" i="1" dirty="0">
                <a:solidFill>
                  <a:prstClr val="black"/>
                </a:solidFill>
                <a:latin typeface="Calibri" panose="020F0502020204030204" pitchFamily="34" charset="0"/>
                <a:cs typeface="Calibri" panose="020F0502020204030204" pitchFamily="34" charset="0"/>
              </a:rPr>
              <a:t>t và nhớ địa chỉ quê hương mình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10"/>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3152184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2</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Khám phá vẻ đẹp thiên nhiên quê hương</a:t>
            </a: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a:t>
            </a:r>
            <a:r>
              <a:rPr lang="en-US" altLang="zh-CN" sz="4000" b="1" dirty="0" err="1">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em</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a:t>
            </a:r>
            <a:endParaRPr kumimoji="0" lang="zh-CN" altLang="en-US" sz="4000" b="1" i="0" u="none" strike="noStrike" kern="1200" cap="none" spc="0" normalizeH="0" baseline="0" noProof="0" dirty="0">
              <a:ln/>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27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千图网海量PPT模板www.58pic.com ​​">
  <a:themeElements>
    <a:clrScheme name="自定义 2552">
      <a:dk1>
        <a:sysClr val="windowText" lastClr="000000"/>
      </a:dk1>
      <a:lt1>
        <a:sysClr val="window" lastClr="FFFFFF"/>
      </a:lt1>
      <a:dk2>
        <a:srgbClr val="44546A"/>
      </a:dk2>
      <a:lt2>
        <a:srgbClr val="E7E6E6"/>
      </a:lt2>
      <a:accent1>
        <a:srgbClr val="CFA439"/>
      </a:accent1>
      <a:accent2>
        <a:srgbClr val="CFA439"/>
      </a:accent2>
      <a:accent3>
        <a:srgbClr val="CFA439"/>
      </a:accent3>
      <a:accent4>
        <a:srgbClr val="CFA439"/>
      </a:accent4>
      <a:accent5>
        <a:srgbClr val="CFA439"/>
      </a:accent5>
      <a:accent6>
        <a:srgbClr val="CFA439"/>
      </a:accent6>
      <a:hlink>
        <a:srgbClr val="CFA439"/>
      </a:hlink>
      <a:folHlink>
        <a:srgbClr val="CFA43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403</Words>
  <Application>Microsoft Office PowerPoint</Application>
  <PresentationFormat>Widescreen</PresentationFormat>
  <Paragraphs>33</Paragraphs>
  <Slides>16</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等线</vt:lpstr>
      <vt:lpstr>等线 Light</vt:lpstr>
      <vt:lpstr>Arial</vt:lpstr>
      <vt:lpstr>Calibri</vt:lpstr>
      <vt:lpstr>Pattaya</vt:lpstr>
      <vt:lpstr>Times New Roman</vt:lpstr>
      <vt:lpstr>字魂58号-创中黑</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2022-08-09T00:17:18Z</dcterms:created>
  <dcterms:modified xsi:type="dcterms:W3CDTF">2025-09-17T14:53:33Z</dcterms:modified>
</cp:coreProperties>
</file>