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5"/>
  </p:notesMasterIdLst>
  <p:sldIdLst>
    <p:sldId id="256" r:id="rId2"/>
    <p:sldId id="260" r:id="rId3"/>
    <p:sldId id="343" r:id="rId4"/>
  </p:sldIdLst>
  <p:sldSz cx="9144000" cy="5143500" type="screen16x9"/>
  <p:notesSz cx="6858000" cy="9144000"/>
  <p:embeddedFontLst>
    <p:embeddedFont>
      <p:font typeface="Coming Soon" panose="020B0604020202020204" charset="0"/>
      <p:regular r:id="rId6"/>
    </p:embeddedFont>
    <p:embeddedFont>
      <p:font typeface="Concert One" pitchFamily="2" charset="0"/>
      <p:regular r:id="rId7"/>
    </p:embeddedFont>
    <p:embeddedFont>
      <p:font typeface="Roboto Mono Medium" panose="00000009000000000000" pitchFamily="49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36817-7EFB-4835-9F94-1183E4F01D26}">
  <a:tblStyle styleId="{FE436817-7EFB-4835-9F94-1183E4F01D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805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9" r:id="rId3"/>
    <p:sldLayoutId id="2147483670" r:id="rId4"/>
    <p:sldLayoutId id="2147483671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XÃ HỘI</a:t>
            </a:r>
            <a:endParaRPr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Kết</a:t>
            </a:r>
            <a:r>
              <a:rPr lang="en-US" b="0" dirty="0"/>
              <a:t> </a:t>
            </a:r>
            <a:r>
              <a:rPr lang="en-US" b="0" dirty="0" err="1"/>
              <a:t>nối</a:t>
            </a:r>
            <a:r>
              <a:rPr lang="en-US" b="0" dirty="0"/>
              <a:t> tri </a:t>
            </a:r>
            <a:r>
              <a:rPr lang="en-US" b="0" dirty="0" err="1"/>
              <a:t>th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" b="0" dirty="0"/>
              <a:t>!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81" name="Google Shape;181;p30"/>
          <p:cNvSpPr/>
          <p:nvPr/>
        </p:nvSpPr>
        <p:spPr>
          <a:xfrm>
            <a:off x="6077806" y="2890732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0;p31">
            <a:extLst>
              <a:ext uri="{FF2B5EF4-FFF2-40B4-BE49-F238E27FC236}">
                <a16:creationId xmlns:a16="http://schemas.microsoft.com/office/drawing/2014/main" id="{90BF3EEC-AE55-4362-9FA5-8145B5C4E990}"/>
              </a:ext>
            </a:extLst>
          </p:cNvPr>
          <p:cNvSpPr txBox="1">
            <a:spLocks/>
          </p:cNvSpPr>
          <p:nvPr/>
        </p:nvSpPr>
        <p:spPr>
          <a:xfrm>
            <a:off x="6905940" y="3191300"/>
            <a:ext cx="2025409" cy="38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Medium"/>
              <a:buNone/>
              <a:defRPr sz="140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l">
              <a:buClr>
                <a:srgbClr val="4D719D"/>
              </a:buClr>
              <a:buSzPts val="1100"/>
              <a:buFont typeface="Arial"/>
              <a:buNone/>
            </a:pPr>
            <a:r>
              <a:rPr lang="en-US" dirty="0" err="1"/>
              <a:t>Tiết</a:t>
            </a:r>
            <a:r>
              <a:rPr lang="en-US" dirty="0"/>
              <a:t> 2+3</a:t>
            </a:r>
          </a:p>
          <a:p>
            <a:pPr marL="0" indent="0" algn="l">
              <a:buClr>
                <a:srgbClr val="4D719D"/>
              </a:buClr>
              <a:buSzPts val="1100"/>
              <a:buFont typeface="Arial"/>
              <a:buNone/>
            </a:pPr>
            <a:r>
              <a:rPr lang="en-US" dirty="0"/>
              <a:t>SGK (45 – 47)</a:t>
            </a:r>
          </a:p>
          <a:p>
            <a:pPr marL="0" indent="0" algn="l">
              <a:spcAft>
                <a:spcPts val="1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 rot="21359454">
            <a:off x="498081" y="399220"/>
            <a:ext cx="3110944" cy="851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1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hoạt động sản xuất công nghiệp trong mỗi hình và cho biết hoạt động đó làm ra sản phẩm gì</a:t>
            </a:r>
            <a:br>
              <a:rPr lang="en-US" sz="1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9784B-2BB2-4C9B-B889-E27E8F23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3" y="1598362"/>
            <a:ext cx="1653564" cy="1216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30611-41CF-48C4-A588-0A4298F55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673" y="1573971"/>
            <a:ext cx="1657848" cy="121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7D0E4-C5C4-42CA-A24A-8D7EFFA75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504" y="3040230"/>
            <a:ext cx="1640712" cy="119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F31E0-B3A6-4AE7-BC08-328BBD740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9293" y="3023094"/>
            <a:ext cx="1649280" cy="1216612"/>
          </a:xfrm>
          <a:prstGeom prst="rect">
            <a:avLst/>
          </a:prstGeom>
        </p:spPr>
      </p:pic>
      <p:pic>
        <p:nvPicPr>
          <p:cNvPr id="19" name="Google Shape;230;p34">
            <a:extLst>
              <a:ext uri="{FF2B5EF4-FFF2-40B4-BE49-F238E27FC236}">
                <a16:creationId xmlns:a16="http://schemas.microsoft.com/office/drawing/2014/main" id="{0CB29429-9873-4713-8F44-12821424AFA2}"/>
              </a:ext>
            </a:extLst>
          </p:cNvPr>
          <p:cNvPicPr preferRelativeResize="0"/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 rot="10530753" flipH="1">
            <a:off x="1797267" y="1360352"/>
            <a:ext cx="1342382" cy="4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0;p34">
            <a:extLst>
              <a:ext uri="{FF2B5EF4-FFF2-40B4-BE49-F238E27FC236}">
                <a16:creationId xmlns:a16="http://schemas.microsoft.com/office/drawing/2014/main" id="{554A5FE7-BDBF-4998-9CA9-5D4D53CC563F}"/>
              </a:ext>
            </a:extLst>
          </p:cNvPr>
          <p:cNvPicPr preferRelativeResize="0"/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 rot="262318" flipH="1">
            <a:off x="1948592" y="3915861"/>
            <a:ext cx="940179" cy="514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514EC0-CA18-48C0-923B-27EA3E346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70548"/>
              </p:ext>
            </p:extLst>
          </p:nvPr>
        </p:nvGraphicFramePr>
        <p:xfrm>
          <a:off x="4870650" y="572060"/>
          <a:ext cx="3662296" cy="36294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7706">
                  <a:extLst>
                    <a:ext uri="{9D8B030D-6E8A-4147-A177-3AD203B41FA5}">
                      <a16:colId xmlns:a16="http://schemas.microsoft.com/office/drawing/2014/main" val="21069104"/>
                    </a:ext>
                  </a:extLst>
                </a:gridCol>
                <a:gridCol w="1389669">
                  <a:extLst>
                    <a:ext uri="{9D8B030D-6E8A-4147-A177-3AD203B41FA5}">
                      <a16:colId xmlns:a16="http://schemas.microsoft.com/office/drawing/2014/main" val="1441270604"/>
                    </a:ext>
                  </a:extLst>
                </a:gridCol>
                <a:gridCol w="1474921">
                  <a:extLst>
                    <a:ext uri="{9D8B030D-6E8A-4147-A177-3AD203B41FA5}">
                      <a16:colId xmlns:a16="http://schemas.microsoft.com/office/drawing/2014/main" val="876786859"/>
                    </a:ext>
                  </a:extLst>
                </a:gridCol>
              </a:tblGrid>
              <a:tr h="961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783681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145778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46683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640750"/>
                  </a:ext>
                </a:extLst>
              </a:tr>
              <a:tr h="667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6833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C0093B-B6BB-438C-B07D-6D074E5CEF7B}"/>
              </a:ext>
            </a:extLst>
          </p:cNvPr>
          <p:cNvSpPr txBox="1"/>
          <p:nvPr/>
        </p:nvSpPr>
        <p:spPr>
          <a:xfrm>
            <a:off x="5788629" y="1573971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biến thực phẩm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B6B6FF-6E42-4D01-A2F0-98D9FA825373}"/>
              </a:ext>
            </a:extLst>
          </p:cNvPr>
          <p:cNvSpPr txBox="1"/>
          <p:nvPr/>
        </p:nvSpPr>
        <p:spPr>
          <a:xfrm>
            <a:off x="5006295" y="1574327"/>
            <a:ext cx="4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C20A4-BEF3-4EBC-8DAD-EF24AF2E2C3D}"/>
              </a:ext>
            </a:extLst>
          </p:cNvPr>
          <p:cNvSpPr txBox="1"/>
          <p:nvPr/>
        </p:nvSpPr>
        <p:spPr>
          <a:xfrm>
            <a:off x="5005184" y="2304492"/>
            <a:ext cx="4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929F9-E77B-4D31-ABD8-7A51FF39A4A9}"/>
              </a:ext>
            </a:extLst>
          </p:cNvPr>
          <p:cNvSpPr txBox="1"/>
          <p:nvPr/>
        </p:nvSpPr>
        <p:spPr>
          <a:xfrm>
            <a:off x="5005184" y="2999059"/>
            <a:ext cx="4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800" b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8E9C83-1855-4FD6-86C5-2AD143ED9070}"/>
              </a:ext>
            </a:extLst>
          </p:cNvPr>
          <p:cNvSpPr txBox="1"/>
          <p:nvPr/>
        </p:nvSpPr>
        <p:spPr>
          <a:xfrm>
            <a:off x="5005184" y="3675214"/>
            <a:ext cx="4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800" b="1" dirty="0">
              <a:solidFill>
                <a:srgbClr val="FF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BE083B-7075-4716-BEC5-794307B1C23D}"/>
              </a:ext>
            </a:extLst>
          </p:cNvPr>
          <p:cNvSpPr txBox="1"/>
          <p:nvPr/>
        </p:nvSpPr>
        <p:spPr>
          <a:xfrm>
            <a:off x="4818697" y="836074"/>
            <a:ext cx="80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89E03-C717-476F-ADD0-E8268E4FD086}"/>
              </a:ext>
            </a:extLst>
          </p:cNvPr>
          <p:cNvSpPr txBox="1"/>
          <p:nvPr/>
        </p:nvSpPr>
        <p:spPr>
          <a:xfrm>
            <a:off x="5565266" y="595086"/>
            <a:ext cx="1477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</a:p>
          <a:p>
            <a:pPr algn="ctr"/>
            <a:r>
              <a:rPr lang="nl-NL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công nghiệp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611ABA-A6FA-4D5B-900C-F7D17893C71F}"/>
              </a:ext>
            </a:extLst>
          </p:cNvPr>
          <p:cNvSpPr txBox="1"/>
          <p:nvPr/>
        </p:nvSpPr>
        <p:spPr>
          <a:xfrm>
            <a:off x="7172325" y="862821"/>
            <a:ext cx="137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83683-9571-4706-914F-D92965EAAB06}"/>
              </a:ext>
            </a:extLst>
          </p:cNvPr>
          <p:cNvSpPr txBox="1"/>
          <p:nvPr/>
        </p:nvSpPr>
        <p:spPr>
          <a:xfrm>
            <a:off x="7042374" y="1489020"/>
            <a:ext cx="161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đóng hộp (thịt hộp, cá hộp, ...)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BCD6A7-0B2F-45F1-AEB4-15D3FB539607}"/>
              </a:ext>
            </a:extLst>
          </p:cNvPr>
          <p:cNvSpPr txBox="1"/>
          <p:nvPr/>
        </p:nvSpPr>
        <p:spPr>
          <a:xfrm>
            <a:off x="5788629" y="2291754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gang thép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133B42-0C5C-42DB-90C8-1ACDAB07531E}"/>
              </a:ext>
            </a:extLst>
          </p:cNvPr>
          <p:cNvSpPr txBox="1"/>
          <p:nvPr/>
        </p:nvSpPr>
        <p:spPr>
          <a:xfrm>
            <a:off x="5788629" y="3023094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 may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B40B91-3775-4DF6-A808-187A57703B48}"/>
              </a:ext>
            </a:extLst>
          </p:cNvPr>
          <p:cNvSpPr txBox="1"/>
          <p:nvPr/>
        </p:nvSpPr>
        <p:spPr>
          <a:xfrm>
            <a:off x="5788629" y="3639968"/>
            <a:ext cx="109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dầu thô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08BA22-B7EB-4025-A759-CA597496A99F}"/>
              </a:ext>
            </a:extLst>
          </p:cNvPr>
          <p:cNvSpPr txBox="1"/>
          <p:nvPr/>
        </p:nvSpPr>
        <p:spPr>
          <a:xfrm>
            <a:off x="7172318" y="2336074"/>
            <a:ext cx="136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Gang, thép, sắt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E726CE-986C-4A77-A9B1-8F41CDD9F361}"/>
              </a:ext>
            </a:extLst>
          </p:cNvPr>
          <p:cNvSpPr txBox="1"/>
          <p:nvPr/>
        </p:nvSpPr>
        <p:spPr>
          <a:xfrm>
            <a:off x="7172318" y="2988976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Vải, quần áo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BEBDB6-683F-47FB-A84C-957E6D91F2C5}"/>
              </a:ext>
            </a:extLst>
          </p:cNvPr>
          <p:cNvSpPr txBox="1"/>
          <p:nvPr/>
        </p:nvSpPr>
        <p:spPr>
          <a:xfrm>
            <a:off x="7190072" y="3619163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 thô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FDC5-A8DF-4181-BAA4-0C287FB4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38574"/>
            <a:ext cx="3750166" cy="1580725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209C0-1530-40BC-9FE2-584C3B3B8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59" y="1989002"/>
            <a:ext cx="3750166" cy="22704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CF653B-3922-4C22-8366-F9D75E1AE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8359"/>
              </p:ext>
            </p:extLst>
          </p:nvPr>
        </p:nvGraphicFramePr>
        <p:xfrm>
          <a:off x="4879486" y="722788"/>
          <a:ext cx="3540614" cy="3620610"/>
        </p:xfrm>
        <a:graphic>
          <a:graphicData uri="http://schemas.openxmlformats.org/drawingml/2006/table">
            <a:tbl>
              <a:tblPr firstRow="1" firstCol="1" bandRow="1">
                <a:tableStyleId>{FE436817-7EFB-4835-9F94-1183E4F01D26}</a:tableStyleId>
              </a:tblPr>
              <a:tblGrid>
                <a:gridCol w="1054589">
                  <a:extLst>
                    <a:ext uri="{9D8B030D-6E8A-4147-A177-3AD203B41FA5}">
                      <a16:colId xmlns:a16="http://schemas.microsoft.com/office/drawing/2014/main" val="275206095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280282126"/>
                    </a:ext>
                  </a:extLst>
                </a:gridCol>
              </a:tblGrid>
              <a:tr h="72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 ích của sản phẩm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6071953"/>
                  </a:ext>
                </a:extLst>
              </a:tr>
              <a:tr h="72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497321"/>
                  </a:ext>
                </a:extLst>
              </a:tr>
              <a:tr h="72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4556657"/>
                  </a:ext>
                </a:extLst>
              </a:tr>
              <a:tr h="72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970678"/>
                  </a:ext>
                </a:extLst>
              </a:tr>
              <a:tr h="724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3046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48224" y="1504950"/>
            <a:ext cx="110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3125" y="1397228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161" y="2221617"/>
            <a:ext cx="134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799" y="2135892"/>
            <a:ext cx="240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8224" y="3050292"/>
            <a:ext cx="134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799" y="2905423"/>
            <a:ext cx="240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điezel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598" y="3840867"/>
            <a:ext cx="115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Gang,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3125" y="3655904"/>
            <a:ext cx="247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215</Words>
  <Application>Microsoft Office PowerPoint</Application>
  <PresentationFormat>On-screen Show (16:9)</PresentationFormat>
  <Paragraphs>48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Concert One</vt:lpstr>
      <vt:lpstr>Times New Roman</vt:lpstr>
      <vt:lpstr>Arial</vt:lpstr>
      <vt:lpstr>Roboto Mono Medium</vt:lpstr>
      <vt:lpstr>Coming Soon</vt:lpstr>
      <vt:lpstr>Notebook Lesson by Slidesgo</vt:lpstr>
      <vt:lpstr>TỰ NHIÊN   XÃ HỘI</vt:lpstr>
      <vt:lpstr>Nói tên hoạt động sản xuất công nghiệp trong mỗi hình và cho biết hoạt động đó làm ra sản phẩm gì </vt:lpstr>
      <vt:lpstr>Quan sát các hình và nêu ích lợi của hoạt động sản xuất công nghiệp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  XÃ HỘI</dc:title>
  <dc:creator>Administrator</dc:creator>
  <cp:lastModifiedBy>Windows 10</cp:lastModifiedBy>
  <cp:revision>18</cp:revision>
  <dcterms:modified xsi:type="dcterms:W3CDTF">2025-01-02T12:54:26Z</dcterms:modified>
</cp:coreProperties>
</file>