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3" r:id="rId3"/>
  </p:sldMasterIdLst>
  <p:notesMasterIdLst>
    <p:notesMasterId r:id="rId9"/>
  </p:notesMasterIdLst>
  <p:sldIdLst>
    <p:sldId id="1549" r:id="rId4"/>
    <p:sldId id="1582" r:id="rId5"/>
    <p:sldId id="1583" r:id="rId6"/>
    <p:sldId id="1584" r:id="rId7"/>
    <p:sldId id="15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4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FA5B0-9D57-4529-9ED5-95B160BAEA0A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C94CB1-B78C-4587-BCB0-82450C1594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41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10" Type="http://schemas.openxmlformats.org/officeDocument/2006/relationships/image" Target="../media/image15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20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DB317E5B-B821-46CE-BFE4-4F42D68AEA3F}"/>
              </a:ext>
            </a:extLst>
          </p:cNvPr>
          <p:cNvSpPr txBox="1">
            <a:spLocks/>
          </p:cNvSpPr>
          <p:nvPr userDrawn="1"/>
        </p:nvSpPr>
        <p:spPr>
          <a:xfrm>
            <a:off x="1271464" y="2132856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24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44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88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0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1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3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5907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72499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90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1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08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441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811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1438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5288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4324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313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259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BAFE65-5405-4D18-BAD7-055829B7F9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00CF337-000C-4E17-8A98-160C8340057E}"/>
              </a:ext>
            </a:extLst>
          </p:cNvPr>
          <p:cNvGrpSpPr/>
          <p:nvPr userDrawn="1"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6DC0F2F-B9D0-42E9-8BBE-03C9161B2E1F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CDCE341-5CEE-46AA-A874-016DC6933EB6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42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37383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12394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228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112352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95861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7135591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37281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426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17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877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903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0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4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2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1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DCFB01AF-8B20-48F5-B4E5-611848A763F4}"/>
              </a:ext>
            </a:extLst>
          </p:cNvPr>
          <p:cNvSpPr txBox="1">
            <a:spLocks/>
          </p:cNvSpPr>
          <p:nvPr userDrawn="1"/>
        </p:nvSpPr>
        <p:spPr>
          <a:xfrm>
            <a:off x="119336" y="548680"/>
            <a:ext cx="2636799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                  版权声明</a:t>
            </a:r>
            <a:br>
              <a:rPr lang="zh-CN" altLang="en-US" sz="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感谢您下载平台上提供的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b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在熊猫办公出售的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模板是免版税类（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RF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Royalty-Free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）正版受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中国人民共和国著作法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和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《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世界版权公约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》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的保护，作品的所有权、版权和著作权归熊猫办公所有，您下载的是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模板素材的使用权。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不得将熊猫办公的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模板、</a:t>
            </a:r>
            <a:r>
              <a:rPr lang="en-US" altLang="zh-CN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PPT</a:t>
            </a:r>
            <a: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br>
              <a:rPr lang="zh-CN" altLang="en-US" sz="200" spc="12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</a:br>
            <a:endParaRPr lang="zh-CN" altLang="en-US" sz="200" spc="12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915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256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5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2640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87958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85824" y="-35180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263352" y="332656"/>
            <a:ext cx="11593288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781991" y="467771"/>
            <a:ext cx="10575004" cy="5438554"/>
            <a:chOff x="781991" y="467771"/>
            <a:chExt cx="10575004" cy="5438554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767923"/>
              <a:ext cx="558000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ENGLISH LESSON</a:t>
              </a:r>
              <a:endParaRPr kumimoji="0" lang="zh-CN" alt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67771"/>
              <a:ext cx="10484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7" y="4879642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1322341" y="3932284"/>
            <a:ext cx="2040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love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4362382" y="3591459"/>
            <a:ext cx="260342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2383114" y="1560612"/>
            <a:ext cx="30469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6595396" y="5472416"/>
            <a:ext cx="19716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8649976" y="2406765"/>
            <a:ext cx="667367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542457" y="1255871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542457" y="5221493"/>
            <a:ext cx="180020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4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9" b="5549"/>
          <a:stretch/>
        </p:blipFill>
        <p:spPr>
          <a:xfrm>
            <a:off x="-1" y="3452918"/>
            <a:ext cx="2681279" cy="3098828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1294450" y="701783"/>
            <a:ext cx="9698670" cy="4168951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6946762" y="4468284"/>
            <a:ext cx="187918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sky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9915065" y="3690763"/>
            <a:ext cx="14506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two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id="{D7B93B9D-BE27-4EC5-8C0A-2E001CDE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769" y="2819298"/>
            <a:ext cx="4554181" cy="45541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804505" y="5474641"/>
            <a:ext cx="1356202" cy="1579867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BF272ED-DA85-46CE-AFED-ACDFB783E3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0777" r="68063" b="7558"/>
          <a:stretch/>
        </p:blipFill>
        <p:spPr>
          <a:xfrm>
            <a:off x="6569486" y="4615767"/>
            <a:ext cx="1781505" cy="217159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713207" y="588779"/>
            <a:ext cx="1696736" cy="160593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DBE410B0-D787-4C40-B191-E2D0BE4B7A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7517270" y="-62911"/>
            <a:ext cx="1597248" cy="203983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0CA007AA-9EEB-4772-BCFA-4D4B8B0F3D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1946765" y="2828611"/>
            <a:ext cx="2062184" cy="1631214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3367793" y="3922701"/>
            <a:ext cx="1315485" cy="1322988"/>
          </a:xfrm>
          <a:prstGeom prst="rect">
            <a:avLst/>
          </a:prstGeom>
          <a:blipFill dpi="0" rotWithShape="1">
            <a:blip r:embed="rId9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636B6A08-980C-4F55-B247-FCAFDAD8E0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705999-26E4-5F77-96FF-BCA1FDDEA3D3}"/>
              </a:ext>
            </a:extLst>
          </p:cNvPr>
          <p:cNvSpPr txBox="1"/>
          <p:nvPr/>
        </p:nvSpPr>
        <p:spPr>
          <a:xfrm>
            <a:off x="2324354" y="1873984"/>
            <a:ext cx="7569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  <a:latin typeface="UTM Sharnay" panose="02040603050506020204" pitchFamily="18" charset="0"/>
              </a:rPr>
              <a:t>Bài 4</a:t>
            </a:r>
          </a:p>
          <a:p>
            <a:pPr algn="ctr"/>
            <a:r>
              <a:rPr lang="vi-VN" sz="4000" dirty="0">
                <a:solidFill>
                  <a:srgbClr val="002060"/>
                </a:solidFill>
                <a:latin typeface="UTM Sharnay" panose="02040603050506020204" pitchFamily="18" charset="0"/>
              </a:rPr>
              <a:t>Sử dụng máy thu hình (tiết 2)</a:t>
            </a:r>
            <a:endParaRPr lang="en-US" sz="4000" dirty="0">
              <a:solidFill>
                <a:srgbClr val="002060"/>
              </a:solidFill>
              <a:latin typeface="UTM Sharna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9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54B8690-5DA3-4933-89A5-C329709AF2FE}"/>
              </a:ext>
            </a:extLst>
          </p:cNvPr>
          <p:cNvGrpSpPr/>
          <p:nvPr/>
        </p:nvGrpSpPr>
        <p:grpSpPr>
          <a:xfrm>
            <a:off x="616392" y="487887"/>
            <a:ext cx="10635705" cy="1200329"/>
            <a:chOff x="616392" y="487887"/>
            <a:chExt cx="10635705" cy="120032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12F79C5-DBD5-4688-82EF-C07A9EAFBACF}"/>
                </a:ext>
              </a:extLst>
            </p:cNvPr>
            <p:cNvSpPr txBox="1"/>
            <p:nvPr/>
          </p:nvSpPr>
          <p:spPr>
            <a:xfrm>
              <a:off x="1323204" y="487887"/>
              <a:ext cx="9928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Em hãy quan sát hình 2 trong SGK trang 25 và trả lời các câu hỏi sau:</a:t>
              </a:r>
              <a:endParaRPr kumimoji="0" lang="zh-CN" alt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440AC2B-1D1B-46C9-922E-E5EC15C8B224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DF4EF6D-6E21-49A3-87F3-9B9DD3AFD7EE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3"/>
                <a:chExt cx="6336001" cy="3420001"/>
              </a:xfrm>
            </p:grpSpPr>
            <p:sp>
              <p:nvSpPr>
                <p:cNvPr id="14" name="任意多边形: 形状 45">
                  <a:extLst>
                    <a:ext uri="{FF2B5EF4-FFF2-40B4-BE49-F238E27FC236}">
                      <a16:creationId xmlns:a16="http://schemas.microsoft.com/office/drawing/2014/main" id="{D1D379C4-FFD9-49AE-8569-557EF54BCC4D}"/>
                    </a:ext>
                  </a:extLst>
                </p:cNvPr>
                <p:cNvSpPr/>
                <p:nvPr/>
              </p:nvSpPr>
              <p:spPr>
                <a:xfrm>
                  <a:off x="2900496" y="1028113"/>
                  <a:ext cx="6336001" cy="3420001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44">
                  <a:extLst>
                    <a:ext uri="{FF2B5EF4-FFF2-40B4-BE49-F238E27FC236}">
                      <a16:creationId xmlns:a16="http://schemas.microsoft.com/office/drawing/2014/main" id="{58717FCB-BE03-4655-A8DD-B52D0FE41D32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72FA906-BDC8-467C-8309-4D6C426D9D37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0B9FD356-20B0-4F9A-9422-40C782953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7973" y="1493343"/>
            <a:ext cx="1295762" cy="10521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4B8F684-7397-9434-8130-1EFB78334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88" y="1787362"/>
            <a:ext cx="6295803" cy="4398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6BB72-BA02-BD06-301F-A7EE323D6063}"/>
              </a:ext>
            </a:extLst>
          </p:cNvPr>
          <p:cNvSpPr txBox="1"/>
          <p:nvPr/>
        </p:nvSpPr>
        <p:spPr>
          <a:xfrm>
            <a:off x="7309980" y="2611832"/>
            <a:ext cx="448580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Các chương trình truyền hình được sản xuất ở đâu?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Máy thu hình thu nhận các chuơng trình từ đài truyền hình bằng cách nào?</a:t>
            </a:r>
          </a:p>
        </p:txBody>
      </p:sp>
    </p:spTree>
    <p:extLst>
      <p:ext uri="{BB962C8B-B14F-4D97-AF65-F5344CB8AC3E}">
        <p14:creationId xmlns:p14="http://schemas.microsoft.com/office/powerpoint/2010/main" val="21655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54B8690-5DA3-4933-89A5-C329709AF2FE}"/>
              </a:ext>
            </a:extLst>
          </p:cNvPr>
          <p:cNvGrpSpPr/>
          <p:nvPr/>
        </p:nvGrpSpPr>
        <p:grpSpPr>
          <a:xfrm>
            <a:off x="616392" y="487887"/>
            <a:ext cx="10635705" cy="1200329"/>
            <a:chOff x="616392" y="487887"/>
            <a:chExt cx="10635705" cy="120032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12F79C5-DBD5-4688-82EF-C07A9EAFBACF}"/>
                </a:ext>
              </a:extLst>
            </p:cNvPr>
            <p:cNvSpPr txBox="1"/>
            <p:nvPr/>
          </p:nvSpPr>
          <p:spPr>
            <a:xfrm>
              <a:off x="1323204" y="487887"/>
              <a:ext cx="9928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Em hãy quan sát hình 2 trong SGK trang 25 và trả lời các câu hỏi sau:</a:t>
              </a:r>
              <a:endParaRPr kumimoji="0" lang="zh-CN" alt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440AC2B-1D1B-46C9-922E-E5EC15C8B224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DF4EF6D-6E21-49A3-87F3-9B9DD3AFD7EE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3"/>
                <a:chExt cx="6336001" cy="3420001"/>
              </a:xfrm>
            </p:grpSpPr>
            <p:sp>
              <p:nvSpPr>
                <p:cNvPr id="14" name="任意多边形: 形状 45">
                  <a:extLst>
                    <a:ext uri="{FF2B5EF4-FFF2-40B4-BE49-F238E27FC236}">
                      <a16:creationId xmlns:a16="http://schemas.microsoft.com/office/drawing/2014/main" id="{D1D379C4-FFD9-49AE-8569-557EF54BCC4D}"/>
                    </a:ext>
                  </a:extLst>
                </p:cNvPr>
                <p:cNvSpPr/>
                <p:nvPr/>
              </p:nvSpPr>
              <p:spPr>
                <a:xfrm>
                  <a:off x="2900496" y="1028113"/>
                  <a:ext cx="6336001" cy="3420001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44">
                  <a:extLst>
                    <a:ext uri="{FF2B5EF4-FFF2-40B4-BE49-F238E27FC236}">
                      <a16:creationId xmlns:a16="http://schemas.microsoft.com/office/drawing/2014/main" id="{58717FCB-BE03-4655-A8DD-B52D0FE41D32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72FA906-BDC8-467C-8309-4D6C426D9D37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B8F684-7397-9434-8130-1EFB7833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91" y="1748795"/>
            <a:ext cx="6079427" cy="4247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6BB72-BA02-BD06-301F-A7EE323D6063}"/>
              </a:ext>
            </a:extLst>
          </p:cNvPr>
          <p:cNvSpPr txBox="1"/>
          <p:nvPr/>
        </p:nvSpPr>
        <p:spPr>
          <a:xfrm>
            <a:off x="6895475" y="2288667"/>
            <a:ext cx="482536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1. Các chương trình truyền hình được sản xuất ở đâu?</a:t>
            </a:r>
          </a:p>
          <a:p>
            <a:pPr algn="l"/>
            <a:r>
              <a:rPr lang="vi-VN" sz="32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- Các chương trình truyền hình được sản xuất ở đài truyền hình.</a:t>
            </a:r>
          </a:p>
        </p:txBody>
      </p:sp>
    </p:spTree>
    <p:extLst>
      <p:ext uri="{BB962C8B-B14F-4D97-AF65-F5344CB8AC3E}">
        <p14:creationId xmlns:p14="http://schemas.microsoft.com/office/powerpoint/2010/main" val="105778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54B8690-5DA3-4933-89A5-C329709AF2FE}"/>
              </a:ext>
            </a:extLst>
          </p:cNvPr>
          <p:cNvGrpSpPr/>
          <p:nvPr/>
        </p:nvGrpSpPr>
        <p:grpSpPr>
          <a:xfrm>
            <a:off x="616392" y="487887"/>
            <a:ext cx="10635705" cy="1200329"/>
            <a:chOff x="616392" y="487887"/>
            <a:chExt cx="10635705" cy="1200329"/>
          </a:xfrm>
        </p:grpSpPr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C12F79C5-DBD5-4688-82EF-C07A9EAFBACF}"/>
                </a:ext>
              </a:extLst>
            </p:cNvPr>
            <p:cNvSpPr txBox="1"/>
            <p:nvPr/>
          </p:nvSpPr>
          <p:spPr>
            <a:xfrm>
              <a:off x="1323204" y="487887"/>
              <a:ext cx="99288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cs"/>
                </a:rPr>
                <a:t>Em hãy quan sát hình 2 trong SGK trang 25 và trả lời các câu hỏi sau:</a:t>
              </a:r>
              <a:endParaRPr kumimoji="0" lang="zh-CN" alt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D440AC2B-1D1B-46C9-922E-E5EC15C8B224}"/>
                </a:ext>
              </a:extLst>
            </p:cNvPr>
            <p:cNvGrpSpPr/>
            <p:nvPr/>
          </p:nvGrpSpPr>
          <p:grpSpPr>
            <a:xfrm>
              <a:off x="616392" y="548466"/>
              <a:ext cx="712036" cy="576000"/>
              <a:chOff x="616392" y="548466"/>
              <a:chExt cx="712036" cy="576000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BDF4EF6D-6E21-49A3-87F3-9B9DD3AFD7EE}"/>
                  </a:ext>
                </a:extLst>
              </p:cNvPr>
              <p:cNvGrpSpPr/>
              <p:nvPr/>
            </p:nvGrpSpPr>
            <p:grpSpPr>
              <a:xfrm>
                <a:off x="626511" y="548466"/>
                <a:ext cx="701917" cy="576000"/>
                <a:chOff x="2900496" y="1028113"/>
                <a:chExt cx="6336001" cy="3420001"/>
              </a:xfrm>
            </p:grpSpPr>
            <p:sp>
              <p:nvSpPr>
                <p:cNvPr id="14" name="任意多边形: 形状 45">
                  <a:extLst>
                    <a:ext uri="{FF2B5EF4-FFF2-40B4-BE49-F238E27FC236}">
                      <a16:creationId xmlns:a16="http://schemas.microsoft.com/office/drawing/2014/main" id="{D1D379C4-FFD9-49AE-8569-557EF54BCC4D}"/>
                    </a:ext>
                  </a:extLst>
                </p:cNvPr>
                <p:cNvSpPr/>
                <p:nvPr/>
              </p:nvSpPr>
              <p:spPr>
                <a:xfrm>
                  <a:off x="2900496" y="1028113"/>
                  <a:ext cx="6336001" cy="3420001"/>
                </a:xfrm>
                <a:prstGeom prst="homePlate">
                  <a:avLst/>
                </a:prstGeom>
                <a:solidFill>
                  <a:srgbClr val="FFC715"/>
                </a:solidFill>
                <a:ln>
                  <a:solidFill>
                    <a:schemeClr val="bg1"/>
                  </a:solidFill>
                </a:ln>
                <a:effectLst>
                  <a:outerShdw blurRad="50800" dist="38100" dir="2700000" sx="101000" sy="101000" algn="tl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5" name="任意多边形: 形状 44">
                  <a:extLst>
                    <a:ext uri="{FF2B5EF4-FFF2-40B4-BE49-F238E27FC236}">
                      <a16:creationId xmlns:a16="http://schemas.microsoft.com/office/drawing/2014/main" id="{58717FCB-BE03-4655-A8DD-B52D0FE41D32}"/>
                    </a:ext>
                  </a:extLst>
                </p:cNvPr>
                <p:cNvSpPr/>
                <p:nvPr/>
              </p:nvSpPr>
              <p:spPr>
                <a:xfrm>
                  <a:off x="2997347" y="1084832"/>
                  <a:ext cx="6192000" cy="3312000"/>
                </a:xfrm>
                <a:prstGeom prst="homePlate">
                  <a:avLst/>
                </a:prstGeom>
                <a:noFill/>
                <a:ln w="25400">
                  <a:solidFill>
                    <a:srgbClr val="215968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72FA906-BDC8-467C-8309-4D6C426D9D37}"/>
                  </a:ext>
                </a:extLst>
              </p:cNvPr>
              <p:cNvSpPr txBox="1"/>
              <p:nvPr/>
            </p:nvSpPr>
            <p:spPr>
              <a:xfrm>
                <a:off x="616392" y="657165"/>
                <a:ext cx="6859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01</a:t>
                </a:r>
                <a:endParaRPr kumimoji="0" lang="zh-CN" alt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4B8F684-7397-9434-8130-1EFB78334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11" y="1748795"/>
            <a:ext cx="5720139" cy="4503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A6BB72-BA02-BD06-301F-A7EE323D6063}"/>
              </a:ext>
            </a:extLst>
          </p:cNvPr>
          <p:cNvSpPr txBox="1"/>
          <p:nvPr/>
        </p:nvSpPr>
        <p:spPr>
          <a:xfrm>
            <a:off x="6287650" y="1661132"/>
            <a:ext cx="520355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i="1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2. Máy thu hình thu nhận các chuơng trình từ đài truyền hình bằng cách nào?</a:t>
            </a:r>
          </a:p>
          <a:p>
            <a:pPr algn="just"/>
            <a:r>
              <a:rPr lang="vi-VN" sz="3000" b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Máy thu hình thu nhận các chuơng trình từ đài truyền hình bằng cách thu tín hiệu mà đài truyền hình phát qua ăng ten hoặc cáp truyền hình.</a:t>
            </a:r>
          </a:p>
        </p:txBody>
      </p:sp>
    </p:spTree>
    <p:extLst>
      <p:ext uri="{BB962C8B-B14F-4D97-AF65-F5344CB8AC3E}">
        <p14:creationId xmlns:p14="http://schemas.microsoft.com/office/powerpoint/2010/main" val="122207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41DD58-C773-4CA9-9868-AEB15C2CF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92" y="4374202"/>
            <a:ext cx="2883108" cy="2059031"/>
          </a:xfrm>
          <a:prstGeom prst="rect">
            <a:avLst/>
          </a:prstGeom>
        </p:spPr>
      </p:pic>
      <p:grpSp>
        <p:nvGrpSpPr>
          <p:cNvPr id="34" name="组合 38">
            <a:extLst>
              <a:ext uri="{FF2B5EF4-FFF2-40B4-BE49-F238E27FC236}">
                <a16:creationId xmlns:a16="http://schemas.microsoft.com/office/drawing/2014/main" id="{21A7FF18-89D3-4EE7-A726-A88790C1C51A}"/>
              </a:ext>
            </a:extLst>
          </p:cNvPr>
          <p:cNvGrpSpPr/>
          <p:nvPr/>
        </p:nvGrpSpPr>
        <p:grpSpPr>
          <a:xfrm>
            <a:off x="-761163" y="554090"/>
            <a:ext cx="5337561" cy="1648919"/>
            <a:chOff x="7440620" y="1168650"/>
            <a:chExt cx="2137330" cy="1139992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36" name="组合 36">
              <a:extLst>
                <a:ext uri="{FF2B5EF4-FFF2-40B4-BE49-F238E27FC236}">
                  <a16:creationId xmlns:a16="http://schemas.microsoft.com/office/drawing/2014/main" id="{3FCC111A-27F4-4864-A836-2ADE18EF1719}"/>
                </a:ext>
              </a:extLst>
            </p:cNvPr>
            <p:cNvGrpSpPr/>
            <p:nvPr/>
          </p:nvGrpSpPr>
          <p:grpSpPr>
            <a:xfrm>
              <a:off x="7440620" y="1168650"/>
              <a:ext cx="2137330" cy="1139992"/>
              <a:chOff x="7440620" y="1168650"/>
              <a:chExt cx="2137330" cy="1139992"/>
            </a:xfrm>
          </p:grpSpPr>
          <p:sp>
            <p:nvSpPr>
              <p:cNvPr id="41" name="椭圆 32">
                <a:extLst>
                  <a:ext uri="{FF2B5EF4-FFF2-40B4-BE49-F238E27FC236}">
                    <a16:creationId xmlns:a16="http://schemas.microsoft.com/office/drawing/2014/main" id="{B2DC4805-2226-4091-9F36-F2E60035E6AA}"/>
                  </a:ext>
                </a:extLst>
              </p:cNvPr>
              <p:cNvSpPr/>
              <p:nvPr/>
            </p:nvSpPr>
            <p:spPr>
              <a:xfrm>
                <a:off x="7994509" y="1168650"/>
                <a:ext cx="1038440" cy="1139992"/>
              </a:xfrm>
              <a:prstGeom prst="ellipse">
                <a:avLst/>
              </a:prstGeom>
              <a:solidFill>
                <a:srgbClr val="FEA49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文本框 34">
                <a:extLst>
                  <a:ext uri="{FF2B5EF4-FFF2-40B4-BE49-F238E27FC236}">
                    <a16:creationId xmlns:a16="http://schemas.microsoft.com/office/drawing/2014/main" id="{ABC00276-1736-455B-8DE8-8F9E11CF9CFC}"/>
                  </a:ext>
                </a:extLst>
              </p:cNvPr>
              <p:cNvSpPr txBox="1"/>
              <p:nvPr/>
            </p:nvSpPr>
            <p:spPr>
              <a:xfrm>
                <a:off x="7440620" y="1465384"/>
                <a:ext cx="2137330" cy="527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4000" b="1" dirty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Ghi nhớ</a:t>
                </a:r>
                <a:endParaRPr lang="en-US" sz="40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椭圆 37">
              <a:extLst>
                <a:ext uri="{FF2B5EF4-FFF2-40B4-BE49-F238E27FC236}">
                  <a16:creationId xmlns:a16="http://schemas.microsoft.com/office/drawing/2014/main" id="{8150C2AB-30C8-44B8-ABCB-EE3D4AABD320}"/>
                </a:ext>
              </a:extLst>
            </p:cNvPr>
            <p:cNvSpPr/>
            <p:nvPr/>
          </p:nvSpPr>
          <p:spPr>
            <a:xfrm>
              <a:off x="8066324" y="1281808"/>
              <a:ext cx="885922" cy="894723"/>
            </a:xfrm>
            <a:prstGeom prst="ellipse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48">
            <a:extLst>
              <a:ext uri="{FF2B5EF4-FFF2-40B4-BE49-F238E27FC236}">
                <a16:creationId xmlns:a16="http://schemas.microsoft.com/office/drawing/2014/main" id="{1B32803F-E69E-F530-AAC3-56D28843DF06}"/>
              </a:ext>
            </a:extLst>
          </p:cNvPr>
          <p:cNvGrpSpPr/>
          <p:nvPr/>
        </p:nvGrpSpPr>
        <p:grpSpPr>
          <a:xfrm>
            <a:off x="2183257" y="2441124"/>
            <a:ext cx="7275537" cy="3671696"/>
            <a:chOff x="2900496" y="1028113"/>
            <a:chExt cx="6336001" cy="3420001"/>
          </a:xfrm>
        </p:grpSpPr>
        <p:sp>
          <p:nvSpPr>
            <p:cNvPr id="5" name="任意多边形: 形状 45">
              <a:extLst>
                <a:ext uri="{FF2B5EF4-FFF2-40B4-BE49-F238E27FC236}">
                  <a16:creationId xmlns:a16="http://schemas.microsoft.com/office/drawing/2014/main" id="{AC31B9A1-9A42-36CD-4CEB-2DE301E5708A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prstGeom prst="roundRect">
              <a:avLst/>
            </a:pr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任意多边形: 形状 44">
              <a:extLst>
                <a:ext uri="{FF2B5EF4-FFF2-40B4-BE49-F238E27FC236}">
                  <a16:creationId xmlns:a16="http://schemas.microsoft.com/office/drawing/2014/main" id="{3033D232-265C-D03F-E684-76B58F1A479A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prstGeom prst="roundRect">
              <a:avLst/>
            </a:pr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6B074C8-39B3-8E17-541D-2737588E9BD1}"/>
              </a:ext>
            </a:extLst>
          </p:cNvPr>
          <p:cNvSpPr txBox="1"/>
          <p:nvPr/>
        </p:nvSpPr>
        <p:spPr>
          <a:xfrm>
            <a:off x="2526103" y="2515526"/>
            <a:ext cx="6439944" cy="334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Đài truyền hình là nơi sản xuất các chương trình truyền hình, phát ra tín hiệu truyền hình qua ăng ten hoặc truyền qua cáp 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Ti vi là thiết bị thu tín hiệu truyền hình, phát hình ảnh trên màn hình và âm thanh ra loa.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42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242</Words>
  <Application>Microsoft Office PowerPoint</Application>
  <PresentationFormat>Widescreen</PresentationFormat>
  <Paragraphs>32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微软雅黑</vt:lpstr>
      <vt:lpstr>Arial</vt:lpstr>
      <vt:lpstr>Arial</vt:lpstr>
      <vt:lpstr>Calibri</vt:lpstr>
      <vt:lpstr>Calibri Light</vt:lpstr>
      <vt:lpstr>Cambria</vt:lpstr>
      <vt:lpstr>Times New Roman</vt:lpstr>
      <vt:lpstr>UTM Sharnay</vt:lpstr>
      <vt:lpstr>字体视界-遇见字体</vt:lpstr>
      <vt:lpstr>Office 主题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Computer</cp:lastModifiedBy>
  <cp:revision>33</cp:revision>
  <dcterms:created xsi:type="dcterms:W3CDTF">2022-07-21T06:30:32Z</dcterms:created>
  <dcterms:modified xsi:type="dcterms:W3CDTF">2025-01-02T08:08:25Z</dcterms:modified>
</cp:coreProperties>
</file>