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7" r:id="rId2"/>
    <p:sldId id="2656" r:id="rId3"/>
    <p:sldId id="261" r:id="rId4"/>
    <p:sldId id="2648" r:id="rId5"/>
    <p:sldId id="267" r:id="rId6"/>
    <p:sldId id="268" r:id="rId7"/>
    <p:sldId id="269" r:id="rId8"/>
    <p:sldId id="270" r:id="rId9"/>
    <p:sldId id="271" r:id="rId10"/>
    <p:sldId id="2652" r:id="rId11"/>
    <p:sldId id="30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3566" autoAdjust="0"/>
  </p:normalViewPr>
  <p:slideViewPr>
    <p:cSldViewPr snapToGrid="0">
      <p:cViewPr varScale="1">
        <p:scale>
          <a:sx n="68" d="100"/>
          <a:sy n="68" d="100"/>
        </p:scale>
        <p:origin x="732"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extLst>
      <p:ext uri="{BB962C8B-B14F-4D97-AF65-F5344CB8AC3E}">
        <p14:creationId xmlns:p14="http://schemas.microsoft.com/office/powerpoint/2010/main" val="18864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5</a:t>
            </a:fld>
            <a:endParaRPr lang="en-US"/>
          </a:p>
        </p:txBody>
      </p:sp>
    </p:spTree>
    <p:extLst>
      <p:ext uri="{BB962C8B-B14F-4D97-AF65-F5344CB8AC3E}">
        <p14:creationId xmlns:p14="http://schemas.microsoft.com/office/powerpoint/2010/main" val="67825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731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788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197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198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22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3487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3532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0394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214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2197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1065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08095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198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691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6437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09875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55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553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48983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9704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7288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376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669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13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323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9116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772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5839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09994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7178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019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619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46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693448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C9C54B8D-8E30-504F-03C7-C88CC4CD5DCE}"/>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592826" y="1"/>
            <a:ext cx="1387894" cy="1387894"/>
          </a:xfrm>
          <a:prstGeom prst="rect">
            <a:avLst/>
          </a:prstGeom>
        </p:spPr>
      </p:pic>
    </p:spTree>
    <p:extLst>
      <p:ext uri="{BB962C8B-B14F-4D97-AF65-F5344CB8AC3E}">
        <p14:creationId xmlns:p14="http://schemas.microsoft.com/office/powerpoint/2010/main" val="20573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0.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a:extLst>
            <a:ext uri="{FF2B5EF4-FFF2-40B4-BE49-F238E27FC236}">
              <a16:creationId xmlns:a16="http://schemas.microsoft.com/office/drawing/2014/main" id="{FAAD8A64-289D-E539-C072-8209F8615E68}"/>
            </a:ext>
          </a:extLst>
        </p:cNvPr>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FF18760C-CA8C-E615-3085-903B97455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B5793B81-CBAB-F12D-D507-4B2D0C54B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BC1FA8A-8ADE-D0ED-DFCB-C29E58976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34CBDA5A-48BF-1E40-750E-2CF5C0D585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1D6A6E0-0984-5C87-5DDF-BE60A29A1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861ED90-E7B0-46FA-8347-33B8651D56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E3A124-62AD-A199-716E-BDA5FA8B07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3E7C91-D397-7BAA-455E-A2B678DD35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61EBF19-4822-328F-8186-C6DF30BD10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0C6B5B7-BC9B-D9AB-2FAE-761B410C9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pic>
        <p:nvPicPr>
          <p:cNvPr id="3" name="Picture 2" descr="A green and yellow text&#10;&#10;AI-generated content may be incorrect.">
            <a:extLst>
              <a:ext uri="{FF2B5EF4-FFF2-40B4-BE49-F238E27FC236}">
                <a16:creationId xmlns:a16="http://schemas.microsoft.com/office/drawing/2014/main" id="{2F9E0089-8FB7-60F8-C3E2-EE9EA4610A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204" y="1127051"/>
            <a:ext cx="4322853" cy="3646967"/>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70998CCF-43B1-712A-4A9D-56072817B6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2826" y="1"/>
            <a:ext cx="1387894" cy="1387894"/>
          </a:xfrm>
          <a:prstGeom prst="rect">
            <a:avLst/>
          </a:prstGeom>
        </p:spPr>
      </p:pic>
    </p:spTree>
    <p:extLst>
      <p:ext uri="{BB962C8B-B14F-4D97-AF65-F5344CB8AC3E}">
        <p14:creationId xmlns:p14="http://schemas.microsoft.com/office/powerpoint/2010/main" val="2710083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1238491"/>
            <a:ext cx="10231459" cy="5243332"/>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01355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1" y="102891"/>
            <a:ext cx="90888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noProof="0" dirty="0" err="1">
                <a:solidFill>
                  <a:prstClr val="black"/>
                </a:solidFill>
                <a:latin typeface="Cambria" panose="02040503050406030204" pitchFamily="18" charset="0"/>
                <a:ea typeface="Cambria" panose="02040503050406030204" pitchFamily="18" charset="0"/>
                <a:cs typeface="Arial-Rounded" panose="020B0500000000000000" pitchFamily="34" charset="0"/>
              </a:rPr>
              <a:t>Học</a:t>
            </a:r>
            <a:r>
              <a:rPr lang="en-US" sz="4800" noProof="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noProof="0"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thuộc</a:t>
            </a:r>
            <a:r>
              <a:rPr lang="en-US" sz="4800" noProof="0" dirty="0">
                <a:solidFill>
                  <a:prstClr val="black"/>
                </a:solidFill>
                <a:latin typeface="Cambria" panose="02040503050406030204" pitchFamily="18" charset="0"/>
                <a:ea typeface="Cambria" panose="02040503050406030204" pitchFamily="18" charset="0"/>
                <a:cs typeface="Arial-Rounded" panose="020B0500000000000000" pitchFamily="34" charset="0"/>
              </a:rPr>
              <a:t> 3 </a:t>
            </a:r>
            <a:r>
              <a:rPr lang="en-US" sz="4800" noProof="0" dirty="0" err="1">
                <a:solidFill>
                  <a:prstClr val="black"/>
                </a:solidFill>
                <a:latin typeface="Cambria" panose="02040503050406030204" pitchFamily="18" charset="0"/>
                <a:ea typeface="Cambria" panose="02040503050406030204" pitchFamily="18" charset="0"/>
                <a:cs typeface="Arial-Rounded" panose="020B0500000000000000" pitchFamily="34" charset="0"/>
              </a:rPr>
              <a:t>khổ</a:t>
            </a:r>
            <a:r>
              <a:rPr lang="en-US" sz="4800" noProof="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noProof="0" dirty="0" err="1">
                <a:solidFill>
                  <a:prstClr val="black"/>
                </a:solidFill>
                <a:latin typeface="Cambria" panose="02040503050406030204" pitchFamily="18" charset="0"/>
                <a:ea typeface="Cambria" panose="02040503050406030204" pitchFamily="18" charset="0"/>
                <a:cs typeface="Arial-Rounded" panose="020B0500000000000000" pitchFamily="34" charset="0"/>
              </a:rPr>
              <a:t>thơ</a:t>
            </a:r>
            <a:r>
              <a:rPr lang="en-US" sz="4800" noProof="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noProof="0"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đầu</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id="{01983FDB-884A-4647-85C9-54B74873D10F}"/>
              </a:ext>
            </a:extLst>
          </p:cNvPr>
          <p:cNvSpPr txBox="1"/>
          <p:nvPr/>
        </p:nvSpPr>
        <p:spPr>
          <a:xfrm>
            <a:off x="1690577" y="1771238"/>
            <a:ext cx="4629201" cy="4524315"/>
          </a:xfrm>
          <a:prstGeom prst="rect">
            <a:avLst/>
          </a:prstGeom>
          <a:noFill/>
        </p:spPr>
        <p:txBody>
          <a:bodyPr wrap="square" rtlCol="0">
            <a:spAutoFit/>
          </a:bodyPr>
          <a:lstStyle/>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Nơi ấy ai cũng quen</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Ngay từ thời tấm bé</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Khi tay bà, tay mẹ</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Còn dắt vòng đi men.</a:t>
            </a:r>
          </a:p>
          <a:p>
            <a:pPr lvl="0" algn="just"/>
            <a:endPar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Nơi bố mẹ ngày đêm</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Lúc nào qua cũng vội</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Nơi bạn bè chạy tới</a:t>
            </a:r>
          </a:p>
          <a:p>
            <a:pPr lvl="0" algn="just"/>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rPr>
              <a:t>Thường lúc nào cũng vui.</a:t>
            </a:r>
          </a:p>
        </p:txBody>
      </p:sp>
      <p:sp>
        <p:nvSpPr>
          <p:cNvPr id="13" name="TextBox 12">
            <a:extLst>
              <a:ext uri="{FF2B5EF4-FFF2-40B4-BE49-F238E27FC236}">
                <a16:creationId xmlns:a16="http://schemas.microsoft.com/office/drawing/2014/main" id="{17897F23-9659-44C5-A68A-70A67BD99A95}"/>
              </a:ext>
            </a:extLst>
          </p:cNvPr>
          <p:cNvSpPr txBox="1"/>
          <p:nvPr/>
        </p:nvSpPr>
        <p:spPr>
          <a:xfrm>
            <a:off x="6610042" y="1731562"/>
            <a:ext cx="4483228" cy="2062103"/>
          </a:xfrm>
          <a:prstGeom prst="rect">
            <a:avLst/>
          </a:prstGeom>
          <a:noFill/>
        </p:spPr>
        <p:txBody>
          <a:bodyPr wrap="square" rtlCol="0">
            <a:spAutoFit/>
          </a:bodyPr>
          <a:lstStyle/>
          <a:p>
            <a:pPr lvl="0" algn="just"/>
            <a:r>
              <a:rPr lang="vi-VN" sz="3200">
                <a:solidFill>
                  <a:srgbClr val="002060"/>
                </a:solidFill>
                <a:latin typeface="Cambria" panose="02040503050406030204" pitchFamily="18" charset="0"/>
                <a:ea typeface="Cambria" panose="02040503050406030204" pitchFamily="18" charset="0"/>
                <a:cs typeface="Arial-Rounded" panose="020B0500000000000000" pitchFamily="34" charset="0"/>
              </a:rPr>
              <a:t>Nơi ấy đã đưa tôi</a:t>
            </a:r>
          </a:p>
          <a:p>
            <a:pPr lvl="0" algn="just"/>
            <a:r>
              <a:rPr lang="vi-VN" sz="3200">
                <a:solidFill>
                  <a:srgbClr val="002060"/>
                </a:solidFill>
                <a:latin typeface="Cambria" panose="02040503050406030204" pitchFamily="18" charset="0"/>
                <a:ea typeface="Cambria" panose="02040503050406030204" pitchFamily="18" charset="0"/>
                <a:cs typeface="Arial-Rounded" panose="020B0500000000000000" pitchFamily="34" charset="0"/>
              </a:rPr>
              <a:t>Buổi đầu tiên đến lớp</a:t>
            </a:r>
          </a:p>
          <a:p>
            <a:pPr lvl="0" algn="just"/>
            <a:r>
              <a:rPr lang="vi-VN" sz="3200">
                <a:solidFill>
                  <a:srgbClr val="002060"/>
                </a:solidFill>
                <a:latin typeface="Cambria" panose="02040503050406030204" pitchFamily="18" charset="0"/>
                <a:ea typeface="Cambria" panose="02040503050406030204" pitchFamily="18" charset="0"/>
                <a:cs typeface="Arial-Rounded" panose="020B0500000000000000" pitchFamily="34" charset="0"/>
              </a:rPr>
              <a:t>Nay con đường xa tắp</a:t>
            </a:r>
          </a:p>
          <a:p>
            <a:pPr lvl="0" algn="just"/>
            <a:r>
              <a:rPr lang="vi-VN" sz="3200">
                <a:solidFill>
                  <a:srgbClr val="002060"/>
                </a:solidFill>
                <a:latin typeface="Cambria" panose="02040503050406030204" pitchFamily="18" charset="0"/>
                <a:ea typeface="Cambria" panose="02040503050406030204" pitchFamily="18" charset="0"/>
                <a:cs typeface="Arial-Rounded" panose="020B0500000000000000" pitchFamily="34" charset="0"/>
              </a:rPr>
              <a:t>Vẫn đang chờ tôi đi.</a:t>
            </a:r>
            <a:endPar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3" name="Picture 2">
            <a:extLst>
              <a:ext uri="{FF2B5EF4-FFF2-40B4-BE49-F238E27FC236}">
                <a16:creationId xmlns:a16="http://schemas.microsoft.com/office/drawing/2014/main" id="{00F67FCA-8C07-16E1-9D8B-DC5848D17614}"/>
              </a:ext>
            </a:extLst>
          </p:cNvPr>
          <p:cNvPicPr>
            <a:picLocks noChangeAspect="1"/>
          </p:cNvPicPr>
          <p:nvPr/>
        </p:nvPicPr>
        <p:blipFill>
          <a:blip r:embed="rId4"/>
          <a:stretch>
            <a:fillRect/>
          </a:stretch>
        </p:blipFill>
        <p:spPr>
          <a:xfrm>
            <a:off x="1794050" y="1333577"/>
            <a:ext cx="1164290" cy="1176900"/>
          </a:xfrm>
          <a:prstGeom prst="rect">
            <a:avLst/>
          </a:prstGeom>
        </p:spPr>
      </p:pic>
      <p:pic>
        <p:nvPicPr>
          <p:cNvPr id="4" name="Picture 3">
            <a:extLst>
              <a:ext uri="{FF2B5EF4-FFF2-40B4-BE49-F238E27FC236}">
                <a16:creationId xmlns:a16="http://schemas.microsoft.com/office/drawing/2014/main" id="{A4500EFF-381A-E4C7-64DA-97D5582817F3}"/>
              </a:ext>
            </a:extLst>
          </p:cNvPr>
          <p:cNvPicPr>
            <a:picLocks noChangeAspect="1"/>
          </p:cNvPicPr>
          <p:nvPr/>
        </p:nvPicPr>
        <p:blipFill>
          <a:blip r:embed="rId4"/>
          <a:stretch>
            <a:fillRect/>
          </a:stretch>
        </p:blipFill>
        <p:spPr>
          <a:xfrm>
            <a:off x="4069418" y="2179675"/>
            <a:ext cx="1164290" cy="798633"/>
          </a:xfrm>
          <a:prstGeom prst="rect">
            <a:avLst/>
          </a:prstGeom>
        </p:spPr>
      </p:pic>
      <p:pic>
        <p:nvPicPr>
          <p:cNvPr id="8" name="Picture 7">
            <a:extLst>
              <a:ext uri="{FF2B5EF4-FFF2-40B4-BE49-F238E27FC236}">
                <a16:creationId xmlns:a16="http://schemas.microsoft.com/office/drawing/2014/main" id="{FB049E68-FF2E-9DC5-E1CD-D5319CD1DDDE}"/>
              </a:ext>
            </a:extLst>
          </p:cNvPr>
          <p:cNvPicPr>
            <a:picLocks noChangeAspect="1"/>
          </p:cNvPicPr>
          <p:nvPr/>
        </p:nvPicPr>
        <p:blipFill>
          <a:blip r:embed="rId4"/>
          <a:stretch>
            <a:fillRect/>
          </a:stretch>
        </p:blipFill>
        <p:spPr>
          <a:xfrm>
            <a:off x="2509284" y="2721935"/>
            <a:ext cx="1246497" cy="692307"/>
          </a:xfrm>
          <a:prstGeom prst="rect">
            <a:avLst/>
          </a:prstGeom>
        </p:spPr>
      </p:pic>
      <p:pic>
        <p:nvPicPr>
          <p:cNvPr id="9" name="Picture 8">
            <a:extLst>
              <a:ext uri="{FF2B5EF4-FFF2-40B4-BE49-F238E27FC236}">
                <a16:creationId xmlns:a16="http://schemas.microsoft.com/office/drawing/2014/main" id="{A57ED45B-0B8F-3D49-63F8-D210467DBEC7}"/>
              </a:ext>
            </a:extLst>
          </p:cNvPr>
          <p:cNvPicPr>
            <a:picLocks noChangeAspect="1"/>
          </p:cNvPicPr>
          <p:nvPr/>
        </p:nvPicPr>
        <p:blipFill>
          <a:blip r:embed="rId4"/>
          <a:stretch>
            <a:fillRect/>
          </a:stretch>
        </p:blipFill>
        <p:spPr>
          <a:xfrm>
            <a:off x="4065747" y="3232298"/>
            <a:ext cx="1549006" cy="829339"/>
          </a:xfrm>
          <a:prstGeom prst="rect">
            <a:avLst/>
          </a:prstGeom>
        </p:spPr>
      </p:pic>
      <p:pic>
        <p:nvPicPr>
          <p:cNvPr id="10" name="Picture 9">
            <a:extLst>
              <a:ext uri="{FF2B5EF4-FFF2-40B4-BE49-F238E27FC236}">
                <a16:creationId xmlns:a16="http://schemas.microsoft.com/office/drawing/2014/main" id="{0507023F-A3C7-1489-7500-068152B4F939}"/>
              </a:ext>
            </a:extLst>
          </p:cNvPr>
          <p:cNvPicPr>
            <a:picLocks noChangeAspect="1"/>
          </p:cNvPicPr>
          <p:nvPr/>
        </p:nvPicPr>
        <p:blipFill>
          <a:blip r:embed="rId4"/>
          <a:stretch>
            <a:fillRect/>
          </a:stretch>
        </p:blipFill>
        <p:spPr>
          <a:xfrm>
            <a:off x="2410739" y="4125433"/>
            <a:ext cx="1164290" cy="798633"/>
          </a:xfrm>
          <a:prstGeom prst="rect">
            <a:avLst/>
          </a:prstGeom>
        </p:spPr>
      </p:pic>
      <p:pic>
        <p:nvPicPr>
          <p:cNvPr id="11" name="Picture 10">
            <a:extLst>
              <a:ext uri="{FF2B5EF4-FFF2-40B4-BE49-F238E27FC236}">
                <a16:creationId xmlns:a16="http://schemas.microsoft.com/office/drawing/2014/main" id="{23473B8E-B18E-5140-C476-05FE252E8D68}"/>
              </a:ext>
            </a:extLst>
          </p:cNvPr>
          <p:cNvPicPr>
            <a:picLocks noChangeAspect="1"/>
          </p:cNvPicPr>
          <p:nvPr/>
        </p:nvPicPr>
        <p:blipFill>
          <a:blip r:embed="rId4"/>
          <a:stretch>
            <a:fillRect/>
          </a:stretch>
        </p:blipFill>
        <p:spPr>
          <a:xfrm>
            <a:off x="3927524" y="4667692"/>
            <a:ext cx="1549006" cy="680484"/>
          </a:xfrm>
          <a:prstGeom prst="rect">
            <a:avLst/>
          </a:prstGeom>
        </p:spPr>
      </p:pic>
      <p:pic>
        <p:nvPicPr>
          <p:cNvPr id="12" name="Picture 11">
            <a:extLst>
              <a:ext uri="{FF2B5EF4-FFF2-40B4-BE49-F238E27FC236}">
                <a16:creationId xmlns:a16="http://schemas.microsoft.com/office/drawing/2014/main" id="{819B26AD-9081-72EE-E0E2-F64AF58533B1}"/>
              </a:ext>
            </a:extLst>
          </p:cNvPr>
          <p:cNvPicPr>
            <a:picLocks noChangeAspect="1"/>
          </p:cNvPicPr>
          <p:nvPr/>
        </p:nvPicPr>
        <p:blipFill>
          <a:blip r:embed="rId4"/>
          <a:stretch>
            <a:fillRect/>
          </a:stretch>
        </p:blipFill>
        <p:spPr>
          <a:xfrm>
            <a:off x="2527697" y="5082363"/>
            <a:ext cx="1164290" cy="798633"/>
          </a:xfrm>
          <a:prstGeom prst="rect">
            <a:avLst/>
          </a:prstGeom>
        </p:spPr>
      </p:pic>
      <p:pic>
        <p:nvPicPr>
          <p:cNvPr id="14" name="Picture 13">
            <a:extLst>
              <a:ext uri="{FF2B5EF4-FFF2-40B4-BE49-F238E27FC236}">
                <a16:creationId xmlns:a16="http://schemas.microsoft.com/office/drawing/2014/main" id="{F15BAF96-CA92-BCD6-220F-49E738F301EC}"/>
              </a:ext>
            </a:extLst>
          </p:cNvPr>
          <p:cNvPicPr>
            <a:picLocks noChangeAspect="1"/>
          </p:cNvPicPr>
          <p:nvPr/>
        </p:nvPicPr>
        <p:blipFill>
          <a:blip r:embed="rId4"/>
          <a:stretch>
            <a:fillRect/>
          </a:stretch>
        </p:blipFill>
        <p:spPr>
          <a:xfrm>
            <a:off x="4441557" y="5603359"/>
            <a:ext cx="1640265" cy="798633"/>
          </a:xfrm>
          <a:prstGeom prst="rect">
            <a:avLst/>
          </a:prstGeom>
        </p:spPr>
      </p:pic>
      <p:pic>
        <p:nvPicPr>
          <p:cNvPr id="22" name="Picture 21">
            <a:extLst>
              <a:ext uri="{FF2B5EF4-FFF2-40B4-BE49-F238E27FC236}">
                <a16:creationId xmlns:a16="http://schemas.microsoft.com/office/drawing/2014/main" id="{A78ED3A8-EE0B-5FA1-8850-86B11D7F2002}"/>
              </a:ext>
            </a:extLst>
          </p:cNvPr>
          <p:cNvPicPr>
            <a:picLocks noChangeAspect="1"/>
          </p:cNvPicPr>
          <p:nvPr/>
        </p:nvPicPr>
        <p:blipFill>
          <a:blip r:embed="rId4"/>
          <a:stretch>
            <a:fillRect/>
          </a:stretch>
        </p:blipFill>
        <p:spPr>
          <a:xfrm>
            <a:off x="6599967" y="1541722"/>
            <a:ext cx="1183066" cy="798633"/>
          </a:xfrm>
          <a:prstGeom prst="rect">
            <a:avLst/>
          </a:prstGeom>
        </p:spPr>
      </p:pic>
      <p:pic>
        <p:nvPicPr>
          <p:cNvPr id="30" name="Picture 29">
            <a:extLst>
              <a:ext uri="{FF2B5EF4-FFF2-40B4-BE49-F238E27FC236}">
                <a16:creationId xmlns:a16="http://schemas.microsoft.com/office/drawing/2014/main" id="{10677E09-B857-0BCE-EDEB-03287C95D3FB}"/>
              </a:ext>
            </a:extLst>
          </p:cNvPr>
          <p:cNvPicPr>
            <a:picLocks noChangeAspect="1"/>
          </p:cNvPicPr>
          <p:nvPr/>
        </p:nvPicPr>
        <p:blipFill>
          <a:blip r:embed="rId4"/>
          <a:stretch>
            <a:fillRect/>
          </a:stretch>
        </p:blipFill>
        <p:spPr>
          <a:xfrm>
            <a:off x="8896600" y="2211572"/>
            <a:ext cx="1470144" cy="702941"/>
          </a:xfrm>
          <a:prstGeom prst="rect">
            <a:avLst/>
          </a:prstGeom>
        </p:spPr>
      </p:pic>
      <p:pic>
        <p:nvPicPr>
          <p:cNvPr id="31" name="Picture 30">
            <a:extLst>
              <a:ext uri="{FF2B5EF4-FFF2-40B4-BE49-F238E27FC236}">
                <a16:creationId xmlns:a16="http://schemas.microsoft.com/office/drawing/2014/main" id="{6B6A8E31-016E-F43F-1961-5F9B45D47B79}"/>
              </a:ext>
            </a:extLst>
          </p:cNvPr>
          <p:cNvPicPr>
            <a:picLocks noChangeAspect="1"/>
          </p:cNvPicPr>
          <p:nvPr/>
        </p:nvPicPr>
        <p:blipFill>
          <a:blip r:embed="rId4"/>
          <a:stretch>
            <a:fillRect/>
          </a:stretch>
        </p:blipFill>
        <p:spPr>
          <a:xfrm>
            <a:off x="7301715" y="2679405"/>
            <a:ext cx="1969875" cy="702941"/>
          </a:xfrm>
          <a:prstGeom prst="rect">
            <a:avLst/>
          </a:prstGeom>
        </p:spPr>
      </p:pic>
      <p:pic>
        <p:nvPicPr>
          <p:cNvPr id="32" name="Picture 31">
            <a:extLst>
              <a:ext uri="{FF2B5EF4-FFF2-40B4-BE49-F238E27FC236}">
                <a16:creationId xmlns:a16="http://schemas.microsoft.com/office/drawing/2014/main" id="{7B5E1AC2-9F1F-31C1-0341-107AD635905D}"/>
              </a:ext>
            </a:extLst>
          </p:cNvPr>
          <p:cNvPicPr>
            <a:picLocks noChangeAspect="1"/>
          </p:cNvPicPr>
          <p:nvPr/>
        </p:nvPicPr>
        <p:blipFill>
          <a:blip r:embed="rId4"/>
          <a:stretch>
            <a:fillRect/>
          </a:stretch>
        </p:blipFill>
        <p:spPr>
          <a:xfrm>
            <a:off x="8995144" y="3253563"/>
            <a:ext cx="1669310" cy="607249"/>
          </a:xfrm>
          <a:prstGeom prst="rect">
            <a:avLst/>
          </a:prstGeom>
        </p:spPr>
      </p:pic>
    </p:spTree>
    <p:extLst>
      <p:ext uri="{BB962C8B-B14F-4D97-AF65-F5344CB8AC3E}">
        <p14:creationId xmlns:p14="http://schemas.microsoft.com/office/powerpoint/2010/main" val="5608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4"/>
                                        </p:tgtEl>
                                      </p:cBhvr>
                                    </p:animEffect>
                                    <p:anim calcmode="lin" valueType="num">
                                      <p:cBhvr>
                                        <p:cTn id="56" dur="1000"/>
                                        <p:tgtEl>
                                          <p:spTgt spid="14"/>
                                        </p:tgtEl>
                                        <p:attrNameLst>
                                          <p:attrName>ppt_x</p:attrName>
                                        </p:attrNameLst>
                                      </p:cBhvr>
                                      <p:tavLst>
                                        <p:tav tm="0">
                                          <p:val>
                                            <p:strVal val="ppt_x"/>
                                          </p:val>
                                        </p:tav>
                                        <p:tav tm="100000">
                                          <p:val>
                                            <p:strVal val="ppt_x"/>
                                          </p:val>
                                        </p:tav>
                                      </p:tavLst>
                                    </p:anim>
                                    <p:anim calcmode="lin" valueType="num">
                                      <p:cBhvr>
                                        <p:cTn id="57" dur="1000"/>
                                        <p:tgtEl>
                                          <p:spTgt spid="14"/>
                                        </p:tgtEl>
                                        <p:attrNameLst>
                                          <p:attrName>ppt_y</p:attrName>
                                        </p:attrNameLst>
                                      </p:cBhvr>
                                      <p:tavLst>
                                        <p:tav tm="0">
                                          <p:val>
                                            <p:strVal val="ppt_y"/>
                                          </p:val>
                                        </p:tav>
                                        <p:tav tm="100000">
                                          <p:val>
                                            <p:strVal val="ppt_y+.1"/>
                                          </p:val>
                                        </p:tav>
                                      </p:tavLst>
                                    </p:anim>
                                    <p:set>
                                      <p:cBhvr>
                                        <p:cTn id="58"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22"/>
                                        </p:tgtEl>
                                      </p:cBhvr>
                                    </p:animEffect>
                                    <p:anim calcmode="lin" valueType="num">
                                      <p:cBhvr>
                                        <p:cTn id="63" dur="1000"/>
                                        <p:tgtEl>
                                          <p:spTgt spid="22"/>
                                        </p:tgtEl>
                                        <p:attrNameLst>
                                          <p:attrName>ppt_x</p:attrName>
                                        </p:attrNameLst>
                                      </p:cBhvr>
                                      <p:tavLst>
                                        <p:tav tm="0">
                                          <p:val>
                                            <p:strVal val="ppt_x"/>
                                          </p:val>
                                        </p:tav>
                                        <p:tav tm="100000">
                                          <p:val>
                                            <p:strVal val="ppt_x"/>
                                          </p:val>
                                        </p:tav>
                                      </p:tavLst>
                                    </p:anim>
                                    <p:anim calcmode="lin" valueType="num">
                                      <p:cBhvr>
                                        <p:cTn id="64" dur="1000"/>
                                        <p:tgtEl>
                                          <p:spTgt spid="22"/>
                                        </p:tgtEl>
                                        <p:attrNameLst>
                                          <p:attrName>ppt_y</p:attrName>
                                        </p:attrNameLst>
                                      </p:cBhvr>
                                      <p:tavLst>
                                        <p:tav tm="0">
                                          <p:val>
                                            <p:strVal val="ppt_y"/>
                                          </p:val>
                                        </p:tav>
                                        <p:tav tm="100000">
                                          <p:val>
                                            <p:strVal val="ppt_y+.1"/>
                                          </p:val>
                                        </p:tav>
                                      </p:tavLst>
                                    </p:anim>
                                    <p:set>
                                      <p:cBhvr>
                                        <p:cTn id="65"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30"/>
                                        </p:tgtEl>
                                      </p:cBhvr>
                                    </p:animEffect>
                                    <p:anim calcmode="lin" valueType="num">
                                      <p:cBhvr>
                                        <p:cTn id="70" dur="1000"/>
                                        <p:tgtEl>
                                          <p:spTgt spid="30"/>
                                        </p:tgtEl>
                                        <p:attrNameLst>
                                          <p:attrName>ppt_x</p:attrName>
                                        </p:attrNameLst>
                                      </p:cBhvr>
                                      <p:tavLst>
                                        <p:tav tm="0">
                                          <p:val>
                                            <p:strVal val="ppt_x"/>
                                          </p:val>
                                        </p:tav>
                                        <p:tav tm="100000">
                                          <p:val>
                                            <p:strVal val="ppt_x"/>
                                          </p:val>
                                        </p:tav>
                                      </p:tavLst>
                                    </p:anim>
                                    <p:anim calcmode="lin" valueType="num">
                                      <p:cBhvr>
                                        <p:cTn id="71" dur="1000"/>
                                        <p:tgtEl>
                                          <p:spTgt spid="30"/>
                                        </p:tgtEl>
                                        <p:attrNameLst>
                                          <p:attrName>ppt_y</p:attrName>
                                        </p:attrNameLst>
                                      </p:cBhvr>
                                      <p:tavLst>
                                        <p:tav tm="0">
                                          <p:val>
                                            <p:strVal val="ppt_y"/>
                                          </p:val>
                                        </p:tav>
                                        <p:tav tm="100000">
                                          <p:val>
                                            <p:strVal val="ppt_y+.1"/>
                                          </p:val>
                                        </p:tav>
                                      </p:tavLst>
                                    </p:anim>
                                    <p:set>
                                      <p:cBhvr>
                                        <p:cTn id="7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par>
                    <p:cTn id="73" fill="hold">
                      <p:stCondLst>
                        <p:cond delay="indefinite"/>
                      </p:stCondLst>
                      <p:childTnLst>
                        <p:par>
                          <p:cTn id="74" fill="hold">
                            <p:stCondLst>
                              <p:cond delay="0"/>
                            </p:stCondLst>
                            <p:childTnLst>
                              <p:par>
                                <p:cTn id="75" presetID="42" presetClass="exit" presetSubtype="0" fill="hold" nodeType="clickEffect">
                                  <p:stCondLst>
                                    <p:cond delay="0"/>
                                  </p:stCondLst>
                                  <p:childTnLst>
                                    <p:animEffect transition="out" filter="fade">
                                      <p:cBhvr>
                                        <p:cTn id="76" dur="1000"/>
                                        <p:tgtEl>
                                          <p:spTgt spid="31"/>
                                        </p:tgtEl>
                                      </p:cBhvr>
                                    </p:animEffect>
                                    <p:anim calcmode="lin" valueType="num">
                                      <p:cBhvr>
                                        <p:cTn id="77" dur="1000"/>
                                        <p:tgtEl>
                                          <p:spTgt spid="31"/>
                                        </p:tgtEl>
                                        <p:attrNameLst>
                                          <p:attrName>ppt_x</p:attrName>
                                        </p:attrNameLst>
                                      </p:cBhvr>
                                      <p:tavLst>
                                        <p:tav tm="0">
                                          <p:val>
                                            <p:strVal val="ppt_x"/>
                                          </p:val>
                                        </p:tav>
                                        <p:tav tm="100000">
                                          <p:val>
                                            <p:strVal val="ppt_x"/>
                                          </p:val>
                                        </p:tav>
                                      </p:tavLst>
                                    </p:anim>
                                    <p:anim calcmode="lin" valueType="num">
                                      <p:cBhvr>
                                        <p:cTn id="78" dur="1000"/>
                                        <p:tgtEl>
                                          <p:spTgt spid="31"/>
                                        </p:tgtEl>
                                        <p:attrNameLst>
                                          <p:attrName>ppt_y</p:attrName>
                                        </p:attrNameLst>
                                      </p:cBhvr>
                                      <p:tavLst>
                                        <p:tav tm="0">
                                          <p:val>
                                            <p:strVal val="ppt_y"/>
                                          </p:val>
                                        </p:tav>
                                        <p:tav tm="100000">
                                          <p:val>
                                            <p:strVal val="ppt_y+.1"/>
                                          </p:val>
                                        </p:tav>
                                      </p:tavLst>
                                    </p:anim>
                                    <p:set>
                                      <p:cBhvr>
                                        <p:cTn id="79"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1000"/>
                                        <p:tgtEl>
                                          <p:spTgt spid="32"/>
                                        </p:tgtEl>
                                      </p:cBhvr>
                                    </p:animEffect>
                                    <p:anim calcmode="lin" valueType="num">
                                      <p:cBhvr>
                                        <p:cTn id="84" dur="1000"/>
                                        <p:tgtEl>
                                          <p:spTgt spid="32"/>
                                        </p:tgtEl>
                                        <p:attrNameLst>
                                          <p:attrName>ppt_x</p:attrName>
                                        </p:attrNameLst>
                                      </p:cBhvr>
                                      <p:tavLst>
                                        <p:tav tm="0">
                                          <p:val>
                                            <p:strVal val="ppt_x"/>
                                          </p:val>
                                        </p:tav>
                                        <p:tav tm="100000">
                                          <p:val>
                                            <p:strVal val="ppt_x"/>
                                          </p:val>
                                        </p:tav>
                                      </p:tavLst>
                                    </p:anim>
                                    <p:anim calcmode="lin" valueType="num">
                                      <p:cBhvr>
                                        <p:cTn id="85" dur="1000"/>
                                        <p:tgtEl>
                                          <p:spTgt spid="32"/>
                                        </p:tgtEl>
                                        <p:attrNameLst>
                                          <p:attrName>ppt_y</p:attrName>
                                        </p:attrNameLst>
                                      </p:cBhvr>
                                      <p:tavLst>
                                        <p:tav tm="0">
                                          <p:val>
                                            <p:strVal val="ppt_y"/>
                                          </p:val>
                                        </p:tav>
                                        <p:tav tm="100000">
                                          <p:val>
                                            <p:strVal val="ppt_y+.1"/>
                                          </p:val>
                                        </p:tav>
                                      </p:tavLst>
                                    </p:anim>
                                    <p:set>
                                      <p:cBhvr>
                                        <p:cTn id="86"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55CD97-C525-46CA-BA83-0B3DB222ED8E}"/>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E6879C09-71AD-4173-B759-9F8680987C01}"/>
              </a:ext>
            </a:extLst>
          </p:cNvPr>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8B0BF95D-AE8D-49AE-BEAE-DE0447BF608D}"/>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a:t>
            </a:r>
          </a:p>
        </p:txBody>
      </p:sp>
      <p:pic>
        <p:nvPicPr>
          <p:cNvPr id="7" name="Picture 6" descr="Shape&#10;&#10;Description automatically generated">
            <a:extLst>
              <a:ext uri="{FF2B5EF4-FFF2-40B4-BE49-F238E27FC236}">
                <a16:creationId xmlns:a16="http://schemas.microsoft.com/office/drawing/2014/main" id="{E34CEE2D-3911-4111-AD26-53139E13D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a:extLst>
              <a:ext uri="{FF2B5EF4-FFF2-40B4-BE49-F238E27FC236}">
                <a16:creationId xmlns:a16="http://schemas.microsoft.com/office/drawing/2014/main" id="{D96CC754-864D-46B2-AF05-E6B03E74957E}"/>
              </a:ext>
            </a:extLst>
          </p:cNvPr>
          <p:cNvSpPr>
            <a:spLocks noGrp="1"/>
          </p:cNvSpPr>
          <p:nvPr>
            <p:ph idx="1"/>
          </p:nvPr>
        </p:nvSpPr>
        <p:spPr>
          <a:xfrm>
            <a:off x="583683" y="2419086"/>
            <a:ext cx="8203408" cy="3276494"/>
          </a:xfrm>
        </p:spPr>
        <p:txBody>
          <a:bodyPr>
            <a:noAutofit/>
          </a:bodyPr>
          <a:lstStyle/>
          <a:p>
            <a:pPr marL="0" indent="0" algn="just">
              <a:buNone/>
            </a:pP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Bài thơ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nói</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n</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gưỡng cửa ngôi nhà</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Đây</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chính</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9" name="Picture 8" descr="A picture containing text&#10;&#10;Description automatically generated">
            <a:extLst>
              <a:ext uri="{FF2B5EF4-FFF2-40B4-BE49-F238E27FC236}">
                <a16:creationId xmlns:a16="http://schemas.microsoft.com/office/drawing/2014/main" id="{A1C1BCB4-5255-4334-8D0C-BF1CDD8E81C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p:blipFill>
        <p:spPr>
          <a:xfrm>
            <a:off x="8429928" y="1856096"/>
            <a:ext cx="4081317" cy="5363570"/>
          </a:xfrm>
          <a:prstGeom prst="rect">
            <a:avLst/>
          </a:prstGeom>
        </p:spPr>
      </p:pic>
      <p:pic>
        <p:nvPicPr>
          <p:cNvPr id="10" name="Am-thanh-lam-phep-bang-cay-dua-than-www_tiengdong_com">
            <a:hlinkClick r:id="" action="ppaction://media"/>
            <a:extLst>
              <a:ext uri="{FF2B5EF4-FFF2-40B4-BE49-F238E27FC236}">
                <a16:creationId xmlns:a16="http://schemas.microsoft.com/office/drawing/2014/main" id="{2344E119-D315-43B9-820C-58A286CE1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extLst>
      <p:ext uri="{BB962C8B-B14F-4D97-AF65-F5344CB8AC3E}">
        <p14:creationId xmlns:p14="http://schemas.microsoft.com/office/powerpoint/2010/main" val="13238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a:extLst>
            <a:ext uri="{FF2B5EF4-FFF2-40B4-BE49-F238E27FC236}">
              <a16:creationId xmlns:a16="http://schemas.microsoft.com/office/drawing/2014/main" id="{DAA769F0-EB30-A3B2-4C51-230A8468CFE5}"/>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621977BD-1182-ED00-048B-B05B4836D8BF}"/>
              </a:ext>
            </a:extLst>
          </p:cNvPr>
          <p:cNvSpPr/>
          <p:nvPr/>
        </p:nvSpPr>
        <p:spPr>
          <a:xfrm>
            <a:off x="7017488" y="0"/>
            <a:ext cx="5304098" cy="6858000"/>
          </a:xfrm>
          <a:custGeom>
            <a:avLst/>
            <a:gdLst/>
            <a:ahLst/>
            <a:cxnLst/>
            <a:rect l="l" t="t" r="r" b="b"/>
            <a:pathLst>
              <a:path w="6677371" h="10048315">
                <a:moveTo>
                  <a:pt x="0" y="0"/>
                </a:moveTo>
                <a:lnTo>
                  <a:pt x="6677372" y="0"/>
                </a:lnTo>
                <a:lnTo>
                  <a:pt x="6677372" y="10048315"/>
                </a:lnTo>
                <a:lnTo>
                  <a:pt x="0" y="10048315"/>
                </a:lnTo>
                <a:lnTo>
                  <a:pt x="0" y="0"/>
                </a:lnTo>
                <a:close/>
              </a:path>
            </a:pathLst>
          </a:custGeom>
          <a:blipFill>
            <a:blip r:embed="rId3"/>
            <a:stretch>
              <a:fillRect/>
            </a:stretch>
          </a:blipFill>
        </p:spPr>
        <p:txBody>
          <a:bodyPr/>
          <a:lstStyle/>
          <a:p>
            <a:endParaRPr lang="en-US" dirty="0"/>
          </a:p>
        </p:txBody>
      </p:sp>
      <p:pic>
        <p:nvPicPr>
          <p:cNvPr id="3" name="Picture 2">
            <a:extLst>
              <a:ext uri="{FF2B5EF4-FFF2-40B4-BE49-F238E27FC236}">
                <a16:creationId xmlns:a16="http://schemas.microsoft.com/office/drawing/2014/main" id="{21059A7D-6629-EF05-E9A0-E226773CEC8C}"/>
              </a:ext>
            </a:extLst>
          </p:cNvPr>
          <p:cNvPicPr>
            <a:picLocks noChangeAspect="1"/>
          </p:cNvPicPr>
          <p:nvPr/>
        </p:nvPicPr>
        <p:blipFill>
          <a:blip r:embed="rId4"/>
          <a:stretch>
            <a:fillRect/>
          </a:stretch>
        </p:blipFill>
        <p:spPr>
          <a:xfrm>
            <a:off x="1138801" y="114725"/>
            <a:ext cx="3938357" cy="1012024"/>
          </a:xfrm>
          <a:prstGeom prst="rect">
            <a:avLst/>
          </a:prstGeom>
        </p:spPr>
      </p:pic>
      <p:pic>
        <p:nvPicPr>
          <p:cNvPr id="9" name="Picture 8" descr="A yellow circles with red lines&#10;&#10;AI-generated content may be incorrect.">
            <a:extLst>
              <a:ext uri="{FF2B5EF4-FFF2-40B4-BE49-F238E27FC236}">
                <a16:creationId xmlns:a16="http://schemas.microsoft.com/office/drawing/2014/main" id="{82C69A18-301C-B96E-6252-D9F8CE676CD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8977" y="956155"/>
            <a:ext cx="2541175" cy="1521231"/>
          </a:xfrm>
          <a:prstGeom prst="rect">
            <a:avLst/>
          </a:prstGeom>
        </p:spPr>
      </p:pic>
      <p:pic>
        <p:nvPicPr>
          <p:cNvPr id="20" name="Picture 19">
            <a:extLst>
              <a:ext uri="{FF2B5EF4-FFF2-40B4-BE49-F238E27FC236}">
                <a16:creationId xmlns:a16="http://schemas.microsoft.com/office/drawing/2014/main" id="{6B6E23F9-3A1F-C34C-EA09-5C7738341CD2}"/>
              </a:ext>
            </a:extLst>
          </p:cNvPr>
          <p:cNvPicPr>
            <a:picLocks noChangeAspect="1"/>
          </p:cNvPicPr>
          <p:nvPr/>
        </p:nvPicPr>
        <p:blipFill>
          <a:blip r:embed="rId6"/>
          <a:stretch>
            <a:fillRect/>
          </a:stretch>
        </p:blipFill>
        <p:spPr>
          <a:xfrm>
            <a:off x="-574165" y="2874388"/>
            <a:ext cx="8321761" cy="3682303"/>
          </a:xfrm>
          <a:prstGeom prst="rect">
            <a:avLst/>
          </a:prstGeom>
        </p:spPr>
      </p:pic>
    </p:spTree>
    <p:extLst>
      <p:ext uri="{BB962C8B-B14F-4D97-AF65-F5344CB8AC3E}">
        <p14:creationId xmlns:p14="http://schemas.microsoft.com/office/powerpoint/2010/main" val="229520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(Vũ Quần Phương)</a:t>
            </a:r>
          </a:p>
        </p:txBody>
      </p:sp>
    </p:spTree>
    <p:extLst>
      <p:ext uri="{BB962C8B-B14F-4D97-AF65-F5344CB8AC3E}">
        <p14:creationId xmlns:p14="http://schemas.microsoft.com/office/powerpoint/2010/main" val="43233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(Vũ Quần Phương)</a:t>
            </a:r>
          </a:p>
        </p:txBody>
      </p:sp>
      <p:sp>
        <p:nvSpPr>
          <p:cNvPr id="11" name="Rectangle: Rounded Corners 10">
            <a:extLst>
              <a:ext uri="{FF2B5EF4-FFF2-40B4-BE49-F238E27FC236}">
                <a16:creationId xmlns:a16="http://schemas.microsoft.com/office/drawing/2014/main" id="{55ACBCAA-0252-4B61-8356-BFDC1DB1E584}"/>
              </a:ext>
            </a:extLst>
          </p:cNvPr>
          <p:cNvSpPr/>
          <p:nvPr/>
        </p:nvSpPr>
        <p:spPr>
          <a:xfrm>
            <a:off x="0" y="5942224"/>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2" name="Picture 11" descr="Icon&#10;&#10;Description automatically generated">
            <a:extLst>
              <a:ext uri="{FF2B5EF4-FFF2-40B4-BE49-F238E27FC236}">
                <a16:creationId xmlns:a16="http://schemas.microsoft.com/office/drawing/2014/main" id="{A8E8869E-C03B-4F13-8AF0-5B861C5DD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4" name="Picture 13" descr="Icon&#10;&#10;Description automatically generated">
            <a:extLst>
              <a:ext uri="{FF2B5EF4-FFF2-40B4-BE49-F238E27FC236}">
                <a16:creationId xmlns:a16="http://schemas.microsoft.com/office/drawing/2014/main" id="{3A02CA19-8E6B-40F2-9A31-36ACA979A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5" name="Picture 14">
            <a:extLst>
              <a:ext uri="{FF2B5EF4-FFF2-40B4-BE49-F238E27FC236}">
                <a16:creationId xmlns:a16="http://schemas.microsoft.com/office/drawing/2014/main" id="{D862F14F-45C6-48EC-A65F-10A327E501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16" name="Picture 15">
            <a:extLst>
              <a:ext uri="{FF2B5EF4-FFF2-40B4-BE49-F238E27FC236}">
                <a16:creationId xmlns:a16="http://schemas.microsoft.com/office/drawing/2014/main" id="{7DDE3715-50F0-425B-9EF7-4B652DB81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328912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2376672-F210-4F65-A597-3D59858E1946}"/>
              </a:ext>
            </a:extLst>
          </p:cNvPr>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TextBox 9">
            <a:extLst>
              <a:ext uri="{FF2B5EF4-FFF2-40B4-BE49-F238E27FC236}">
                <a16:creationId xmlns:a16="http://schemas.microsoft.com/office/drawing/2014/main" id="{C633F7BF-88B3-4058-9BA6-2AA32D27227C}"/>
              </a:ext>
            </a:extLst>
          </p:cNvPr>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rPr>
              <a:t>CÙNG TÌM HIỂU</a:t>
            </a:r>
          </a:p>
        </p:txBody>
      </p:sp>
      <p:grpSp>
        <p:nvGrpSpPr>
          <p:cNvPr id="19" name="Group 18">
            <a:extLst>
              <a:ext uri="{FF2B5EF4-FFF2-40B4-BE49-F238E27FC236}">
                <a16:creationId xmlns:a16="http://schemas.microsoft.com/office/drawing/2014/main" id="{B9363DF1-4DF1-4D07-8FAE-9A4C90542A3F}"/>
              </a:ext>
            </a:extLst>
          </p:cNvPr>
          <p:cNvGrpSpPr/>
          <p:nvPr/>
        </p:nvGrpSpPr>
        <p:grpSpPr>
          <a:xfrm>
            <a:off x="497759" y="1733841"/>
            <a:ext cx="5278008" cy="1858934"/>
            <a:chOff x="245658" y="1570066"/>
            <a:chExt cx="5040575" cy="1858934"/>
          </a:xfrm>
        </p:grpSpPr>
        <p:sp>
          <p:nvSpPr>
            <p:cNvPr id="13" name="Rectangle: Rounded Corners 12">
              <a:extLst>
                <a:ext uri="{FF2B5EF4-FFF2-40B4-BE49-F238E27FC236}">
                  <a16:creationId xmlns:a16="http://schemas.microsoft.com/office/drawing/2014/main" id="{7B80CB4F-B400-466F-979E-CFFA1F867313}"/>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TextBox 2">
              <a:extLst>
                <a:ext uri="{FF2B5EF4-FFF2-40B4-BE49-F238E27FC236}">
                  <a16:creationId xmlns:a16="http://schemas.microsoft.com/office/drawing/2014/main" id="{FB218F34-6240-4C52-9D20-FC2332E638F5}"/>
                </a:ext>
              </a:extLst>
            </p:cNvPr>
            <p:cNvSpPr txBox="1"/>
            <p:nvPr/>
          </p:nvSpPr>
          <p:spPr>
            <a:xfrm>
              <a:off x="1156561" y="1720339"/>
              <a:ext cx="4022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“Nơi ấy” trong bài thơ chỉ cái gì?</a:t>
              </a:r>
            </a:p>
          </p:txBody>
        </p:sp>
        <p:pic>
          <p:nvPicPr>
            <p:cNvPr id="16" name="Picture 15" descr="A picture containing icon&#10;&#10;Description automatically generated">
              <a:extLst>
                <a:ext uri="{FF2B5EF4-FFF2-40B4-BE49-F238E27FC236}">
                  <a16:creationId xmlns:a16="http://schemas.microsoft.com/office/drawing/2014/main" id="{8437441E-1914-4B92-801A-A5898386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5FC6BCD-B8E6-41A5-A93E-9F49AD845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a:extLst>
              <a:ext uri="{FF2B5EF4-FFF2-40B4-BE49-F238E27FC236}">
                <a16:creationId xmlns:a16="http://schemas.microsoft.com/office/drawing/2014/main" id="{210C4BBE-D664-4967-908F-F320022BA070}"/>
              </a:ext>
            </a:extLst>
          </p:cNvPr>
          <p:cNvGrpSpPr/>
          <p:nvPr/>
        </p:nvGrpSpPr>
        <p:grpSpPr>
          <a:xfrm>
            <a:off x="6653666" y="1733841"/>
            <a:ext cx="5538334" cy="1858934"/>
            <a:chOff x="245658" y="1570066"/>
            <a:chExt cx="5040575" cy="1858934"/>
          </a:xfrm>
        </p:grpSpPr>
        <p:sp>
          <p:nvSpPr>
            <p:cNvPr id="26" name="Rectangle: Rounded Corners 25">
              <a:extLst>
                <a:ext uri="{FF2B5EF4-FFF2-40B4-BE49-F238E27FC236}">
                  <a16:creationId xmlns:a16="http://schemas.microsoft.com/office/drawing/2014/main" id="{FEC0526E-51D1-46C8-9A65-EFEEC83157F4}"/>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7" name="TextBox 26">
              <a:extLst>
                <a:ext uri="{FF2B5EF4-FFF2-40B4-BE49-F238E27FC236}">
                  <a16:creationId xmlns:a16="http://schemas.microsoft.com/office/drawing/2014/main" id="{7ECE356A-4F87-4270-9485-30E64B40D031}"/>
                </a:ext>
              </a:extLst>
            </p:cNvPr>
            <p:cNvSpPr txBox="1"/>
            <p:nvPr/>
          </p:nvSpPr>
          <p:spPr>
            <a:xfrm>
              <a:off x="1281303" y="1811987"/>
              <a:ext cx="39955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"Nơi ấy" đã chứng kiến những điều gì trong cuộc sống của bạn nhỏ?</a:t>
              </a:r>
            </a:p>
          </p:txBody>
        </p:sp>
        <p:pic>
          <p:nvPicPr>
            <p:cNvPr id="28" name="Picture 27" descr="A picture containing icon&#10;&#10;Description automatically generated">
              <a:extLst>
                <a:ext uri="{FF2B5EF4-FFF2-40B4-BE49-F238E27FC236}">
                  <a16:creationId xmlns:a16="http://schemas.microsoft.com/office/drawing/2014/main" id="{EA5CA28F-8010-4539-8A73-4406D797B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a:extLst>
                <a:ext uri="{FF2B5EF4-FFF2-40B4-BE49-F238E27FC236}">
                  <a16:creationId xmlns:a16="http://schemas.microsoft.com/office/drawing/2014/main" id="{4148DCA3-BC21-45C0-A3A0-BFB10B2792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8644" y="1944177"/>
              <a:ext cx="423244" cy="589023"/>
            </a:xfrm>
            <a:prstGeom prst="rect">
              <a:avLst/>
            </a:prstGeom>
          </p:spPr>
        </p:pic>
      </p:grpSp>
      <p:grpSp>
        <p:nvGrpSpPr>
          <p:cNvPr id="30" name="Group 29">
            <a:extLst>
              <a:ext uri="{FF2B5EF4-FFF2-40B4-BE49-F238E27FC236}">
                <a16:creationId xmlns:a16="http://schemas.microsoft.com/office/drawing/2014/main" id="{C4B09F4D-6EB7-4B25-AECD-949B956FF9D3}"/>
              </a:ext>
            </a:extLst>
          </p:cNvPr>
          <p:cNvGrpSpPr/>
          <p:nvPr/>
        </p:nvGrpSpPr>
        <p:grpSpPr>
          <a:xfrm>
            <a:off x="497759" y="4269984"/>
            <a:ext cx="5363515" cy="1858934"/>
            <a:chOff x="245658" y="1570066"/>
            <a:chExt cx="5040575" cy="1858934"/>
          </a:xfrm>
        </p:grpSpPr>
        <p:sp>
          <p:nvSpPr>
            <p:cNvPr id="31" name="Rectangle: Rounded Corners 30">
              <a:extLst>
                <a:ext uri="{FF2B5EF4-FFF2-40B4-BE49-F238E27FC236}">
                  <a16:creationId xmlns:a16="http://schemas.microsoft.com/office/drawing/2014/main" id="{9FEE87C9-1A2B-4EF6-97BB-9CB261C0CDEB}"/>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2" name="TextBox 31">
              <a:extLst>
                <a:ext uri="{FF2B5EF4-FFF2-40B4-BE49-F238E27FC236}">
                  <a16:creationId xmlns:a16="http://schemas.microsoft.com/office/drawing/2014/main" id="{063479E7-891A-4FF9-9FE1-DB34C0979FF3}"/>
                </a:ext>
              </a:extLst>
            </p:cNvPr>
            <p:cNvSpPr txBox="1"/>
            <p:nvPr/>
          </p:nvSpPr>
          <p:spPr>
            <a:xfrm>
              <a:off x="1267361" y="1812124"/>
              <a:ext cx="388882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em, hình ảnh “con đường xa tắp” muốn nói đến điều gì?</a:t>
              </a:r>
            </a:p>
          </p:txBody>
        </p:sp>
        <p:pic>
          <p:nvPicPr>
            <p:cNvPr id="33" name="Picture 32" descr="A picture containing icon&#10;&#10;Description automatically generated">
              <a:extLst>
                <a:ext uri="{FF2B5EF4-FFF2-40B4-BE49-F238E27FC236}">
                  <a16:creationId xmlns:a16="http://schemas.microsoft.com/office/drawing/2014/main" id="{B1E45195-D945-41C5-9312-BD56D6C8E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a:extLst>
                <a:ext uri="{FF2B5EF4-FFF2-40B4-BE49-F238E27FC236}">
                  <a16:creationId xmlns:a16="http://schemas.microsoft.com/office/drawing/2014/main" id="{33C73D07-E45A-4F0E-851E-3FC8B27E06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9587" y="1932482"/>
              <a:ext cx="407725" cy="536222"/>
            </a:xfrm>
            <a:prstGeom prst="rect">
              <a:avLst/>
            </a:prstGeom>
          </p:spPr>
        </p:pic>
      </p:grpSp>
      <p:grpSp>
        <p:nvGrpSpPr>
          <p:cNvPr id="35" name="Group 34">
            <a:extLst>
              <a:ext uri="{FF2B5EF4-FFF2-40B4-BE49-F238E27FC236}">
                <a16:creationId xmlns:a16="http://schemas.microsoft.com/office/drawing/2014/main" id="{F587440F-C04F-4E28-9FF3-4C498C77887A}"/>
              </a:ext>
            </a:extLst>
          </p:cNvPr>
          <p:cNvGrpSpPr/>
          <p:nvPr/>
        </p:nvGrpSpPr>
        <p:grpSpPr>
          <a:xfrm>
            <a:off x="6653665" y="4269984"/>
            <a:ext cx="5538334" cy="2455147"/>
            <a:chOff x="245658" y="1570066"/>
            <a:chExt cx="5106408" cy="1858934"/>
          </a:xfrm>
        </p:grpSpPr>
        <p:sp>
          <p:nvSpPr>
            <p:cNvPr id="36" name="Rectangle: Rounded Corners 35">
              <a:extLst>
                <a:ext uri="{FF2B5EF4-FFF2-40B4-BE49-F238E27FC236}">
                  <a16:creationId xmlns:a16="http://schemas.microsoft.com/office/drawing/2014/main" id="{8BD05429-AAC4-41EE-8702-35FF859D2C3E}"/>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7" name="TextBox 36">
              <a:extLst>
                <a:ext uri="{FF2B5EF4-FFF2-40B4-BE49-F238E27FC236}">
                  <a16:creationId xmlns:a16="http://schemas.microsoft.com/office/drawing/2014/main" id="{6637B3AD-4D33-4305-B55F-923B4430359F}"/>
                </a:ext>
              </a:extLst>
            </p:cNvPr>
            <p:cNvSpPr txBox="1"/>
            <p:nvPr/>
          </p:nvSpPr>
          <p:spPr>
            <a:xfrm>
              <a:off x="1041384" y="1759228"/>
              <a:ext cx="4310682" cy="13749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Ngưỡng cửa đã nhắc bạn nhỏ nhớ tới những ai, giúp bạn nhỏ cảm nhận điều gì về những người đó?</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37" descr="A picture containing icon&#10;&#10;Description automatically generated">
              <a:extLst>
                <a:ext uri="{FF2B5EF4-FFF2-40B4-BE49-F238E27FC236}">
                  <a16:creationId xmlns:a16="http://schemas.microsoft.com/office/drawing/2014/main" id="{7A53B9A7-81DB-4870-A7AE-134D32667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a:extLst>
                <a:ext uri="{FF2B5EF4-FFF2-40B4-BE49-F238E27FC236}">
                  <a16:creationId xmlns:a16="http://schemas.microsoft.com/office/drawing/2014/main" id="{E78FD434-BF73-4C32-A270-244B15DB6F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3837" y="1873257"/>
              <a:ext cx="407725" cy="548190"/>
            </a:xfrm>
            <a:prstGeom prst="rect">
              <a:avLst/>
            </a:prstGeom>
          </p:spPr>
        </p:pic>
      </p:grpSp>
    </p:spTree>
    <p:extLst>
      <p:ext uri="{BB962C8B-B14F-4D97-AF65-F5344CB8AC3E}">
        <p14:creationId xmlns:p14="http://schemas.microsoft.com/office/powerpoint/2010/main" val="12147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20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3" y="529773"/>
            <a:ext cx="9088811" cy="769441"/>
          </a:xfrm>
          <a:prstGeom prst="rect">
            <a:avLst/>
          </a:prstGeom>
          <a:noFill/>
        </p:spPr>
        <p:txBody>
          <a:bodyPr wrap="square" rtlCol="0">
            <a:spAutoFit/>
          </a:bodyPr>
          <a:lstStyle/>
          <a:p>
            <a:pPr lvl="0" algn="just"/>
            <a:r>
              <a:rPr lang="vi-VN" sz="4400" dirty="0">
                <a:solidFill>
                  <a:prstClr val="black"/>
                </a:solidFill>
                <a:latin typeface="Cambria" panose="02040503050406030204" pitchFamily="18" charset="0"/>
                <a:ea typeface="Cambria" panose="02040503050406030204" pitchFamily="18" charset="0"/>
                <a:cs typeface="Arial-Rounded" panose="020B0500000000000000" pitchFamily="34" charset="0"/>
              </a:rPr>
              <a:t>“Nơi ấy” trong bài thơ chỉ cái gì?</a:t>
            </a: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1422839" y="2304863"/>
            <a:ext cx="6883880" cy="1938992"/>
          </a:xfrm>
          <a:prstGeom prst="rect">
            <a:avLst/>
          </a:prstGeom>
          <a:noFill/>
        </p:spPr>
        <p:txBody>
          <a:bodyPr wrap="square" rtlCol="0">
            <a:spAutoFit/>
          </a:bodyPr>
          <a:lstStyle/>
          <a:p>
            <a:pPr algn="ct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“Nơi ấy” trong bài thơ chỉ ngưỡng cửa</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nơi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gợi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lên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bao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kỉ</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niệm</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nhỏ</a:t>
            </a:r>
            <a:endPar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1" name="Picture 10">
            <a:extLst>
              <a:ext uri="{FF2B5EF4-FFF2-40B4-BE49-F238E27FC236}">
                <a16:creationId xmlns:a16="http://schemas.microsoft.com/office/drawing/2014/main" id="{0DE443D1-57E2-46A6-BCAC-53D605B4E238}"/>
              </a:ext>
            </a:extLst>
          </p:cNvPr>
          <p:cNvPicPr>
            <a:picLocks noChangeAspect="1"/>
          </p:cNvPicPr>
          <p:nvPr/>
        </p:nvPicPr>
        <p:blipFill>
          <a:blip r:embed="rId5"/>
          <a:stretch>
            <a:fillRect/>
          </a:stretch>
        </p:blipFill>
        <p:spPr>
          <a:xfrm>
            <a:off x="8172450" y="2931867"/>
            <a:ext cx="4019550" cy="3867150"/>
          </a:xfrm>
          <a:prstGeom prst="rect">
            <a:avLst/>
          </a:prstGeom>
        </p:spPr>
      </p:pic>
      <p:sp>
        <p:nvSpPr>
          <p:cNvPr id="12" name="Oval 11">
            <a:extLst>
              <a:ext uri="{FF2B5EF4-FFF2-40B4-BE49-F238E27FC236}">
                <a16:creationId xmlns:a16="http://schemas.microsoft.com/office/drawing/2014/main" id="{86B1D8F3-1E54-4A00-8C43-FC446E32B9E5}"/>
              </a:ext>
            </a:extLst>
          </p:cNvPr>
          <p:cNvSpPr/>
          <p:nvPr/>
        </p:nvSpPr>
        <p:spPr>
          <a:xfrm>
            <a:off x="9838480" y="4097438"/>
            <a:ext cx="2353519" cy="2230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Left Arrow 4">
            <a:hlinkClick r:id="" action="ppaction://noaction"/>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37726" y="296145"/>
            <a:ext cx="8477202" cy="1323439"/>
          </a:xfrm>
          <a:prstGeom prst="rect">
            <a:avLst/>
          </a:prstGeom>
          <a:noFill/>
        </p:spPr>
        <p:txBody>
          <a:bodyPr wrap="square" rtlCol="0">
            <a:spAutoFit/>
          </a:bodyPr>
          <a:lstStyle/>
          <a:p>
            <a:pPr lvl="0" algn="just"/>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Nơi ấy" đã chứng kiến những điều gì trong cuộc sống của bạn nhỏ?</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pic>
        <p:nvPicPr>
          <p:cNvPr id="3" name="Picture 2">
            <a:extLst>
              <a:ext uri="{FF2B5EF4-FFF2-40B4-BE49-F238E27FC236}">
                <a16:creationId xmlns:a16="http://schemas.microsoft.com/office/drawing/2014/main" id="{92180D0B-0359-4CDA-AEE2-2F1ABF4B7395}"/>
              </a:ext>
            </a:extLst>
          </p:cNvPr>
          <p:cNvPicPr>
            <a:picLocks noChangeAspect="1"/>
          </p:cNvPicPr>
          <p:nvPr/>
        </p:nvPicPr>
        <p:blipFill>
          <a:blip r:embed="rId7"/>
          <a:stretch>
            <a:fillRect/>
          </a:stretch>
        </p:blipFill>
        <p:spPr>
          <a:xfrm>
            <a:off x="2437726" y="2220997"/>
            <a:ext cx="7227407" cy="3334851"/>
          </a:xfrm>
          <a:prstGeom prst="rect">
            <a:avLst/>
          </a:prstGeom>
        </p:spPr>
      </p:pic>
      <p:sp>
        <p:nvSpPr>
          <p:cNvPr id="8" name="TextBox 7">
            <a:extLst>
              <a:ext uri="{FF2B5EF4-FFF2-40B4-BE49-F238E27FC236}">
                <a16:creationId xmlns:a16="http://schemas.microsoft.com/office/drawing/2014/main" id="{56991FF0-78C4-442A-B68F-DC6965E04A5C}"/>
              </a:ext>
            </a:extLst>
          </p:cNvPr>
          <p:cNvSpPr txBox="1"/>
          <p:nvPr/>
        </p:nvSpPr>
        <p:spPr>
          <a:xfrm>
            <a:off x="2886628" y="5555848"/>
            <a:ext cx="201399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Tập</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a:t>
            </a:r>
            <a:endPar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5" name="TextBox 14">
            <a:extLst>
              <a:ext uri="{FF2B5EF4-FFF2-40B4-BE49-F238E27FC236}">
                <a16:creationId xmlns:a16="http://schemas.microsoft.com/office/drawing/2014/main" id="{7265D0A5-4AF9-421E-A3C6-778C64AFD45D}"/>
              </a:ext>
            </a:extLst>
          </p:cNvPr>
          <p:cNvSpPr txBox="1"/>
          <p:nvPr/>
        </p:nvSpPr>
        <p:spPr>
          <a:xfrm>
            <a:off x="4974309" y="5445797"/>
            <a:ext cx="2504516"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bè</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tới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chơi</a:t>
            </a:r>
            <a:endPar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6" name="TextBox 15">
            <a:extLst>
              <a:ext uri="{FF2B5EF4-FFF2-40B4-BE49-F238E27FC236}">
                <a16:creationId xmlns:a16="http://schemas.microsoft.com/office/drawing/2014/main" id="{433402E2-00FE-4FF8-8CC2-0677242BD4E9}"/>
              </a:ext>
            </a:extLst>
          </p:cNvPr>
          <p:cNvSpPr txBox="1"/>
          <p:nvPr/>
        </p:nvSpPr>
        <p:spPr>
          <a:xfrm>
            <a:off x="7405137" y="5504490"/>
            <a:ext cx="2390756"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đầu</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tiên</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học</a:t>
            </a:r>
            <a:endPar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2" name="Left Arrow 4">
            <a:hlinkClick r:id="" action="ppaction://noaction"/>
            <a:extLst>
              <a:ext uri="{FF2B5EF4-FFF2-40B4-BE49-F238E27FC236}">
                <a16:creationId xmlns:a16="http://schemas.microsoft.com/office/drawing/2014/main" id="{61CD9B39-3090-4466-ABB7-72E7CF660E08}"/>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562508" cy="3046988"/>
          </a:xfrm>
          <a:prstGeom prst="rect">
            <a:avLst/>
          </a:prstGeom>
          <a:noFill/>
        </p:spPr>
        <p:txBody>
          <a:bodyPr wrap="square" rtlCol="0">
            <a:spAutoFit/>
          </a:bodyPr>
          <a:lstStyle/>
          <a:p>
            <a:pPr lvl="0"/>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hình ảnh “con đường xa tắp” muốn nói đến điều gì?</a:t>
            </a:r>
            <a:endPar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a:p>
            <a:r>
              <a:rPr lang="vi-VN" sz="3200" dirty="0">
                <a:latin typeface="Cambria" panose="02040503050406030204" pitchFamily="18" charset="0"/>
                <a:ea typeface="Cambria" panose="02040503050406030204" pitchFamily="18" charset="0"/>
                <a:cs typeface="Arial-Rounded" panose="020B0500000000000000" pitchFamily="34" charset="0"/>
              </a:rPr>
              <a:t>a. Hành trình học tập còn dài lâu</a:t>
            </a:r>
          </a:p>
          <a:p>
            <a:r>
              <a:rPr lang="vi-VN" sz="3200" dirty="0">
                <a:latin typeface="Cambria" panose="02040503050406030204" pitchFamily="18" charset="0"/>
                <a:ea typeface="Cambria" panose="02040503050406030204" pitchFamily="18" charset="0"/>
                <a:cs typeface="Arial-Rounded" panose="020B0500000000000000" pitchFamily="34" charset="0"/>
              </a:rPr>
              <a:t>b. Nhiều điều mới mẻ chờ đón em ở phía trước</a:t>
            </a:r>
          </a:p>
          <a:p>
            <a:r>
              <a:rPr lang="vi-VN" sz="3200" dirty="0">
                <a:latin typeface="Cambria" panose="02040503050406030204" pitchFamily="18" charset="0"/>
                <a:ea typeface="Cambria" panose="02040503050406030204" pitchFamily="18" charset="0"/>
                <a:cs typeface="Arial-Rounded" panose="020B0500000000000000" pitchFamily="34" charset="0"/>
              </a:rPr>
              <a:t>c. Đường đến tương lai còn xa</a:t>
            </a:r>
          </a:p>
          <a:p>
            <a:r>
              <a:rPr lang="vi-VN" sz="3200" dirty="0">
                <a:latin typeface="Cambria" panose="02040503050406030204" pitchFamily="18" charset="0"/>
                <a:ea typeface="Cambria" panose="02040503050406030204" pitchFamily="18" charset="0"/>
                <a:cs typeface="Arial-Rounded" panose="020B0500000000000000" pitchFamily="34" charset="0"/>
              </a:rPr>
              <a:t>d. Nêu ý kiến khác của em.</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8" name="Oval 7">
            <a:extLst>
              <a:ext uri="{FF2B5EF4-FFF2-40B4-BE49-F238E27FC236}">
                <a16:creationId xmlns:a16="http://schemas.microsoft.com/office/drawing/2014/main" id="{990FB372-2CC2-4EA0-7B41-475CC842B697}"/>
              </a:ext>
            </a:extLst>
          </p:cNvPr>
          <p:cNvSpPr/>
          <p:nvPr/>
        </p:nvSpPr>
        <p:spPr>
          <a:xfrm>
            <a:off x="2562447" y="2105247"/>
            <a:ext cx="606055" cy="53162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4">
            <a:hlinkClick r:id="" action="ppaction://noaction"/>
            <a:extLst>
              <a:ext uri="{FF2B5EF4-FFF2-40B4-BE49-F238E27FC236}">
                <a16:creationId xmlns:a16="http://schemas.microsoft.com/office/drawing/2014/main" id="{10F74174-CBE6-8184-5A27-98184EFB4C80}"/>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Ngưỡng cửa đã nhắc bạn nhỏ nhớ tới những ai, giúp bạn nhỏ cảm nhận điều gì về những người đó?</a:t>
            </a: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10" name="Rectangle: Rounded Corners 9">
            <a:extLst>
              <a:ext uri="{FF2B5EF4-FFF2-40B4-BE49-F238E27FC236}">
                <a16:creationId xmlns:a16="http://schemas.microsoft.com/office/drawing/2014/main" id="{35016D19-C5D5-4E03-B58E-7BE1B078503B}"/>
              </a:ext>
            </a:extLst>
          </p:cNvPr>
          <p:cNvSpPr/>
          <p:nvPr/>
        </p:nvSpPr>
        <p:spPr>
          <a:xfrm>
            <a:off x="393539" y="2882096"/>
            <a:ext cx="9646405" cy="3620490"/>
          </a:xfrm>
          <a:custGeom>
            <a:avLst/>
            <a:gdLst>
              <a:gd name="connsiteX0" fmla="*/ 0 w 9646405"/>
              <a:gd name="connsiteY0" fmla="*/ 180735 h 3620490"/>
              <a:gd name="connsiteX1" fmla="*/ 180735 w 9646405"/>
              <a:gd name="connsiteY1" fmla="*/ 0 h 3620490"/>
              <a:gd name="connsiteX2" fmla="*/ 9465670 w 9646405"/>
              <a:gd name="connsiteY2" fmla="*/ 0 h 3620490"/>
              <a:gd name="connsiteX3" fmla="*/ 9646405 w 9646405"/>
              <a:gd name="connsiteY3" fmla="*/ 180735 h 3620490"/>
              <a:gd name="connsiteX4" fmla="*/ 9646405 w 9646405"/>
              <a:gd name="connsiteY4" fmla="*/ 3439755 h 3620490"/>
              <a:gd name="connsiteX5" fmla="*/ 9465670 w 9646405"/>
              <a:gd name="connsiteY5" fmla="*/ 3620490 h 3620490"/>
              <a:gd name="connsiteX6" fmla="*/ 180735 w 9646405"/>
              <a:gd name="connsiteY6" fmla="*/ 3620490 h 3620490"/>
              <a:gd name="connsiteX7" fmla="*/ 0 w 9646405"/>
              <a:gd name="connsiteY7" fmla="*/ 3439755 h 3620490"/>
              <a:gd name="connsiteX8" fmla="*/ 0 w 9646405"/>
              <a:gd name="connsiteY8" fmla="*/ 180735 h 3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620490" fill="none" extrusionOk="0">
                <a:moveTo>
                  <a:pt x="0" y="180735"/>
                </a:moveTo>
                <a:cubicBezTo>
                  <a:pt x="-743" y="83560"/>
                  <a:pt x="63199" y="8684"/>
                  <a:pt x="180735" y="0"/>
                </a:cubicBezTo>
                <a:cubicBezTo>
                  <a:pt x="4102623" y="46004"/>
                  <a:pt x="7085743" y="-130779"/>
                  <a:pt x="9465670" y="0"/>
                </a:cubicBezTo>
                <a:cubicBezTo>
                  <a:pt x="9574144" y="-3067"/>
                  <a:pt x="9633967" y="86065"/>
                  <a:pt x="9646405" y="180735"/>
                </a:cubicBezTo>
                <a:cubicBezTo>
                  <a:pt x="9516509" y="840256"/>
                  <a:pt x="9572343" y="2675958"/>
                  <a:pt x="9646405" y="3439755"/>
                </a:cubicBezTo>
                <a:cubicBezTo>
                  <a:pt x="9642121" y="3532255"/>
                  <a:pt x="9570940" y="3608707"/>
                  <a:pt x="9465670" y="3620490"/>
                </a:cubicBezTo>
                <a:cubicBezTo>
                  <a:pt x="5593069" y="3476898"/>
                  <a:pt x="3767460" y="3671727"/>
                  <a:pt x="180735" y="3620490"/>
                </a:cubicBezTo>
                <a:cubicBezTo>
                  <a:pt x="79350" y="3618538"/>
                  <a:pt x="9643" y="3538942"/>
                  <a:pt x="0" y="3439755"/>
                </a:cubicBezTo>
                <a:cubicBezTo>
                  <a:pt x="-11777" y="2541211"/>
                  <a:pt x="73841" y="1432092"/>
                  <a:pt x="0" y="180735"/>
                </a:cubicBezTo>
                <a:close/>
              </a:path>
              <a:path w="9646405" h="3620490" stroke="0" extrusionOk="0">
                <a:moveTo>
                  <a:pt x="0" y="180735"/>
                </a:moveTo>
                <a:cubicBezTo>
                  <a:pt x="13614" y="81671"/>
                  <a:pt x="78570" y="-616"/>
                  <a:pt x="180735" y="0"/>
                </a:cubicBezTo>
                <a:cubicBezTo>
                  <a:pt x="2574490" y="43276"/>
                  <a:pt x="7745535" y="12265"/>
                  <a:pt x="9465670" y="0"/>
                </a:cubicBezTo>
                <a:cubicBezTo>
                  <a:pt x="9576000" y="11131"/>
                  <a:pt x="9655578" y="67057"/>
                  <a:pt x="9646405" y="180735"/>
                </a:cubicBezTo>
                <a:cubicBezTo>
                  <a:pt x="9672950" y="1760496"/>
                  <a:pt x="9772033" y="2053117"/>
                  <a:pt x="9646405" y="3439755"/>
                </a:cubicBezTo>
                <a:cubicBezTo>
                  <a:pt x="9647947" y="3557155"/>
                  <a:pt x="9581058" y="3610027"/>
                  <a:pt x="9465670" y="3620490"/>
                </a:cubicBezTo>
                <a:cubicBezTo>
                  <a:pt x="7013742" y="3455605"/>
                  <a:pt x="3010603" y="3718462"/>
                  <a:pt x="180735" y="3620490"/>
                </a:cubicBezTo>
                <a:cubicBezTo>
                  <a:pt x="82850" y="3617434"/>
                  <a:pt x="11361" y="3541579"/>
                  <a:pt x="0" y="3439755"/>
                </a:cubicBezTo>
                <a:cubicBezTo>
                  <a:pt x="-117259" y="2817919"/>
                  <a:pt x="18689" y="849383"/>
                  <a:pt x="0" y="180735"/>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Content Placeholder 2">
            <a:extLst>
              <a:ext uri="{FF2B5EF4-FFF2-40B4-BE49-F238E27FC236}">
                <a16:creationId xmlns:a16="http://schemas.microsoft.com/office/drawing/2014/main" id="{56E34CC2-90AA-42B7-BABE-A240F251DD49}"/>
              </a:ext>
            </a:extLst>
          </p:cNvPr>
          <p:cNvSpPr>
            <a:spLocks noGrp="1"/>
          </p:cNvSpPr>
          <p:nvPr>
            <p:ph idx="1"/>
          </p:nvPr>
        </p:nvSpPr>
        <p:spPr>
          <a:xfrm>
            <a:off x="884387" y="3089361"/>
            <a:ext cx="8970380" cy="2352921"/>
          </a:xfrm>
        </p:spPr>
        <p:txBody>
          <a:bodyPr>
            <a:noAutofit/>
          </a:bodyPr>
          <a:lstStyle/>
          <a:p>
            <a:pPr marL="0" indent="0" algn="just">
              <a:buNone/>
            </a:pPr>
            <a:r>
              <a:rPr lang="vi-VN" sz="3600" dirty="0">
                <a:ln w="0"/>
                <a:latin typeface="Cambria" panose="02040503050406030204" pitchFamily="18" charset="0"/>
                <a:ea typeface="Cambria" panose="02040503050406030204" pitchFamily="18" charset="0"/>
                <a:cs typeface="Arial-Rounded" panose="020B0500000000000000" pitchFamily="34" charset="0"/>
              </a:rPr>
              <a:t>Ngưỡng cửa đã nhắc bạn nhỏ nhớ tới:</a:t>
            </a:r>
          </a:p>
          <a:p>
            <a:pPr marL="0" indent="0" algn="just">
              <a:buNone/>
            </a:pPr>
            <a:r>
              <a:rPr lang="vi-VN" sz="3600" b="1"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Bà, bố và mẹ: </a:t>
            </a:r>
            <a:r>
              <a:rPr lang="vi-VN" sz="36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Giúp bạn ấy cảm nhận được tình yêu thương, sự chăm sóc mà gia đình dành cho mình</a:t>
            </a:r>
          </a:p>
          <a:p>
            <a:pPr marL="0" indent="0" algn="just">
              <a:buNone/>
            </a:pPr>
            <a:r>
              <a:rPr lang="vi-VN" sz="3600" b="1"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Bạn bè: </a:t>
            </a:r>
            <a:r>
              <a:rPr lang="vi-VN" sz="36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Giúp bạn ấy cảm nhận được niềm vui khi có các bạn</a:t>
            </a:r>
          </a:p>
        </p:txBody>
      </p:sp>
      <p:pic>
        <p:nvPicPr>
          <p:cNvPr id="12" name="Picture 11" descr="A picture containing text&#10;&#10;Description automatically generated">
            <a:extLst>
              <a:ext uri="{FF2B5EF4-FFF2-40B4-BE49-F238E27FC236}">
                <a16:creationId xmlns:a16="http://schemas.microsoft.com/office/drawing/2014/main"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2" name="Left Arrow 4">
            <a:hlinkClick r:id="" action="ppaction://noaction"/>
            <a:extLst>
              <a:ext uri="{FF2B5EF4-FFF2-40B4-BE49-F238E27FC236}">
                <a16:creationId xmlns:a16="http://schemas.microsoft.com/office/drawing/2014/main" id="{4A2B98B3-01BA-246F-A420-4371A03B6AF9}"/>
              </a:ext>
            </a:extLst>
          </p:cNvPr>
          <p:cNvSpPr/>
          <p:nvPr/>
        </p:nvSpPr>
        <p:spPr>
          <a:xfrm>
            <a:off x="10276080" y="6155880"/>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6" dur="500"/>
                                        <p:tgtEl>
                                          <p:spTgt spid="11">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584</Words>
  <Application>Microsoft Office PowerPoint</Application>
  <PresentationFormat>Widescreen</PresentationFormat>
  <Paragraphs>78</Paragraphs>
  <Slides>12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Arial-Rounded</vt: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97</cp:revision>
  <dcterms:created xsi:type="dcterms:W3CDTF">2022-07-26T22:49:08Z</dcterms:created>
  <dcterms:modified xsi:type="dcterms:W3CDTF">2025-11-04T02:12:16Z</dcterms:modified>
</cp:coreProperties>
</file>