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6" r:id="rId3"/>
    <p:sldId id="271" r:id="rId4"/>
    <p:sldId id="269" r:id="rId5"/>
    <p:sldId id="270" r:id="rId6"/>
    <p:sldId id="272" r:id="rId7"/>
    <p:sldId id="273" r:id="rId8"/>
    <p:sldId id="259" r:id="rId9"/>
    <p:sldId id="261" r:id="rId10"/>
    <p:sldId id="274" r:id="rId11"/>
    <p:sldId id="263" r:id="rId12"/>
    <p:sldId id="275" r:id="rId13"/>
    <p:sldId id="277" r:id="rId14"/>
    <p:sldId id="265" r:id="rId15"/>
    <p:sldId id="278" r:id="rId16"/>
    <p:sldId id="279" r:id="rId17"/>
    <p:sldId id="268" r:id="rId18"/>
  </p:sldIdLst>
  <p:sldSz cx="18288000" cy="10287000"/>
  <p:notesSz cx="6858000" cy="9144000"/>
  <p:embeddedFontLst>
    <p:embeddedFont>
      <p:font typeface="#9Slide03 Montserrat Bold" panose="00000800000000000000" pitchFamily="2" charset="0"/>
      <p:bold r:id="rId19"/>
    </p:embeddedFont>
    <p:embeddedFont>
      <p:font typeface="#9Slide07 HoneyCream" pitchFamily="2" charset="0"/>
      <p:regular r:id="rId20"/>
    </p:embeddedFont>
    <p:embeddedFont>
      <p:font typeface="Arturo Outline" panose="020B0604020202020204" charset="0"/>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More Sugar"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DDD"/>
    <a:srgbClr val="FDEADA"/>
    <a:srgbClr val="768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11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5.svg"/><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svg"/><Relationship Id="rId7" Type="http://schemas.openxmlformats.org/officeDocument/2006/relationships/image" Target="../media/image5.svg"/><Relationship Id="rId12"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9.sv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sv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5.svg"/><Relationship Id="rId12"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645034" y="559180"/>
            <a:ext cx="16997931" cy="9167728"/>
            <a:chOff x="0" y="0"/>
            <a:chExt cx="4476821" cy="2414546"/>
          </a:xfrm>
        </p:grpSpPr>
        <p:sp>
          <p:nvSpPr>
            <p:cNvPr id="3" name="Freeform 3"/>
            <p:cNvSpPr/>
            <p:nvPr/>
          </p:nvSpPr>
          <p:spPr>
            <a:xfrm>
              <a:off x="0" y="0"/>
              <a:ext cx="4476821" cy="2414546"/>
            </a:xfrm>
            <a:custGeom>
              <a:avLst/>
              <a:gdLst/>
              <a:ahLst/>
              <a:cxnLst/>
              <a:rect l="l" t="t" r="r" b="b"/>
              <a:pathLst>
                <a:path w="4476821" h="2414546">
                  <a:moveTo>
                    <a:pt x="0" y="0"/>
                  </a:moveTo>
                  <a:lnTo>
                    <a:pt x="4476821" y="0"/>
                  </a:lnTo>
                  <a:lnTo>
                    <a:pt x="4476821" y="2414546"/>
                  </a:lnTo>
                  <a:lnTo>
                    <a:pt x="0" y="2414546"/>
                  </a:lnTo>
                  <a:close/>
                </a:path>
              </a:pathLst>
            </a:custGeom>
            <a:solidFill>
              <a:schemeClr val="tx1">
                <a:lumMod val="95000"/>
                <a:lumOff val="5000"/>
              </a:schemeClr>
            </a:solidFill>
            <a:ln w="123825" cap="sq">
              <a:solidFill>
                <a:srgbClr val="495324"/>
              </a:solidFill>
              <a:prstDash val="solid"/>
              <a:miter/>
            </a:ln>
          </p:spPr>
        </p:sp>
        <p:sp>
          <p:nvSpPr>
            <p:cNvPr id="4" name="TextBox 4"/>
            <p:cNvSpPr txBox="1"/>
            <p:nvPr/>
          </p:nvSpPr>
          <p:spPr>
            <a:xfrm>
              <a:off x="0" y="-47625"/>
              <a:ext cx="4476821" cy="24621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5314694" y="1028700"/>
            <a:ext cx="1944606" cy="1966054"/>
          </a:xfrm>
          <a:custGeom>
            <a:avLst/>
            <a:gdLst/>
            <a:ahLst/>
            <a:cxnLst/>
            <a:rect l="l" t="t" r="r" b="b"/>
            <a:pathLst>
              <a:path w="1944606" h="1966054">
                <a:moveTo>
                  <a:pt x="0" y="0"/>
                </a:moveTo>
                <a:lnTo>
                  <a:pt x="1944606" y="0"/>
                </a:lnTo>
                <a:lnTo>
                  <a:pt x="1944606" y="1966054"/>
                </a:lnTo>
                <a:lnTo>
                  <a:pt x="0" y="19660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2278692" y="5143500"/>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2475368" y="1394177"/>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333878">
            <a:off x="15822144" y="4386711"/>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333878">
            <a:off x="1960985" y="772360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333878">
            <a:off x="1090860" y="991414"/>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6" name="Picture 25"/>
          <p:cNvPicPr>
            <a:picLocks noChangeAspect="1"/>
          </p:cNvPicPr>
          <p:nvPr/>
        </p:nvPicPr>
        <p:blipFill>
          <a:blip r:embed="rId8"/>
          <a:stretch>
            <a:fillRect/>
          </a:stretch>
        </p:blipFill>
        <p:spPr>
          <a:xfrm>
            <a:off x="3553602" y="1079010"/>
            <a:ext cx="12028451" cy="6620830"/>
          </a:xfrm>
          <a:prstGeom prst="rect">
            <a:avLst/>
          </a:prstGeom>
        </p:spPr>
      </p:pic>
      <p:sp>
        <p:nvSpPr>
          <p:cNvPr id="16" name="Freeform 16"/>
          <p:cNvSpPr/>
          <p:nvPr/>
        </p:nvSpPr>
        <p:spPr>
          <a:xfrm>
            <a:off x="10214551" y="6874314"/>
            <a:ext cx="8111627" cy="3374437"/>
          </a:xfrm>
          <a:custGeom>
            <a:avLst/>
            <a:gdLst/>
            <a:ahLst/>
            <a:cxnLst/>
            <a:rect l="l" t="t" r="r" b="b"/>
            <a:pathLst>
              <a:path w="8111627" h="3374437">
                <a:moveTo>
                  <a:pt x="0" y="0"/>
                </a:moveTo>
                <a:lnTo>
                  <a:pt x="8111627" y="0"/>
                </a:lnTo>
                <a:lnTo>
                  <a:pt x="8111627" y="3374437"/>
                </a:lnTo>
                <a:lnTo>
                  <a:pt x="0" y="33744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54392" y="1522939"/>
            <a:ext cx="4377307" cy="8224217"/>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7711" y="538932"/>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36120" y="1137474"/>
            <a:ext cx="5094650" cy="1305809"/>
            <a:chOff x="0" y="0"/>
            <a:chExt cx="1721685" cy="343917"/>
          </a:xfrm>
        </p:grpSpPr>
        <p:sp>
          <p:nvSpPr>
            <p:cNvPr id="6"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66719" y="1587395"/>
            <a:ext cx="4464050" cy="820420"/>
          </a:xfrm>
          <a:prstGeom prst="rect">
            <a:avLst/>
          </a:prstGeom>
        </p:spPr>
        <p:txBody>
          <a:bodyPr lIns="0" tIns="0" rIns="0" bIns="0" rtlCol="0" anchor="t">
            <a:spAutoFit/>
          </a:bodyPr>
          <a:lstStyle/>
          <a:p>
            <a:pPr algn="ctr">
              <a:lnSpc>
                <a:spcPts val="5915"/>
              </a:lnSpc>
            </a:pPr>
            <a:r>
              <a:rPr lang="en-US" sz="6500" dirty="0" err="1">
                <a:solidFill>
                  <a:srgbClr val="495324"/>
                </a:solidFill>
                <a:latin typeface="More Sugar"/>
              </a:rPr>
              <a:t>Câu</a:t>
            </a:r>
            <a:r>
              <a:rPr lang="en-US" sz="6500" dirty="0">
                <a:solidFill>
                  <a:srgbClr val="495324"/>
                </a:solidFill>
                <a:latin typeface="More Sugar"/>
              </a:rPr>
              <a:t> 3</a:t>
            </a:r>
          </a:p>
        </p:txBody>
      </p:sp>
      <p:grpSp>
        <p:nvGrpSpPr>
          <p:cNvPr id="11" name="Group 11"/>
          <p:cNvGrpSpPr/>
          <p:nvPr/>
        </p:nvGrpSpPr>
        <p:grpSpPr>
          <a:xfrm>
            <a:off x="5757496" y="834070"/>
            <a:ext cx="11311303" cy="1947229"/>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6036820" y="1050056"/>
            <a:ext cx="10346179" cy="1477328"/>
          </a:xfrm>
          <a:prstGeom prst="rect">
            <a:avLst/>
          </a:prstGeom>
        </p:spPr>
        <p:txBody>
          <a:bodyPr wrap="square" lIns="0" tIns="0" rIns="0" bIns="0" rtlCol="0" anchor="t">
            <a:spAutoFit/>
          </a:bodyPr>
          <a:lstStyle/>
          <a:p>
            <a:pPr algn="ctr"/>
            <a:r>
              <a:rPr lang="en-US" sz="4800" b="1" dirty="0" err="1">
                <a:solidFill>
                  <a:srgbClr val="C00000"/>
                </a:solidFill>
                <a:latin typeface="Cambria" panose="02040503050406030204" pitchFamily="18" charset="0"/>
                <a:ea typeface="Cambria" panose="02040503050406030204" pitchFamily="18" charset="0"/>
              </a:rPr>
              <a:t>Có</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thể</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đặt</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dấu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ngoặc</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đơn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vào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vị</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trí</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nào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trong</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mỗi</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đoạn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văn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dưới</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đây</a:t>
            </a:r>
            <a:r>
              <a:rPr lang="en-US" sz="4800" b="1" dirty="0">
                <a:solidFill>
                  <a:srgbClr val="C00000"/>
                </a:solidFill>
                <a:latin typeface="Cambria" panose="02040503050406030204" pitchFamily="18" charset="0"/>
                <a:ea typeface="Cambria" panose="02040503050406030204" pitchFamily="18" charset="0"/>
              </a:rPr>
              <a:t>?</a:t>
            </a:r>
          </a:p>
        </p:txBody>
      </p:sp>
      <p:grpSp>
        <p:nvGrpSpPr>
          <p:cNvPr id="15" name="Group 15"/>
          <p:cNvGrpSpPr/>
          <p:nvPr/>
        </p:nvGrpSpPr>
        <p:grpSpPr>
          <a:xfrm>
            <a:off x="1295400" y="3013228"/>
            <a:ext cx="15773398" cy="2981203"/>
            <a:chOff x="0" y="-47625"/>
            <a:chExt cx="4154311" cy="785174"/>
          </a:xfrm>
        </p:grpSpPr>
        <p:sp>
          <p:nvSpPr>
            <p:cNvPr id="16" name="Freeform 16"/>
            <p:cNvSpPr/>
            <p:nvPr/>
          </p:nvSpPr>
          <p:spPr>
            <a:xfrm>
              <a:off x="0" y="0"/>
              <a:ext cx="4154311" cy="737549"/>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7"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752600" y="3401740"/>
            <a:ext cx="14782799" cy="2287165"/>
          </a:xfrm>
          <a:prstGeom prst="rect">
            <a:avLst/>
          </a:prstGeom>
        </p:spPr>
        <p:txBody>
          <a:bodyPr wrap="square" lIns="0" tIns="0" rIns="0" bIns="0" rtlCol="0" anchor="t">
            <a:spAutoFit/>
          </a:bodyPr>
          <a:lstStyle/>
          <a:p>
            <a:pPr algn="just">
              <a:lnSpc>
                <a:spcPts val="4480"/>
              </a:lnSpc>
            </a:pPr>
            <a:r>
              <a:rPr lang="en-US" sz="4000" b="1" dirty="0">
                <a:latin typeface="Cambria" panose="02040503050406030204" pitchFamily="18" charset="0"/>
                <a:ea typeface="Cambria" panose="02040503050406030204" pitchFamily="18" charset="0"/>
              </a:rPr>
              <a:t>a. </a:t>
            </a:r>
            <a:r>
              <a:rPr lang="vi-VN" sz="4000" dirty="0">
                <a:latin typeface="Cambria" panose="02040503050406030204" pitchFamily="18" charset="0"/>
                <a:ea typeface="Cambria" panose="02040503050406030204" pitchFamily="18" charset="0"/>
              </a:rPr>
              <a:t>Chiếc xe đưa tôi từ Buôn Ma Thuột lên Buôn Đôn một làng ở gần biên giới</a:t>
            </a:r>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 Những cánh rừng khộp bát ngát và bằng phẳng, kéo dài như không bao giờ dứt ở hai bên đường.</a:t>
            </a:r>
            <a:endParaRPr lang="en-US" sz="4000" dirty="0">
              <a:latin typeface="Cambria" panose="02040503050406030204" pitchFamily="18" charset="0"/>
              <a:ea typeface="Cambria" panose="02040503050406030204" pitchFamily="18" charset="0"/>
            </a:endParaRPr>
          </a:p>
          <a:p>
            <a:pPr algn="r">
              <a:lnSpc>
                <a:spcPts val="4480"/>
              </a:lnSpc>
            </a:pPr>
            <a:r>
              <a:rPr lang="en-US" sz="4000" i="1" dirty="0">
                <a:latin typeface="Cambria" panose="02040503050406030204" pitchFamily="18" charset="0"/>
                <a:ea typeface="Cambria" panose="02040503050406030204" pitchFamily="18" charset="0"/>
              </a:rPr>
              <a:t>Minh </a:t>
            </a:r>
            <a:r>
              <a:rPr lang="en-US" sz="4000" i="1" dirty="0" err="1">
                <a:latin typeface="Cambria" panose="02040503050406030204" pitchFamily="18" charset="0"/>
                <a:ea typeface="Cambria" panose="02040503050406030204" pitchFamily="18" charset="0"/>
              </a:rPr>
              <a:t>Khôi</a:t>
            </a:r>
            <a:endParaRPr lang="en-US" sz="4000" i="1" dirty="0">
              <a:latin typeface="Cambria" panose="02040503050406030204" pitchFamily="18" charset="0"/>
              <a:ea typeface="Cambria" panose="02040503050406030204" pitchFamily="18" charset="0"/>
            </a:endParaRPr>
          </a:p>
        </p:txBody>
      </p:sp>
      <p:sp>
        <p:nvSpPr>
          <p:cNvPr id="23" name="Freeform 23"/>
          <p:cNvSpPr/>
          <p:nvPr/>
        </p:nvSpPr>
        <p:spPr>
          <a:xfrm>
            <a:off x="16196283" y="543734"/>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rot="-6316925" flipH="1" flipV="1">
            <a:off x="308640" y="970815"/>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6" name="Freeform 26"/>
          <p:cNvSpPr/>
          <p:nvPr/>
        </p:nvSpPr>
        <p:spPr>
          <a:xfrm rot="-1333878">
            <a:off x="16575630" y="551658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9" name="Group 15"/>
          <p:cNvGrpSpPr/>
          <p:nvPr/>
        </p:nvGrpSpPr>
        <p:grpSpPr>
          <a:xfrm>
            <a:off x="1295400" y="6025393"/>
            <a:ext cx="15773398" cy="3530728"/>
            <a:chOff x="0" y="-47625"/>
            <a:chExt cx="4154311" cy="929905"/>
          </a:xfrm>
        </p:grpSpPr>
        <p:sp>
          <p:nvSpPr>
            <p:cNvPr id="30" name="Freeform 16"/>
            <p:cNvSpPr/>
            <p:nvPr/>
          </p:nvSpPr>
          <p:spPr>
            <a:xfrm>
              <a:off x="0" y="0"/>
              <a:ext cx="4154311" cy="882280"/>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31"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32" name="TextBox 18"/>
          <p:cNvSpPr txBox="1"/>
          <p:nvPr/>
        </p:nvSpPr>
        <p:spPr>
          <a:xfrm>
            <a:off x="1626604" y="6516304"/>
            <a:ext cx="15110990" cy="2885405"/>
          </a:xfrm>
          <a:prstGeom prst="rect">
            <a:avLst/>
          </a:prstGeom>
        </p:spPr>
        <p:txBody>
          <a:bodyPr wrap="square" lIns="0" tIns="0" rIns="0" bIns="0" rtlCol="0" anchor="t">
            <a:spAutoFit/>
          </a:bodyPr>
          <a:lstStyle/>
          <a:p>
            <a:pPr algn="just">
              <a:lnSpc>
                <a:spcPts val="4480"/>
              </a:lnSpc>
            </a:pPr>
            <a:r>
              <a:rPr lang="en-US" sz="4000" b="1" dirty="0">
                <a:latin typeface="Cambria" panose="02040503050406030204" pitchFamily="18" charset="0"/>
                <a:ea typeface="Cambria" panose="02040503050406030204" pitchFamily="18" charset="0"/>
              </a:rPr>
              <a:t>b</a:t>
            </a:r>
            <a:r>
              <a:rPr lang="vi-VN"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 </a:t>
            </a:r>
            <a:endParaRPr lang="en-US" sz="4000" dirty="0">
              <a:latin typeface="Cambria" panose="02040503050406030204" pitchFamily="18" charset="0"/>
              <a:ea typeface="Cambria" panose="02040503050406030204" pitchFamily="18" charset="0"/>
            </a:endParaRPr>
          </a:p>
          <a:p>
            <a:pPr algn="r">
              <a:lnSpc>
                <a:spcPts val="4480"/>
              </a:lnSpc>
            </a:pPr>
            <a:r>
              <a:rPr lang="en-US" sz="4000" i="1" dirty="0">
                <a:latin typeface="Cambria" panose="02040503050406030204" pitchFamily="18" charset="0"/>
                <a:ea typeface="Cambria" panose="02040503050406030204" pitchFamily="18" charset="0"/>
              </a:rPr>
              <a:t>Theo </a:t>
            </a:r>
            <a:r>
              <a:rPr lang="en-US" sz="4000" i="1" dirty="0" err="1">
                <a:latin typeface="Cambria" panose="02040503050406030204" pitchFamily="18" charset="0"/>
                <a:ea typeface="Cambria" panose="02040503050406030204" pitchFamily="18" charset="0"/>
              </a:rPr>
              <a:t>Vũ</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Hùng</a:t>
            </a:r>
            <a:endParaRPr lang="en-US" sz="4000" i="1" dirty="0">
              <a:latin typeface="Cambria" panose="02040503050406030204" pitchFamily="18" charset="0"/>
              <a:ea typeface="Cambria" panose="02040503050406030204" pitchFamily="18" charset="0"/>
            </a:endParaRPr>
          </a:p>
        </p:txBody>
      </p:sp>
      <p:sp>
        <p:nvSpPr>
          <p:cNvPr id="8" name="TextBox 7"/>
          <p:cNvSpPr txBox="1"/>
          <p:nvPr/>
        </p:nvSpPr>
        <p:spPr>
          <a:xfrm>
            <a:off x="13030200" y="3292614"/>
            <a:ext cx="685800" cy="707886"/>
          </a:xfrm>
          <a:prstGeom prst="rect">
            <a:avLst/>
          </a:prstGeom>
          <a:noFill/>
        </p:spPr>
        <p:txBody>
          <a:bodyPr wrap="square" rtlCol="0">
            <a:spAutoFit/>
          </a:bodyPr>
          <a:lstStyle/>
          <a:p>
            <a:r>
              <a:rPr lang="en-US" sz="4000" b="1" dirty="0">
                <a:solidFill>
                  <a:srgbClr val="C00000"/>
                </a:solidFill>
                <a:latin typeface="Cambria" panose="02040503050406030204" pitchFamily="18" charset="0"/>
                <a:ea typeface="Cambria" panose="02040503050406030204" pitchFamily="18" charset="0"/>
              </a:rPr>
              <a:t>(</a:t>
            </a:r>
          </a:p>
        </p:txBody>
      </p:sp>
      <p:sp>
        <p:nvSpPr>
          <p:cNvPr id="28" name="TextBox 27"/>
          <p:cNvSpPr txBox="1"/>
          <p:nvPr/>
        </p:nvSpPr>
        <p:spPr>
          <a:xfrm>
            <a:off x="3569678" y="3902214"/>
            <a:ext cx="468922" cy="707886"/>
          </a:xfrm>
          <a:prstGeom prst="rect">
            <a:avLst/>
          </a:prstGeom>
          <a:noFill/>
        </p:spPr>
        <p:txBody>
          <a:bodyPr wrap="square" rtlCol="0">
            <a:spAutoFit/>
          </a:bodyPr>
          <a:lstStyle/>
          <a:p>
            <a:r>
              <a:rPr lang="en-US" sz="4000" b="1" dirty="0">
                <a:solidFill>
                  <a:srgbClr val="C00000"/>
                </a:solidFill>
                <a:latin typeface="Cambria" panose="02040503050406030204" pitchFamily="18" charset="0"/>
                <a:ea typeface="Cambria" panose="02040503050406030204" pitchFamily="18" charset="0"/>
              </a:rPr>
              <a:t>)</a:t>
            </a:r>
          </a:p>
        </p:txBody>
      </p:sp>
      <p:sp>
        <p:nvSpPr>
          <p:cNvPr id="33" name="TextBox 32"/>
          <p:cNvSpPr txBox="1"/>
          <p:nvPr/>
        </p:nvSpPr>
        <p:spPr>
          <a:xfrm>
            <a:off x="5105400" y="7008392"/>
            <a:ext cx="685800" cy="707886"/>
          </a:xfrm>
          <a:prstGeom prst="rect">
            <a:avLst/>
          </a:prstGeom>
          <a:noFill/>
        </p:spPr>
        <p:txBody>
          <a:bodyPr wrap="square" rtlCol="0">
            <a:spAutoFit/>
          </a:bodyPr>
          <a:lstStyle/>
          <a:p>
            <a:r>
              <a:rPr lang="en-US" sz="4000" b="1" dirty="0">
                <a:solidFill>
                  <a:srgbClr val="C00000"/>
                </a:solidFill>
                <a:latin typeface="Cambria" panose="02040503050406030204" pitchFamily="18" charset="0"/>
                <a:ea typeface="Cambria" panose="02040503050406030204" pitchFamily="18" charset="0"/>
              </a:rPr>
              <a:t>(</a:t>
            </a:r>
          </a:p>
        </p:txBody>
      </p:sp>
      <p:sp>
        <p:nvSpPr>
          <p:cNvPr id="34" name="TextBox 33"/>
          <p:cNvSpPr txBox="1"/>
          <p:nvPr/>
        </p:nvSpPr>
        <p:spPr>
          <a:xfrm>
            <a:off x="12332678" y="7008392"/>
            <a:ext cx="468922" cy="707886"/>
          </a:xfrm>
          <a:prstGeom prst="rect">
            <a:avLst/>
          </a:prstGeom>
          <a:noFill/>
        </p:spPr>
        <p:txBody>
          <a:bodyPr wrap="square" rtlCol="0">
            <a:spAutoFit/>
          </a:bodyPr>
          <a:lstStyle/>
          <a:p>
            <a:r>
              <a:rPr lang="en-US" sz="4000" b="1" dirty="0">
                <a:solidFill>
                  <a:srgbClr val="C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7249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32" grpId="0"/>
      <p:bldP spid="8" grpId="0"/>
      <p:bldP spid="28"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60000"/>
                <a:lumOff val="40000"/>
              </a:schemeClr>
            </a:solidFill>
            <a:ln w="123825" cap="sq">
              <a:solidFill>
                <a:schemeClr val="tx1"/>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58480" y="1014609"/>
            <a:ext cx="15195686" cy="8395454"/>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duotone>
                <a:schemeClr val="accent2">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6" name="Freeform 6"/>
          <p:cNvSpPr/>
          <p:nvPr/>
        </p:nvSpPr>
        <p:spPr>
          <a:xfrm>
            <a:off x="2131838" y="1208076"/>
            <a:ext cx="14448969" cy="7982901"/>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4796364" y="1815517"/>
            <a:ext cx="11058701" cy="2215991"/>
          </a:xfrm>
          <a:prstGeom prst="rect">
            <a:avLst/>
          </a:prstGeom>
        </p:spPr>
        <p:txBody>
          <a:bodyPr wrap="square" lIns="0" tIns="0" rIns="0" bIns="0" rtlCol="0" anchor="t">
            <a:spAutoFit/>
          </a:bodyPr>
          <a:lstStyle/>
          <a:p>
            <a:pPr algn="ctr"/>
            <a:r>
              <a:rPr lang="en-US" sz="4800" dirty="0" err="1">
                <a:latin typeface="Cambria" panose="02040503050406030204" pitchFamily="18" charset="0"/>
                <a:ea typeface="Cambria" panose="02040503050406030204" pitchFamily="18" charset="0"/>
              </a:rPr>
              <a:t>Viết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đoạn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văn</a:t>
            </a:r>
            <a:r>
              <a:rPr lang="en-US" sz="4800" dirty="0">
                <a:latin typeface="Cambria" panose="02040503050406030204" pitchFamily="18" charset="0"/>
                <a:ea typeface="Cambria" panose="02040503050406030204" pitchFamily="18" charset="0"/>
              </a:rPr>
              <a:t> (2-3 </a:t>
            </a:r>
            <a:r>
              <a:rPr lang="en-US" sz="4800" dirty="0" err="1">
                <a:latin typeface="Cambria" panose="02040503050406030204" pitchFamily="18" charset="0"/>
                <a:ea typeface="Cambria" panose="02040503050406030204" pitchFamily="18" charset="0"/>
              </a:rPr>
              <a:t>câu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cảnh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đẹp</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một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vùng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quê</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hoặc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nơi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em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sinh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trong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đó</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có</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dùng</a:t>
            </a:r>
            <a:r>
              <a:rPr lang="en-US" sz="4800" dirty="0">
                <a:latin typeface="Cambria" panose="02040503050406030204" pitchFamily="18" charset="0"/>
                <a:ea typeface="Cambria" panose="02040503050406030204" pitchFamily="18" charset="0"/>
              </a:rPr>
              <a:t> </a:t>
            </a:r>
            <a:r>
              <a:rPr lang="en-US" sz="4800" i="1" dirty="0" err="1">
                <a:latin typeface="Cambria" panose="02040503050406030204" pitchFamily="18" charset="0"/>
                <a:ea typeface="Cambria" panose="02040503050406030204" pitchFamily="18" charset="0"/>
              </a:rPr>
              <a:t>dấu</a:t>
            </a:r>
            <a:r>
              <a:rPr lang="en-US" sz="4800" i="1" dirty="0">
                <a:latin typeface="Cambria" panose="02040503050406030204" pitchFamily="18" charset="0"/>
                <a:ea typeface="Cambria" panose="02040503050406030204" pitchFamily="18" charset="0"/>
              </a:rPr>
              <a:t> </a:t>
            </a:r>
            <a:r>
              <a:rPr lang="en-US" sz="4800" i="1" dirty="0" err="1">
                <a:latin typeface="Cambria" panose="02040503050406030204" pitchFamily="18" charset="0"/>
                <a:ea typeface="Cambria" panose="02040503050406030204" pitchFamily="18" charset="0"/>
              </a:rPr>
              <a:t>ngoặc</a:t>
            </a:r>
            <a:r>
              <a:rPr lang="en-US" sz="4800" i="1" dirty="0">
                <a:latin typeface="Cambria" panose="02040503050406030204" pitchFamily="18" charset="0"/>
                <a:ea typeface="Cambria" panose="02040503050406030204" pitchFamily="18" charset="0"/>
              </a:rPr>
              <a:t> </a:t>
            </a:r>
            <a:r>
              <a:rPr lang="en-US" sz="4800" i="1" dirty="0" err="1">
                <a:latin typeface="Cambria" panose="02040503050406030204" pitchFamily="18" charset="0"/>
                <a:ea typeface="Cambria" panose="02040503050406030204" pitchFamily="18" charset="0"/>
              </a:rPr>
              <a:t>đơn</a:t>
            </a:r>
            <a:r>
              <a:rPr lang="en-US" sz="4800" i="1" dirty="0">
                <a:latin typeface="Cambria" panose="02040503050406030204" pitchFamily="18" charset="0"/>
                <a:ea typeface="Cambria" panose="02040503050406030204" pitchFamily="18" charset="0"/>
              </a:rPr>
              <a:t>.</a:t>
            </a:r>
            <a:endParaRPr lang="en-US" sz="4800" dirty="0">
              <a:latin typeface="Cambria" panose="02040503050406030204" pitchFamily="18" charset="0"/>
              <a:ea typeface="Cambria" panose="02040503050406030204" pitchFamily="18" charset="0"/>
            </a:endParaRPr>
          </a:p>
        </p:txBody>
      </p:sp>
      <p:sp>
        <p:nvSpPr>
          <p:cNvPr id="10" name="TextBox 10"/>
          <p:cNvSpPr txBox="1"/>
          <p:nvPr/>
        </p:nvSpPr>
        <p:spPr>
          <a:xfrm>
            <a:off x="228600" y="2428046"/>
            <a:ext cx="7217919" cy="756617"/>
          </a:xfrm>
          <a:prstGeom prst="rect">
            <a:avLst/>
          </a:prstGeom>
        </p:spPr>
        <p:txBody>
          <a:bodyPr lIns="0" tIns="0" rIns="0" bIns="0" rtlCol="0" anchor="t">
            <a:spAutoFit/>
          </a:bodyPr>
          <a:lstStyle/>
          <a:p>
            <a:pPr algn="ctr">
              <a:lnSpc>
                <a:spcPts val="5915"/>
              </a:lnSpc>
            </a:pPr>
            <a:r>
              <a:rPr lang="en-US" sz="6500" dirty="0" err="1">
                <a:solidFill>
                  <a:srgbClr val="C00000"/>
                </a:solidFill>
                <a:latin typeface="SVN-A Love Of Thunder" panose="02040603050506020204" pitchFamily="18" charset="0"/>
              </a:rPr>
              <a:t>Câu</a:t>
            </a:r>
            <a:r>
              <a:rPr lang="en-US" sz="6500" dirty="0">
                <a:solidFill>
                  <a:srgbClr val="C00000"/>
                </a:solidFill>
                <a:latin typeface="SVN-A Love Of Thunder" panose="02040603050506020204" pitchFamily="18" charset="0"/>
              </a:rPr>
              <a:t> 4</a:t>
            </a:r>
          </a:p>
        </p:txBody>
      </p:sp>
      <p:sp>
        <p:nvSpPr>
          <p:cNvPr id="11" name="Freeform 11"/>
          <p:cNvSpPr/>
          <p:nvPr/>
        </p:nvSpPr>
        <p:spPr>
          <a:xfrm>
            <a:off x="16069926"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333878">
            <a:off x="16430930" y="8208228"/>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17" name="Picture 16"/>
          <p:cNvPicPr>
            <a:picLocks noChangeAspect="1"/>
          </p:cNvPicPr>
          <p:nvPr/>
        </p:nvPicPr>
        <p:blipFill>
          <a:blip r:embed="rId12"/>
          <a:stretch>
            <a:fillRect/>
          </a:stretch>
        </p:blipFill>
        <p:spPr>
          <a:xfrm>
            <a:off x="3837559" y="4309937"/>
            <a:ext cx="11353800" cy="4338763"/>
          </a:xfrm>
          <a:prstGeom prst="rect">
            <a:avLst/>
          </a:prstGeom>
        </p:spPr>
      </p:pic>
      <p:sp>
        <p:nvSpPr>
          <p:cNvPr id="18" name="Rounded Rectangle 17"/>
          <p:cNvSpPr/>
          <p:nvPr/>
        </p:nvSpPr>
        <p:spPr>
          <a:xfrm rot="20750284">
            <a:off x="4555247" y="7409564"/>
            <a:ext cx="1447800" cy="665799"/>
          </a:xfrm>
          <a:prstGeom prst="roundRect">
            <a:avLst/>
          </a:prstGeom>
          <a:solidFill>
            <a:srgbClr val="A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60000"/>
                <a:lumOff val="40000"/>
              </a:schemeClr>
            </a:solidFill>
            <a:ln w="123825" cap="sq">
              <a:solidFill>
                <a:schemeClr val="tx1"/>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45484" y="1014608"/>
            <a:ext cx="16523316" cy="8541513"/>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duotone>
                <a:schemeClr val="accent2">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6" name="Freeform 6"/>
          <p:cNvSpPr/>
          <p:nvPr/>
        </p:nvSpPr>
        <p:spPr>
          <a:xfrm>
            <a:off x="1676401" y="1220885"/>
            <a:ext cx="15368510" cy="7982901"/>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3276600" y="1550943"/>
            <a:ext cx="7217919" cy="756617"/>
          </a:xfrm>
          <a:prstGeom prst="rect">
            <a:avLst/>
          </a:prstGeom>
        </p:spPr>
        <p:txBody>
          <a:bodyPr lIns="0" tIns="0" rIns="0" bIns="0" rtlCol="0" anchor="t">
            <a:spAutoFit/>
          </a:bodyPr>
          <a:lstStyle/>
          <a:p>
            <a:pPr algn="ctr">
              <a:lnSpc>
                <a:spcPts val="5915"/>
              </a:lnSpc>
            </a:pPr>
            <a:r>
              <a:rPr lang="en-US" sz="6500" dirty="0" err="1">
                <a:solidFill>
                  <a:srgbClr val="C00000"/>
                </a:solidFill>
                <a:latin typeface="SVN-A Love Of Thunder" panose="02040603050506020204" pitchFamily="18" charset="0"/>
              </a:rPr>
              <a:t>Câu</a:t>
            </a:r>
            <a:r>
              <a:rPr lang="en-US" sz="6500" dirty="0">
                <a:solidFill>
                  <a:srgbClr val="C00000"/>
                </a:solidFill>
                <a:latin typeface="SVN-A Love Of Thunder" panose="02040603050506020204" pitchFamily="18" charset="0"/>
              </a:rPr>
              <a:t> 4</a:t>
            </a:r>
          </a:p>
        </p:txBody>
      </p:sp>
      <p:sp>
        <p:nvSpPr>
          <p:cNvPr id="11" name="Freeform 11"/>
          <p:cNvSpPr/>
          <p:nvPr/>
        </p:nvSpPr>
        <p:spPr>
          <a:xfrm>
            <a:off x="16069926"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333878">
            <a:off x="16430930" y="8208228"/>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Rectangle 6"/>
          <p:cNvSpPr/>
          <p:nvPr/>
        </p:nvSpPr>
        <p:spPr>
          <a:xfrm>
            <a:off x="1920054" y="2307561"/>
            <a:ext cx="8926241" cy="6524863"/>
          </a:xfrm>
          <a:prstGeom prst="rect">
            <a:avLst/>
          </a:prstGeom>
        </p:spPr>
        <p:txBody>
          <a:bodyPr wrap="square">
            <a:spAutoFit/>
          </a:bodyPr>
          <a:lstStyle/>
          <a:p>
            <a:pPr algn="just"/>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Mỗi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dịp</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nghỉ</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hè</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em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thường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về</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thăm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quê</a:t>
            </a:r>
            <a:r>
              <a:rPr lang="en-US" sz="3800" dirty="0">
                <a:latin typeface="Cambria" panose="02040503050406030204" pitchFamily="18" charset="0"/>
                <a:ea typeface="Cambria" panose="02040503050406030204" pitchFamily="18" charset="0"/>
              </a:rPr>
              <a:t> ở </a:t>
            </a:r>
            <a:r>
              <a:rPr lang="en-US" sz="3800" dirty="0" err="1">
                <a:latin typeface="Cambria" panose="02040503050406030204" pitchFamily="18" charset="0"/>
                <a:ea typeface="Cambria" panose="02040503050406030204" pitchFamily="18" charset="0"/>
              </a:rPr>
              <a:t>Thường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Tín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một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huyện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ngoại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thành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của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thủ</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đô</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Hà</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Nội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Nơi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đây</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là</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một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vùng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quê</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xinh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đẹp</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và</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yên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bình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Những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buổi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sáng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ông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mặt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trời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thức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dậy</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từ</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sớm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để</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đánh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thức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mọi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vật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Ấn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tượng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nhất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phải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kể</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đến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cánh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đồng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lúa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rộng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mênh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mông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phía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xa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Những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bông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lúa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chín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nặng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trĩu</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vàng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ươm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Nhấp</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nhô</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giữa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đồng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là</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các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bác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nông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dân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đang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làm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việc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hăng</a:t>
            </a:r>
            <a:r>
              <a:rPr lang="en-US" sz="3800" dirty="0">
                <a:latin typeface="Cambria" panose="02040503050406030204" pitchFamily="18" charset="0"/>
                <a:ea typeface="Cambria" panose="02040503050406030204" pitchFamily="18" charset="0"/>
              </a:rPr>
              <a:t> say. </a:t>
            </a:r>
            <a:r>
              <a:rPr lang="en-US" sz="3800" dirty="0" err="1">
                <a:latin typeface="Cambria" panose="02040503050406030204" pitchFamily="18" charset="0"/>
                <a:ea typeface="Cambria" panose="02040503050406030204" pitchFamily="18" charset="0"/>
              </a:rPr>
              <a:t>Khung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cảnh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mới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đẹp</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làm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sao</a:t>
            </a:r>
            <a:r>
              <a:rPr lang="en-US" sz="3800" dirty="0">
                <a:latin typeface="Cambria" panose="02040503050406030204" pitchFamily="18" charset="0"/>
                <a:ea typeface="Cambria" panose="02040503050406030204" pitchFamily="18" charset="0"/>
              </a:rPr>
              <a:t>!</a:t>
            </a:r>
          </a:p>
        </p:txBody>
      </p:sp>
      <p:pic>
        <p:nvPicPr>
          <p:cNvPr id="3074" name="Picture 2" descr="Quê hươ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02815" y="2754639"/>
            <a:ext cx="5876925" cy="51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3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6316925" flipH="1" flipV="1">
            <a:off x="152410" y="830507"/>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6268238" y="5189357"/>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3676046" y="1596241"/>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296" y="3423312"/>
            <a:ext cx="6330521" cy="6106433"/>
          </a:xfrm>
          <a:prstGeom prst="rect">
            <a:avLst/>
          </a:prstGeom>
        </p:spPr>
      </p:pic>
      <p:pic>
        <p:nvPicPr>
          <p:cNvPr id="14" name="Picture 13"/>
          <p:cNvPicPr>
            <a:picLocks noChangeAspect="1"/>
          </p:cNvPicPr>
          <p:nvPr/>
        </p:nvPicPr>
        <p:blipFill>
          <a:blip r:embed="rId9"/>
          <a:stretch>
            <a:fillRect/>
          </a:stretch>
        </p:blipFill>
        <p:spPr>
          <a:xfrm>
            <a:off x="7055212" y="2519437"/>
            <a:ext cx="8846063" cy="4980864"/>
          </a:xfrm>
          <a:prstGeom prst="rect">
            <a:avLst/>
          </a:prstGeom>
        </p:spPr>
      </p:pic>
    </p:spTree>
    <p:extLst>
      <p:ext uri="{BB962C8B-B14F-4D97-AF65-F5344CB8AC3E}">
        <p14:creationId xmlns:p14="http://schemas.microsoft.com/office/powerpoint/2010/main" val="700400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50143" y="1233695"/>
            <a:ext cx="15195686" cy="7874128"/>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023501" y="1427162"/>
            <a:ext cx="14448969" cy="7487193"/>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5979482" y="924512"/>
            <a:ext cx="6537007" cy="1305877"/>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432645" y="1248203"/>
            <a:ext cx="3630681" cy="820420"/>
          </a:xfrm>
          <a:prstGeom prst="rect">
            <a:avLst/>
          </a:prstGeom>
        </p:spPr>
        <p:txBody>
          <a:bodyPr lIns="0" tIns="0" rIns="0" bIns="0" rtlCol="0" anchor="t">
            <a:spAutoFit/>
          </a:bodyPr>
          <a:lstStyle/>
          <a:p>
            <a:pPr algn="ctr">
              <a:lnSpc>
                <a:spcPts val="5915"/>
              </a:lnSpc>
            </a:pPr>
            <a:r>
              <a:rPr lang="en-US" sz="6500" dirty="0">
                <a:solidFill>
                  <a:srgbClr val="FEF3C6"/>
                </a:solidFill>
                <a:latin typeface="More Sugar"/>
              </a:rPr>
              <a:t>CÂU 1</a:t>
            </a:r>
          </a:p>
        </p:txBody>
      </p:sp>
      <p:sp>
        <p:nvSpPr>
          <p:cNvPr id="21" name="Freeform 21"/>
          <p:cNvSpPr/>
          <p:nvPr/>
        </p:nvSpPr>
        <p:spPr>
          <a:xfrm>
            <a:off x="15801571"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6316925" flipH="1" flipV="1">
            <a:off x="152410" y="830507"/>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333878">
            <a:off x="14875582" y="2796519"/>
            <a:ext cx="660825" cy="757392"/>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2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rot="-1333878">
            <a:off x="1194418" y="426221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Rectangle 26"/>
          <p:cNvSpPr/>
          <p:nvPr/>
        </p:nvSpPr>
        <p:spPr>
          <a:xfrm>
            <a:off x="3133735" y="2372311"/>
            <a:ext cx="12565909" cy="5663089"/>
          </a:xfrm>
          <a:prstGeom prst="rect">
            <a:avLst/>
          </a:prstGeom>
        </p:spPr>
        <p:txBody>
          <a:bodyPr wrap="square">
            <a:spAutoFit/>
          </a:bodyPr>
          <a:lstStyle/>
          <a:p>
            <a:pPr algn="ctr"/>
            <a:r>
              <a:rPr lang="vi-VN" sz="5400" b="1" dirty="0">
                <a:solidFill>
                  <a:srgbClr val="C00000"/>
                </a:solidFill>
                <a:latin typeface="Cambria" panose="02040503050406030204" pitchFamily="18" charset="0"/>
                <a:ea typeface="Cambria" panose="02040503050406030204" pitchFamily="18" charset="0"/>
              </a:rPr>
              <a:t>Tác dụng của dấu ngoặc đơn là gì?</a:t>
            </a:r>
          </a:p>
          <a:p>
            <a:pPr algn="just"/>
            <a:r>
              <a:rPr lang="vi-VN" sz="4400" b="1" dirty="0">
                <a:solidFill>
                  <a:srgbClr val="C00000"/>
                </a:solidFill>
                <a:latin typeface="Cambria" panose="02040503050406030204" pitchFamily="18" charset="0"/>
                <a:ea typeface="Cambria" panose="02040503050406030204" pitchFamily="18" charset="0"/>
              </a:rPr>
              <a:t>A. </a:t>
            </a:r>
            <a:r>
              <a:rPr lang="vi-VN" sz="4400" dirty="0">
                <a:solidFill>
                  <a:srgbClr val="333333"/>
                </a:solidFill>
                <a:latin typeface="Cambria" panose="02040503050406030204" pitchFamily="18" charset="0"/>
                <a:ea typeface="Cambria" panose="02040503050406030204" pitchFamily="18" charset="0"/>
              </a:rPr>
              <a:t>Đánh dấu phần </a:t>
            </a:r>
            <a:r>
              <a:rPr lang="en-US" sz="4400" dirty="0" err="1">
                <a:solidFill>
                  <a:srgbClr val="333333"/>
                </a:solidFill>
                <a:latin typeface="Cambria" panose="02040503050406030204" pitchFamily="18" charset="0"/>
                <a:ea typeface="Cambria" panose="02040503050406030204" pitchFamily="18" charset="0"/>
              </a:rPr>
              <a:t>chú</a:t>
            </a:r>
            <a:r>
              <a:rPr lang="en-US" sz="4400" dirty="0">
                <a:solidFill>
                  <a:srgbClr val="333333"/>
                </a:solidFill>
                <a:latin typeface="Cambria" panose="02040503050406030204" pitchFamily="18" charset="0"/>
                <a:ea typeface="Cambria" panose="02040503050406030204" pitchFamily="18" charset="0"/>
              </a:rPr>
              <a:t> </a:t>
            </a:r>
            <a:r>
              <a:rPr lang="en-US" sz="4400" dirty="0" err="1">
                <a:solidFill>
                  <a:srgbClr val="333333"/>
                </a:solidFill>
                <a:latin typeface="Cambria" panose="02040503050406030204" pitchFamily="18" charset="0"/>
                <a:ea typeface="Cambria" panose="02040503050406030204" pitchFamily="18" charset="0"/>
              </a:rPr>
              <a:t>thích</a:t>
            </a:r>
            <a:r>
              <a:rPr lang="vi-VN" sz="4400" dirty="0">
                <a:solidFill>
                  <a:srgbClr val="333333"/>
                </a:solidFill>
                <a:latin typeface="Cambria" panose="02040503050406030204" pitchFamily="18" charset="0"/>
                <a:ea typeface="Cambria" panose="02040503050406030204" pitchFamily="18" charset="0"/>
              </a:rPr>
              <a:t> cho một phần trước đó</a:t>
            </a:r>
          </a:p>
          <a:p>
            <a:pPr algn="just"/>
            <a:r>
              <a:rPr lang="vi-VN" sz="4400" b="1" dirty="0">
                <a:solidFill>
                  <a:srgbClr val="C00000"/>
                </a:solidFill>
                <a:latin typeface="Cambria" panose="02040503050406030204" pitchFamily="18" charset="0"/>
                <a:ea typeface="Cambria" panose="02040503050406030204" pitchFamily="18" charset="0"/>
              </a:rPr>
              <a:t>B. </a:t>
            </a:r>
            <a:r>
              <a:rPr lang="vi-VN" sz="4400" dirty="0">
                <a:solidFill>
                  <a:srgbClr val="333333"/>
                </a:solidFill>
                <a:latin typeface="Cambria" panose="02040503050406030204" pitchFamily="18" charset="0"/>
                <a:ea typeface="Cambria" panose="02040503050406030204" pitchFamily="18" charset="0"/>
              </a:rPr>
              <a:t>Đánh dấu (báo trước) lời dẫn trực tiếp (dùng với dấu ngoặc kép)</a:t>
            </a:r>
          </a:p>
          <a:p>
            <a:pPr algn="just"/>
            <a:r>
              <a:rPr lang="vi-VN" sz="4400" b="1" dirty="0">
                <a:solidFill>
                  <a:srgbClr val="C00000"/>
                </a:solidFill>
                <a:latin typeface="Cambria" panose="02040503050406030204" pitchFamily="18" charset="0"/>
                <a:ea typeface="Cambria" panose="02040503050406030204" pitchFamily="18" charset="0"/>
              </a:rPr>
              <a:t>C. </a:t>
            </a:r>
            <a:r>
              <a:rPr lang="vi-VN" sz="4400" dirty="0">
                <a:solidFill>
                  <a:srgbClr val="333333"/>
                </a:solidFill>
                <a:latin typeface="Cambria" panose="02040503050406030204" pitchFamily="18" charset="0"/>
                <a:ea typeface="Cambria" panose="02040503050406030204" pitchFamily="18" charset="0"/>
              </a:rPr>
              <a:t>Đánh dấu phần có chức năng chú thích (giải thích, bổ sung, ...)</a:t>
            </a:r>
          </a:p>
          <a:p>
            <a:pPr algn="just"/>
            <a:r>
              <a:rPr lang="vi-VN" sz="4400" b="1" dirty="0">
                <a:solidFill>
                  <a:srgbClr val="C00000"/>
                </a:solidFill>
                <a:latin typeface="Cambria" panose="02040503050406030204" pitchFamily="18" charset="0"/>
                <a:ea typeface="Cambria" panose="02040503050406030204" pitchFamily="18" charset="0"/>
              </a:rPr>
              <a:t>D. </a:t>
            </a:r>
            <a:r>
              <a:rPr lang="vi-VN" sz="4400" dirty="0">
                <a:solidFill>
                  <a:srgbClr val="333333"/>
                </a:solidFill>
                <a:latin typeface="Cambria" panose="02040503050406030204" pitchFamily="18" charset="0"/>
                <a:ea typeface="Cambria" panose="02040503050406030204" pitchFamily="18" charset="0"/>
              </a:rPr>
              <a:t>Đánh dấu (báo trước) lời đối thoại (dùng với dấu gạch ngang)</a:t>
            </a:r>
            <a:endParaRPr lang="vi-VN" sz="4400" b="0" i="0" dirty="0">
              <a:solidFill>
                <a:srgbClr val="333333"/>
              </a:solidFill>
              <a:effectLst/>
              <a:latin typeface="Cambria" panose="02040503050406030204" pitchFamily="18" charset="0"/>
              <a:ea typeface="Cambria" panose="02040503050406030204" pitchFamily="18" charset="0"/>
            </a:endParaRPr>
          </a:p>
        </p:txBody>
      </p:sp>
      <p:sp>
        <p:nvSpPr>
          <p:cNvPr id="28" name="Oval 27"/>
          <p:cNvSpPr/>
          <p:nvPr/>
        </p:nvSpPr>
        <p:spPr>
          <a:xfrm>
            <a:off x="3048000" y="3175215"/>
            <a:ext cx="758792"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50143" y="1233695"/>
            <a:ext cx="15195686" cy="7874128"/>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023501" y="1427162"/>
            <a:ext cx="14448969" cy="7487193"/>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5979482" y="924512"/>
            <a:ext cx="6537007" cy="1305877"/>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432645" y="1248203"/>
            <a:ext cx="3630681" cy="820420"/>
          </a:xfrm>
          <a:prstGeom prst="rect">
            <a:avLst/>
          </a:prstGeom>
        </p:spPr>
        <p:txBody>
          <a:bodyPr lIns="0" tIns="0" rIns="0" bIns="0" rtlCol="0" anchor="t">
            <a:spAutoFit/>
          </a:bodyPr>
          <a:lstStyle/>
          <a:p>
            <a:pPr algn="ctr">
              <a:lnSpc>
                <a:spcPts val="5915"/>
              </a:lnSpc>
            </a:pPr>
            <a:r>
              <a:rPr lang="en-US" sz="6500" dirty="0">
                <a:solidFill>
                  <a:srgbClr val="FEF3C6"/>
                </a:solidFill>
                <a:latin typeface="More Sugar"/>
              </a:rPr>
              <a:t>CÂU 2</a:t>
            </a:r>
          </a:p>
        </p:txBody>
      </p:sp>
      <p:sp>
        <p:nvSpPr>
          <p:cNvPr id="21" name="Freeform 21"/>
          <p:cNvSpPr/>
          <p:nvPr/>
        </p:nvSpPr>
        <p:spPr>
          <a:xfrm>
            <a:off x="15801571"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6316925" flipH="1" flipV="1">
            <a:off x="152410" y="830507"/>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333878">
            <a:off x="14875582" y="2796519"/>
            <a:ext cx="660825" cy="757392"/>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2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rot="-1333878">
            <a:off x="1194418" y="426221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Rectangle 26"/>
          <p:cNvSpPr/>
          <p:nvPr/>
        </p:nvSpPr>
        <p:spPr>
          <a:xfrm>
            <a:off x="2688433" y="2420044"/>
            <a:ext cx="13119103" cy="2862322"/>
          </a:xfrm>
          <a:prstGeom prst="rect">
            <a:avLst/>
          </a:prstGeom>
        </p:spPr>
        <p:txBody>
          <a:bodyPr wrap="square">
            <a:spAutoFit/>
          </a:bodyPr>
          <a:lstStyle/>
          <a:p>
            <a:pPr algn="ctr"/>
            <a:r>
              <a:rPr lang="vi-VN" sz="3600" b="1" dirty="0">
                <a:solidFill>
                  <a:srgbClr val="C00000"/>
                </a:solidFill>
                <a:latin typeface="Cambria" panose="02040503050406030204" pitchFamily="18" charset="0"/>
                <a:ea typeface="Cambria" panose="02040503050406030204" pitchFamily="18" charset="0"/>
              </a:rPr>
              <a:t>Hãy chỉ ra tác dụng của dấu ngoặc đơn trong ví dụ sau:</a:t>
            </a:r>
            <a:endParaRPr lang="en-US" sz="3600" b="1" dirty="0">
              <a:solidFill>
                <a:srgbClr val="C00000"/>
              </a:solidFill>
              <a:latin typeface="Cambria" panose="02040503050406030204" pitchFamily="18" charset="0"/>
              <a:ea typeface="Cambria" panose="02040503050406030204" pitchFamily="18" charset="0"/>
            </a:endParaRPr>
          </a:p>
          <a:p>
            <a:pPr algn="just"/>
            <a:r>
              <a:rPr lang="vi-VN" sz="3600" dirty="0">
                <a:latin typeface="Cambria" panose="02040503050406030204" pitchFamily="18" charset="0"/>
                <a:ea typeface="Cambria" panose="02040503050406030204" pitchFamily="18" charset="0"/>
              </a:rPr>
              <a:t>Lí Bạch (701 – 762), nhà thơ nổi tiếng của Trung Quốc đời Đường, tự Thái Bạch, hiệu Thanh Liên cư sĩ, quê ở Cam Túc; lúc mới năm tuổi, gia đình về định cư ở làng Thanh Liên, huyện Xương Long thuộc Miên Châu (Tứ Xuyên). </a:t>
            </a:r>
            <a:endParaRPr lang="en-US" sz="6000" dirty="0">
              <a:latin typeface="Cambria" panose="02040503050406030204" pitchFamily="18" charset="0"/>
              <a:ea typeface="Cambria" panose="02040503050406030204" pitchFamily="18" charset="0"/>
            </a:endParaRPr>
          </a:p>
        </p:txBody>
      </p:sp>
      <p:sp>
        <p:nvSpPr>
          <p:cNvPr id="7" name="Rectangle 6"/>
          <p:cNvSpPr/>
          <p:nvPr/>
        </p:nvSpPr>
        <p:spPr>
          <a:xfrm>
            <a:off x="2714542" y="5143500"/>
            <a:ext cx="14524890" cy="3600986"/>
          </a:xfrm>
          <a:prstGeom prst="rect">
            <a:avLst/>
          </a:prstGeom>
        </p:spPr>
        <p:txBody>
          <a:bodyPr wrap="square">
            <a:spAutoFit/>
          </a:bodyPr>
          <a:lstStyle/>
          <a:p>
            <a:pPr algn="just">
              <a:lnSpc>
                <a:spcPct val="150000"/>
              </a:lnSpc>
            </a:pPr>
            <a:r>
              <a:rPr lang="en-US" sz="3800" b="1" dirty="0">
                <a:solidFill>
                  <a:srgbClr val="C00000"/>
                </a:solidFill>
                <a:latin typeface="Cambria" panose="02040503050406030204" pitchFamily="18" charset="0"/>
                <a:ea typeface="Cambria" panose="02040503050406030204" pitchFamily="18" charset="0"/>
              </a:rPr>
              <a:t>A. </a:t>
            </a:r>
            <a:r>
              <a:rPr lang="vi-VN" sz="3800" dirty="0">
                <a:latin typeface="Cambria" panose="02040503050406030204" pitchFamily="18" charset="0"/>
                <a:ea typeface="Cambria" panose="02040503050406030204" pitchFamily="18" charset="0"/>
              </a:rPr>
              <a:t>Đánh dấu phần</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chú thích </a:t>
            </a:r>
            <a:r>
              <a:rPr lang="en-US" sz="3800" dirty="0">
                <a:latin typeface="Cambria" panose="02040503050406030204" pitchFamily="18" charset="0"/>
                <a:ea typeface="Cambria" panose="02040503050406030204" pitchFamily="18" charset="0"/>
              </a:rPr>
              <a:t>(</a:t>
            </a:r>
            <a:r>
              <a:rPr lang="vi-VN" sz="3800" dirty="0">
                <a:latin typeface="Cambria" panose="02040503050406030204" pitchFamily="18" charset="0"/>
                <a:ea typeface="Cambria" panose="02040503050406030204" pitchFamily="18" charset="0"/>
              </a:rPr>
              <a:t>bổ sung, giải thích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thuyết</a:t>
            </a:r>
            <a:r>
              <a:rPr lang="en-US" sz="3800" dirty="0">
                <a:latin typeface="Cambria" panose="02040503050406030204" pitchFamily="18" charset="0"/>
                <a:ea typeface="Cambria" panose="02040503050406030204" pitchFamily="18" charset="0"/>
              </a:rPr>
              <a:t> minh </a:t>
            </a:r>
            <a:r>
              <a:rPr lang="en-US" sz="3800" dirty="0" err="1">
                <a:latin typeface="Cambria" panose="02040503050406030204" pitchFamily="18" charset="0"/>
                <a:ea typeface="Cambria" panose="02040503050406030204" pitchFamily="18" charset="0"/>
              </a:rPr>
              <a:t>thêm</a:t>
            </a:r>
            <a:r>
              <a:rPr lang="en-US" sz="3800" dirty="0">
                <a:latin typeface="Cambria" panose="02040503050406030204" pitchFamily="18" charset="0"/>
                <a:ea typeface="Cambria" panose="02040503050406030204" pitchFamily="18" charset="0"/>
              </a:rPr>
              <a:t>)</a:t>
            </a:r>
            <a:endParaRPr lang="vi-VN" sz="3800" dirty="0">
              <a:latin typeface="Cambria" panose="02040503050406030204" pitchFamily="18" charset="0"/>
              <a:ea typeface="Cambria" panose="02040503050406030204" pitchFamily="18" charset="0"/>
            </a:endParaRPr>
          </a:p>
          <a:p>
            <a:pPr algn="just">
              <a:lnSpc>
                <a:spcPct val="150000"/>
              </a:lnSpc>
            </a:pPr>
            <a:r>
              <a:rPr lang="vi-VN" sz="3800" b="1" dirty="0">
                <a:solidFill>
                  <a:srgbClr val="C00000"/>
                </a:solidFill>
                <a:latin typeface="Cambria" panose="02040503050406030204" pitchFamily="18" charset="0"/>
                <a:ea typeface="Cambria" panose="02040503050406030204" pitchFamily="18" charset="0"/>
              </a:rPr>
              <a:t>B. </a:t>
            </a:r>
            <a:r>
              <a:rPr lang="vi-VN" sz="3800" dirty="0">
                <a:latin typeface="Cambria" panose="02040503050406030204" pitchFamily="18" charset="0"/>
                <a:ea typeface="Cambria" panose="02040503050406030204" pitchFamily="18" charset="0"/>
              </a:rPr>
              <a:t>Đánh dấu (báo trước) lời dẫn trực tiếp</a:t>
            </a:r>
          </a:p>
          <a:p>
            <a:pPr algn="just">
              <a:lnSpc>
                <a:spcPct val="150000"/>
              </a:lnSpc>
            </a:pPr>
            <a:r>
              <a:rPr lang="vi-VN" sz="3800" b="1" dirty="0">
                <a:solidFill>
                  <a:srgbClr val="C00000"/>
                </a:solidFill>
                <a:latin typeface="Cambria" panose="02040503050406030204" pitchFamily="18" charset="0"/>
                <a:ea typeface="Cambria" panose="02040503050406030204" pitchFamily="18" charset="0"/>
              </a:rPr>
              <a:t>C. </a:t>
            </a:r>
            <a:r>
              <a:rPr lang="vi-VN" sz="3800" dirty="0">
                <a:latin typeface="Cambria" panose="02040503050406030204" pitchFamily="18" charset="0"/>
                <a:ea typeface="Cambria" panose="02040503050406030204" pitchFamily="18" charset="0"/>
              </a:rPr>
              <a:t>Đánh dấu phần </a:t>
            </a:r>
            <a:r>
              <a:rPr lang="en-US" sz="3800" dirty="0" err="1">
                <a:latin typeface="Cambria" panose="02040503050406030204" pitchFamily="18" charset="0"/>
                <a:ea typeface="Cambria" panose="02040503050406030204" pitchFamily="18" charset="0"/>
              </a:rPr>
              <a:t>liệt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kê</a:t>
            </a:r>
            <a:endParaRPr lang="en-US" sz="3800" dirty="0">
              <a:latin typeface="Cambria" panose="02040503050406030204" pitchFamily="18" charset="0"/>
              <a:ea typeface="Cambria" panose="02040503050406030204" pitchFamily="18" charset="0"/>
            </a:endParaRPr>
          </a:p>
          <a:p>
            <a:pPr algn="just">
              <a:lnSpc>
                <a:spcPct val="150000"/>
              </a:lnSpc>
            </a:pPr>
            <a:r>
              <a:rPr lang="vi-VN" sz="3800" b="1" dirty="0">
                <a:solidFill>
                  <a:srgbClr val="C00000"/>
                </a:solidFill>
                <a:latin typeface="Cambria" panose="02040503050406030204" pitchFamily="18" charset="0"/>
                <a:ea typeface="Cambria" panose="02040503050406030204" pitchFamily="18" charset="0"/>
              </a:rPr>
              <a:t>D. </a:t>
            </a:r>
            <a:r>
              <a:rPr lang="vi-VN" sz="3800" dirty="0">
                <a:latin typeface="Cambria" panose="02040503050406030204" pitchFamily="18" charset="0"/>
                <a:ea typeface="Cambria" panose="02040503050406030204" pitchFamily="18" charset="0"/>
              </a:rPr>
              <a:t>Đánh dấu (báo trước) lời đối thoại</a:t>
            </a:r>
          </a:p>
        </p:txBody>
      </p:sp>
      <p:sp>
        <p:nvSpPr>
          <p:cNvPr id="19" name="Oval 18"/>
          <p:cNvSpPr/>
          <p:nvPr/>
        </p:nvSpPr>
        <p:spPr>
          <a:xfrm>
            <a:off x="2514600" y="5288591"/>
            <a:ext cx="758792"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737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50143" y="1233695"/>
            <a:ext cx="15195686" cy="7874128"/>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023501" y="1427162"/>
            <a:ext cx="14448969" cy="7487193"/>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5979482" y="924512"/>
            <a:ext cx="6537007" cy="1305877"/>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432645" y="1248203"/>
            <a:ext cx="3630681" cy="820420"/>
          </a:xfrm>
          <a:prstGeom prst="rect">
            <a:avLst/>
          </a:prstGeom>
        </p:spPr>
        <p:txBody>
          <a:bodyPr lIns="0" tIns="0" rIns="0" bIns="0" rtlCol="0" anchor="t">
            <a:spAutoFit/>
          </a:bodyPr>
          <a:lstStyle/>
          <a:p>
            <a:pPr algn="ctr">
              <a:lnSpc>
                <a:spcPts val="5915"/>
              </a:lnSpc>
            </a:pPr>
            <a:r>
              <a:rPr lang="en-US" sz="6500" dirty="0">
                <a:solidFill>
                  <a:srgbClr val="FEF3C6"/>
                </a:solidFill>
                <a:latin typeface="More Sugar"/>
              </a:rPr>
              <a:t>CÂU 3</a:t>
            </a:r>
          </a:p>
        </p:txBody>
      </p:sp>
      <p:sp>
        <p:nvSpPr>
          <p:cNvPr id="21" name="Freeform 21"/>
          <p:cNvSpPr/>
          <p:nvPr/>
        </p:nvSpPr>
        <p:spPr>
          <a:xfrm>
            <a:off x="15801571"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6316925" flipH="1" flipV="1">
            <a:off x="152410" y="830507"/>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333878">
            <a:off x="14875582" y="2796519"/>
            <a:ext cx="660825" cy="757392"/>
          </a:xfrm>
          <a:custGeom>
            <a:avLst/>
            <a:gdLst/>
            <a:ahLst/>
            <a:cxnLst/>
            <a:rect l="l" t="t" r="r" b="b"/>
            <a:pathLst>
              <a:path w="660825" h="757392">
                <a:moveTo>
                  <a:pt x="0" y="0"/>
                </a:moveTo>
                <a:lnTo>
                  <a:pt x="660824" y="0"/>
                </a:lnTo>
                <a:lnTo>
                  <a:pt x="660824" y="757392"/>
                </a:lnTo>
                <a:lnTo>
                  <a:pt x="0" y="7573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2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rot="-1333878">
            <a:off x="1194418" y="426221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Rectangle 26"/>
          <p:cNvSpPr/>
          <p:nvPr/>
        </p:nvSpPr>
        <p:spPr>
          <a:xfrm>
            <a:off x="2688433" y="2420044"/>
            <a:ext cx="13119103" cy="1938992"/>
          </a:xfrm>
          <a:prstGeom prst="rect">
            <a:avLst/>
          </a:prstGeom>
        </p:spPr>
        <p:txBody>
          <a:bodyPr wrap="square">
            <a:spAutoFit/>
          </a:bodyPr>
          <a:lstStyle/>
          <a:p>
            <a:pPr algn="ctr"/>
            <a:r>
              <a:rPr lang="vi-VN" sz="4000" b="1" dirty="0">
                <a:solidFill>
                  <a:srgbClr val="C00000"/>
                </a:solidFill>
                <a:latin typeface="Cambria" panose="02040503050406030204" pitchFamily="18" charset="0"/>
                <a:ea typeface="Cambria" panose="02040503050406030204" pitchFamily="18" charset="0"/>
              </a:rPr>
              <a:t>Cần đặt dấu ngoặc đơn vào vị trí nào trong câu sau.</a:t>
            </a:r>
          </a:p>
          <a:p>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Cầu sông Hàn cây cầu đầu tiên do kĩ sư và công nhân Việt Nam xây dựng và thi công</a:t>
            </a:r>
            <a:r>
              <a:rPr lang="en-US" sz="4000" dirty="0">
                <a:latin typeface="Cambria" panose="02040503050406030204" pitchFamily="18" charset="0"/>
                <a:ea typeface="Cambria" panose="02040503050406030204" pitchFamily="18" charset="0"/>
              </a:rPr>
              <a:t>.</a:t>
            </a:r>
            <a:endParaRPr lang="vi-VN" sz="4000" dirty="0">
              <a:latin typeface="Cambria" panose="02040503050406030204" pitchFamily="18" charset="0"/>
              <a:ea typeface="Cambria" panose="02040503050406030204" pitchFamily="18" charset="0"/>
            </a:endParaRPr>
          </a:p>
        </p:txBody>
      </p:sp>
      <p:sp>
        <p:nvSpPr>
          <p:cNvPr id="7" name="Rectangle 6"/>
          <p:cNvSpPr/>
          <p:nvPr/>
        </p:nvSpPr>
        <p:spPr>
          <a:xfrm>
            <a:off x="2726989" y="4359036"/>
            <a:ext cx="13320341" cy="4031873"/>
          </a:xfrm>
          <a:prstGeom prst="rect">
            <a:avLst/>
          </a:prstGeom>
        </p:spPr>
        <p:txBody>
          <a:bodyPr wrap="square">
            <a:spAutoFit/>
          </a:bodyPr>
          <a:lstStyle/>
          <a:p>
            <a:pPr algn="just"/>
            <a:r>
              <a:rPr lang="vi-VN" sz="3200" b="1" dirty="0">
                <a:solidFill>
                  <a:srgbClr val="C00000"/>
                </a:solidFill>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Cầu (sông Hàn) cây cầu đầu tiên do kĩ sư và công nhân Việt Nam xây dựng và thi công..</a:t>
            </a:r>
          </a:p>
          <a:p>
            <a:pPr algn="just"/>
            <a:r>
              <a:rPr lang="vi-VN" sz="3200" b="1" dirty="0">
                <a:solidFill>
                  <a:srgbClr val="C00000"/>
                </a:solidFill>
                <a:latin typeface="Cambria" panose="02040503050406030204" pitchFamily="18" charset="0"/>
                <a:ea typeface="Cambria" panose="02040503050406030204" pitchFamily="18" charset="0"/>
              </a:rPr>
              <a:t>B. </a:t>
            </a:r>
            <a:r>
              <a:rPr lang="vi-VN" sz="3200" dirty="0">
                <a:latin typeface="Cambria" panose="02040503050406030204" pitchFamily="18" charset="0"/>
                <a:ea typeface="Cambria" panose="02040503050406030204" pitchFamily="18" charset="0"/>
              </a:rPr>
              <a:t>Cầu sông Hàn</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cây cầu đầu tiên) do kĩ sư và công nhân Việt Nam xây dựng và thi công…</a:t>
            </a:r>
          </a:p>
          <a:p>
            <a:pPr algn="just"/>
            <a:r>
              <a:rPr lang="vi-VN" sz="3200" b="1" dirty="0">
                <a:solidFill>
                  <a:srgbClr val="C00000"/>
                </a:solidFill>
                <a:latin typeface="Cambria" panose="02040503050406030204" pitchFamily="18" charset="0"/>
                <a:ea typeface="Cambria" panose="02040503050406030204" pitchFamily="18" charset="0"/>
              </a:rPr>
              <a:t>C. </a:t>
            </a:r>
            <a:r>
              <a:rPr lang="vi-VN" sz="3200" dirty="0">
                <a:latin typeface="Cambria" panose="02040503050406030204" pitchFamily="18" charset="0"/>
                <a:ea typeface="Cambria" panose="02040503050406030204" pitchFamily="18" charset="0"/>
              </a:rPr>
              <a:t>Cầu sông Hàn (cây cầu đầu tiên do kĩ sư và công nhân Việt Nam xây dựng và thi công)…</a:t>
            </a:r>
          </a:p>
          <a:p>
            <a:pPr algn="just"/>
            <a:r>
              <a:rPr lang="vi-VN" sz="3200" b="1" dirty="0">
                <a:solidFill>
                  <a:srgbClr val="C00000"/>
                </a:solidFill>
                <a:latin typeface="Cambria" panose="02040503050406030204" pitchFamily="18" charset="0"/>
                <a:ea typeface="Cambria" panose="02040503050406030204" pitchFamily="18" charset="0"/>
              </a:rPr>
              <a:t>D. </a:t>
            </a:r>
            <a:r>
              <a:rPr lang="vi-VN" sz="3200" dirty="0">
                <a:latin typeface="Cambria" panose="02040503050406030204" pitchFamily="18" charset="0"/>
                <a:ea typeface="Cambria" panose="02040503050406030204" pitchFamily="18" charset="0"/>
              </a:rPr>
              <a:t>Cầu sông Hàn cây cầu đầu tiên (do kĩ sư và công nhân Việt Nam xây dựng và thi công)…</a:t>
            </a:r>
          </a:p>
        </p:txBody>
      </p:sp>
      <p:sp>
        <p:nvSpPr>
          <p:cNvPr id="20" name="Oval 19"/>
          <p:cNvSpPr/>
          <p:nvPr/>
        </p:nvSpPr>
        <p:spPr>
          <a:xfrm>
            <a:off x="2527047" y="5176953"/>
            <a:ext cx="758792"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537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6316925" flipH="1" flipV="1">
            <a:off x="1124285" y="1352834"/>
            <a:ext cx="2827062" cy="3358280"/>
          </a:xfrm>
          <a:custGeom>
            <a:avLst/>
            <a:gdLst/>
            <a:ahLst/>
            <a:cxnLst/>
            <a:rect l="l" t="t" r="r" b="b"/>
            <a:pathLst>
              <a:path w="2827062" h="3358280">
                <a:moveTo>
                  <a:pt x="2827062" y="3358280"/>
                </a:moveTo>
                <a:lnTo>
                  <a:pt x="0" y="3358280"/>
                </a:lnTo>
                <a:lnTo>
                  <a:pt x="0" y="0"/>
                </a:lnTo>
                <a:lnTo>
                  <a:pt x="2827062" y="0"/>
                </a:lnTo>
                <a:lnTo>
                  <a:pt x="2827062" y="335828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549785" y="2670027"/>
            <a:ext cx="11268903" cy="5839340"/>
          </a:xfrm>
          <a:custGeom>
            <a:avLst/>
            <a:gdLst/>
            <a:ahLst/>
            <a:cxnLst/>
            <a:rect l="l" t="t" r="r" b="b"/>
            <a:pathLst>
              <a:path w="11268903" h="5839340">
                <a:moveTo>
                  <a:pt x="0" y="0"/>
                </a:moveTo>
                <a:lnTo>
                  <a:pt x="11268902" y="0"/>
                </a:lnTo>
                <a:lnTo>
                  <a:pt x="11268902" y="5839340"/>
                </a:lnTo>
                <a:lnTo>
                  <a:pt x="0" y="583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3826662" y="2813500"/>
            <a:ext cx="10715148" cy="5552395"/>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316925">
            <a:off x="13889133" y="6556475"/>
            <a:ext cx="2797432" cy="3323083"/>
          </a:xfrm>
          <a:custGeom>
            <a:avLst/>
            <a:gdLst/>
            <a:ahLst/>
            <a:cxnLst/>
            <a:rect l="l" t="t" r="r" b="b"/>
            <a:pathLst>
              <a:path w="2797432" h="3323083">
                <a:moveTo>
                  <a:pt x="0" y="0"/>
                </a:moveTo>
                <a:lnTo>
                  <a:pt x="2797432" y="0"/>
                </a:lnTo>
                <a:lnTo>
                  <a:pt x="2797432" y="3323083"/>
                </a:lnTo>
                <a:lnTo>
                  <a:pt x="0" y="3323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333878">
            <a:off x="16138233" y="4305313"/>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333878">
            <a:off x="5330773" y="132886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5682183" y="3821946"/>
            <a:ext cx="6923633" cy="3737242"/>
          </a:xfrm>
          <a:prstGeom prst="rect">
            <a:avLst/>
          </a:prstGeom>
        </p:spPr>
        <p:txBody>
          <a:bodyPr lIns="0" tIns="0" rIns="0" bIns="0" rtlCol="0" anchor="t">
            <a:spAutoFit/>
          </a:bodyPr>
          <a:lstStyle/>
          <a:p>
            <a:pPr algn="ctr">
              <a:lnSpc>
                <a:spcPts val="14440"/>
              </a:lnSpc>
            </a:pPr>
            <a:r>
              <a:rPr lang="en-US" sz="13752" dirty="0">
                <a:solidFill>
                  <a:srgbClr val="495324"/>
                </a:solidFill>
                <a:latin typeface="SVN-A Love Of Thunder" panose="02040603050506020204" pitchFamily="18" charset="0"/>
              </a:rPr>
              <a:t>TẠM</a:t>
            </a:r>
          </a:p>
          <a:p>
            <a:pPr algn="ctr">
              <a:lnSpc>
                <a:spcPts val="14440"/>
              </a:lnSpc>
            </a:pPr>
            <a:r>
              <a:rPr lang="en-US" sz="13752" dirty="0">
                <a:solidFill>
                  <a:srgbClr val="495324"/>
                </a:solidFill>
                <a:latin typeface="SVN-A Love Of Thunder" panose="02040603050506020204" pitchFamily="18" charset="0"/>
              </a:rPr>
              <a:t>BIỆT</a:t>
            </a:r>
          </a:p>
        </p:txBody>
      </p:sp>
      <p:sp>
        <p:nvSpPr>
          <p:cNvPr id="14" name="Freeform 14"/>
          <p:cNvSpPr/>
          <p:nvPr/>
        </p:nvSpPr>
        <p:spPr>
          <a:xfrm>
            <a:off x="2527274" y="5589697"/>
            <a:ext cx="2002874" cy="793866"/>
          </a:xfrm>
          <a:custGeom>
            <a:avLst/>
            <a:gdLst/>
            <a:ahLst/>
            <a:cxnLst/>
            <a:rect l="l" t="t" r="r" b="b"/>
            <a:pathLst>
              <a:path w="2002874" h="793866">
                <a:moveTo>
                  <a:pt x="0" y="0"/>
                </a:moveTo>
                <a:lnTo>
                  <a:pt x="2002874" y="0"/>
                </a:lnTo>
                <a:lnTo>
                  <a:pt x="2002874" y="793866"/>
                </a:lnTo>
                <a:lnTo>
                  <a:pt x="0" y="7938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0965456" y="1731631"/>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6316925" flipH="1" flipV="1">
            <a:off x="152410" y="830507"/>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6268238" y="5189357"/>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3676046" y="1596241"/>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296" y="3423312"/>
            <a:ext cx="6330521" cy="6106433"/>
          </a:xfrm>
          <a:prstGeom prst="rect">
            <a:avLst/>
          </a:prstGeom>
        </p:spPr>
      </p:pic>
      <p:pic>
        <p:nvPicPr>
          <p:cNvPr id="14" name="Picture 13"/>
          <p:cNvPicPr>
            <a:picLocks noChangeAspect="1"/>
          </p:cNvPicPr>
          <p:nvPr/>
        </p:nvPicPr>
        <p:blipFill>
          <a:blip r:embed="rId9"/>
          <a:stretch>
            <a:fillRect/>
          </a:stretch>
        </p:blipFill>
        <p:spPr>
          <a:xfrm>
            <a:off x="7010985" y="2859970"/>
            <a:ext cx="8846063" cy="4980864"/>
          </a:xfrm>
          <a:prstGeom prst="rect">
            <a:avLst/>
          </a:prstGeom>
        </p:spPr>
      </p:pic>
    </p:spTree>
    <p:extLst>
      <p:ext uri="{BB962C8B-B14F-4D97-AF65-F5344CB8AC3E}">
        <p14:creationId xmlns:p14="http://schemas.microsoft.com/office/powerpoint/2010/main" val="2038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17346" y="757001"/>
            <a:ext cx="11868697"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asvg="http://schemas.microsoft.com/office/drawing/2016/SVG/main" r:embed="rId3"/>
                </a:ext>
              </a:extLst>
            </a:blip>
            <a:stretch>
              <a:fillRect/>
            </a:stretch>
          </a:blipFill>
        </p:spPr>
      </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267199" y="1406816"/>
            <a:ext cx="11618843" cy="577081"/>
          </a:xfrm>
          <a:prstGeom prst="rect">
            <a:avLst/>
          </a:prstGeom>
        </p:spPr>
        <p:txBody>
          <a:bodyPr wrap="square" lIns="0" tIns="0" rIns="0" bIns="0" rtlCol="0" anchor="t">
            <a:spAutoFit/>
          </a:bodyPr>
          <a:lstStyle/>
          <a:p>
            <a:pPr algn="ctr">
              <a:lnSpc>
                <a:spcPts val="4480"/>
              </a:lnSpc>
            </a:pP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A </a:t>
            </a:r>
            <a:r>
              <a:rPr lang="en-US" sz="4800" b="1" dirty="0" err="1">
                <a:latin typeface="Cambria" panose="02040503050406030204" pitchFamily="18" charset="0"/>
                <a:ea typeface="Cambria" panose="02040503050406030204" pitchFamily="18" charset="0"/>
              </a:rPr>
              <a:t>có</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khác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B?</a:t>
            </a:r>
          </a:p>
        </p:txBody>
      </p:sp>
      <p:sp>
        <p:nvSpPr>
          <p:cNvPr id="15" name="TextBox 15"/>
          <p:cNvSpPr txBox="1"/>
          <p:nvPr/>
        </p:nvSpPr>
        <p:spPr>
          <a:xfrm>
            <a:off x="-23446" y="1424986"/>
            <a:ext cx="4464050" cy="774507"/>
          </a:xfrm>
          <a:prstGeom prst="rect">
            <a:avLst/>
          </a:prstGeom>
        </p:spPr>
        <p:txBody>
          <a:bodyPr lIns="0" tIns="0" rIns="0" bIns="0" rtlCol="0" anchor="t">
            <a:spAutoFit/>
          </a:bodyPr>
          <a:lstStyle/>
          <a:p>
            <a:pPr algn="ctr">
              <a:lnSpc>
                <a:spcPts val="5915"/>
              </a:lnSpc>
            </a:pPr>
            <a:r>
              <a:rPr lang="en-US" sz="8800" dirty="0">
                <a:latin typeface="SVN-A Love Of Thunder" panose="02040603050506020204" pitchFamily="18" charset="0"/>
              </a:rPr>
              <a:t>CÂU 1</a:t>
            </a:r>
          </a:p>
        </p:txBody>
      </p:sp>
      <p:graphicFrame>
        <p:nvGraphicFramePr>
          <p:cNvPr id="16" name="Table 15"/>
          <p:cNvGraphicFramePr>
            <a:graphicFrameLocks noGrp="1"/>
          </p:cNvGraphicFramePr>
          <p:nvPr>
            <p:extLst>
              <p:ext uri="{D42A27DB-BD31-4B8C-83A1-F6EECF244321}">
                <p14:modId xmlns:p14="http://schemas.microsoft.com/office/powerpoint/2010/main" val="53365669"/>
              </p:ext>
            </p:extLst>
          </p:nvPr>
        </p:nvGraphicFramePr>
        <p:xfrm>
          <a:off x="1981200" y="3824291"/>
          <a:ext cx="15344706" cy="4599280"/>
        </p:xfrm>
        <a:graphic>
          <a:graphicData uri="http://schemas.openxmlformats.org/drawingml/2006/table">
            <a:tbl>
              <a:tblPr firstRow="1" bandRow="1">
                <a:tableStyleId>{5C22544A-7EE6-4342-B048-85BDC9FD1C3A}</a:tableStyleId>
              </a:tblPr>
              <a:tblGrid>
                <a:gridCol w="6429285">
                  <a:extLst>
                    <a:ext uri="{9D8B030D-6E8A-4147-A177-3AD203B41FA5}">
                      <a16:colId xmlns:a16="http://schemas.microsoft.com/office/drawing/2014/main" val="3907669443"/>
                    </a:ext>
                  </a:extLst>
                </a:gridCol>
                <a:gridCol w="1624790">
                  <a:extLst>
                    <a:ext uri="{9D8B030D-6E8A-4147-A177-3AD203B41FA5}">
                      <a16:colId xmlns:a16="http://schemas.microsoft.com/office/drawing/2014/main" val="1359196481"/>
                    </a:ext>
                  </a:extLst>
                </a:gridCol>
                <a:gridCol w="7290631">
                  <a:extLst>
                    <a:ext uri="{9D8B030D-6E8A-4147-A177-3AD203B41FA5}">
                      <a16:colId xmlns:a16="http://schemas.microsoft.com/office/drawing/2014/main" val="1604997201"/>
                    </a:ext>
                  </a:extLst>
                </a:gridCol>
              </a:tblGrid>
              <a:tr h="2069440">
                <a:tc>
                  <a:txBody>
                    <a:bodyPr/>
                    <a:lstStyle/>
                    <a:p>
                      <a:pPr algn="just"/>
                      <a:r>
                        <a:rPr lang="en-US" sz="4000" b="0" dirty="0">
                          <a:solidFill>
                            <a:schemeClr val="tx1"/>
                          </a:solidFill>
                          <a:latin typeface="Cambria" panose="02040503050406030204" pitchFamily="18" charset="0"/>
                          <a:ea typeface="Cambria" panose="02040503050406030204" pitchFamily="18" charset="0"/>
                        </a:rPr>
                        <a:t>Nguyễn</a:t>
                      </a:r>
                      <a:r>
                        <a:rPr lang="en-US" sz="4000" b="0" baseline="0" dirty="0">
                          <a:solidFill>
                            <a:schemeClr val="tx1"/>
                          </a:solidFill>
                          <a:latin typeface="Cambria" panose="02040503050406030204" pitchFamily="18" charset="0"/>
                          <a:ea typeface="Cambria" panose="02040503050406030204" pitchFamily="18" charset="0"/>
                        </a:rPr>
                        <a:t> Phan </a:t>
                      </a:r>
                      <a:r>
                        <a:rPr lang="en-US" sz="4000" b="0" baseline="0" dirty="0" err="1">
                          <a:solidFill>
                            <a:schemeClr val="tx1"/>
                          </a:solidFill>
                          <a:latin typeface="Cambria" panose="02040503050406030204" pitchFamily="18" charset="0"/>
                          <a:ea typeface="Cambria" panose="02040503050406030204" pitchFamily="18" charset="0"/>
                        </a:rPr>
                        <a:t>Hách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một</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nhà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văn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a:solidFill>
                            <a:schemeClr val="tx1"/>
                          </a:solidFill>
                          <a:latin typeface="Cambria" panose="02040503050406030204" pitchFamily="18" charset="0"/>
                          <a:ea typeface="Cambria" panose="02040503050406030204" pitchFamily="18" charset="0"/>
                        </a:rPr>
                        <a:t>Nguyễn</a:t>
                      </a:r>
                      <a:r>
                        <a:rPr lang="en-US" sz="4000" b="0" baseline="0" dirty="0">
                          <a:solidFill>
                            <a:schemeClr val="tx1"/>
                          </a:solidFill>
                          <a:latin typeface="Cambria" panose="02040503050406030204" pitchFamily="18" charset="0"/>
                          <a:ea typeface="Cambria" panose="02040503050406030204" pitchFamily="18" charset="0"/>
                        </a:rPr>
                        <a:t> Phan </a:t>
                      </a:r>
                      <a:r>
                        <a:rPr lang="en-US" sz="4000" b="0" baseline="0" dirty="0" err="1">
                          <a:solidFill>
                            <a:schemeClr val="tx1"/>
                          </a:solidFill>
                          <a:latin typeface="Cambria" panose="02040503050406030204" pitchFamily="18" charset="0"/>
                          <a:ea typeface="Cambria" panose="02040503050406030204" pitchFamily="18" charset="0"/>
                        </a:rPr>
                        <a:t>Hách</a:t>
                      </a:r>
                      <a:r>
                        <a:rPr lang="en-US" sz="4000" b="0" baseline="0" dirty="0">
                          <a:solidFill>
                            <a:schemeClr val="tx1"/>
                          </a:solidFill>
                          <a:latin typeface="Cambria" panose="02040503050406030204" pitchFamily="18" charset="0"/>
                          <a:ea typeface="Cambria" panose="02040503050406030204" pitchFamily="18" charset="0"/>
                        </a:rPr>
                        <a:t> (1944-2019)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một</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nhà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văn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255887"/>
                  </a:ext>
                </a:extLst>
              </a:tr>
              <a:tr h="2377440">
                <a:tc>
                  <a:txBody>
                    <a:bodyPr/>
                    <a:lstStyle/>
                    <a:p>
                      <a:pPr algn="just"/>
                      <a:r>
                        <a:rPr lang="en-US" sz="4000" b="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Bạch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Đằng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con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gắn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liền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với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lịch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sử</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chống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giặc</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ngoại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xâm</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của</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người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Bạch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Đằng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còn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gọi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Rừng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con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gắn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liền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với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lịch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sử</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chống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giặc</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ngoài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xâm</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của</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người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948934"/>
                  </a:ext>
                </a:extLst>
              </a:tr>
            </a:tbl>
          </a:graphicData>
        </a:graphic>
      </p:graphicFrame>
      <p:sp>
        <p:nvSpPr>
          <p:cNvPr id="17" name="Cloud 16"/>
          <p:cNvSpPr/>
          <p:nvPr/>
        </p:nvSpPr>
        <p:spPr>
          <a:xfrm>
            <a:off x="4697177" y="2813643"/>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A</a:t>
            </a:r>
          </a:p>
        </p:txBody>
      </p:sp>
      <p:sp>
        <p:nvSpPr>
          <p:cNvPr id="18" name="Cloud 17"/>
          <p:cNvSpPr/>
          <p:nvPr/>
        </p:nvSpPr>
        <p:spPr>
          <a:xfrm>
            <a:off x="12756469" y="2799507"/>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B</a:t>
            </a:r>
          </a:p>
        </p:txBody>
      </p:sp>
    </p:spTree>
    <p:extLst>
      <p:ext uri="{BB962C8B-B14F-4D97-AF65-F5344CB8AC3E}">
        <p14:creationId xmlns:p14="http://schemas.microsoft.com/office/powerpoint/2010/main" val="19630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8229600" y="1784286"/>
            <a:ext cx="8266043" cy="5770811"/>
          </a:xfrm>
          <a:prstGeom prst="rect">
            <a:avLst/>
          </a:prstGeom>
        </p:spPr>
        <p:txBody>
          <a:bodyPr wrap="square" lIns="0" tIns="0" rIns="0" bIns="0" rtlCol="0" anchor="t">
            <a:spAutoFit/>
          </a:bodyPr>
          <a:lstStyle/>
          <a:p>
            <a:pPr algn="just">
              <a:lnSpc>
                <a:spcPts val="4480"/>
              </a:lnSpc>
            </a:pPr>
            <a:r>
              <a:rPr lang="vi-VN" sz="3600" dirty="0">
                <a:latin typeface="Cambria" panose="02040503050406030204" pitchFamily="18" charset="0"/>
                <a:ea typeface="Cambria" panose="02040503050406030204" pitchFamily="18" charset="0"/>
              </a:rPr>
              <a:t>Nhà văn – nhà thơ Nguyễn Phan Hách sinh ngày 13/1/1944 tại làng Mão Điền, huyện Thuận Thành, tỉnh Bắc Ninh. Thuở còn thiếu thời, Nguyễn Phan Hách theo học trường làng, trường huyện. Sau khi tốt nghiệp sư phạm, Nguyễn Phan Hách đi dạy học một thời gian.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suốt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nghiệp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Nguyễn Phan </a:t>
            </a:r>
            <a:r>
              <a:rPr lang="en-US" sz="3600" dirty="0" err="1">
                <a:latin typeface="Cambria" panose="02040503050406030204" pitchFamily="18" charset="0"/>
                <a:ea typeface="Cambria" panose="02040503050406030204" pitchFamily="18" charset="0"/>
              </a:rPr>
              <a:t>Hách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cống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hiến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phẩm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trị</a:t>
            </a:r>
            <a:r>
              <a:rPr lang="en-US" sz="3600" dirty="0">
                <a:latin typeface="Cambria" panose="02040503050406030204" pitchFamily="18" charset="0"/>
                <a:ea typeface="Cambria" panose="02040503050406030204" pitchFamily="18" charset="0"/>
              </a:rPr>
              <a:t> ở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loại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a:t>
            </a:r>
            <a:endParaRPr lang="en-US" sz="3600" b="1" dirty="0">
              <a:solidFill>
                <a:srgbClr val="495324"/>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8"/>
          <a:stretch>
            <a:fillRect/>
          </a:stretch>
        </p:blipFill>
        <p:spPr>
          <a:xfrm rot="21298032">
            <a:off x="1629739" y="1084002"/>
            <a:ext cx="5724525" cy="8118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6"/>
          <p:cNvSpPr/>
          <p:nvPr/>
        </p:nvSpPr>
        <p:spPr>
          <a:xfrm rot="175703">
            <a:off x="2192533" y="8055667"/>
            <a:ext cx="6920825" cy="1029656"/>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9">
              <a:duotone>
                <a:prstClr val="black"/>
                <a:schemeClr val="accent4">
                  <a:tint val="45000"/>
                  <a:satMod val="400000"/>
                </a:schemeClr>
              </a:duotone>
              <a:extLst>
                <a:ext uri="{96DAC541-7B7A-43D3-8B79-37D633B846F1}">
                  <asvg:svgBlip xmlns:asvg="http://schemas.microsoft.com/office/drawing/2016/SVG/main" r:embed="rId10"/>
                </a:ext>
              </a:extLst>
            </a:blip>
            <a:stretch>
              <a:fillRect/>
            </a:stretch>
          </a:blipFill>
        </p:spPr>
      </p:sp>
      <p:sp>
        <p:nvSpPr>
          <p:cNvPr id="9" name="Rectangle 8"/>
          <p:cNvSpPr/>
          <p:nvPr/>
        </p:nvSpPr>
        <p:spPr>
          <a:xfrm rot="247466">
            <a:off x="3038684" y="8259107"/>
            <a:ext cx="5254965" cy="707886"/>
          </a:xfrm>
          <a:prstGeom prst="rect">
            <a:avLst/>
          </a:prstGeom>
        </p:spPr>
        <p:txBody>
          <a:bodyPr wrap="none">
            <a:spAutoFit/>
          </a:bodyPr>
          <a:lstStyle/>
          <a:p>
            <a:r>
              <a:rPr lang="vi-VN" sz="4000" dirty="0">
                <a:latin typeface="#9Slide03 Montserrat Bold" panose="00000800000000000000" pitchFamily="2" charset="0"/>
                <a:ea typeface="Cambria" panose="02040503050406030204" pitchFamily="18" charset="0"/>
              </a:rPr>
              <a:t>Nguyễn Phan Hách </a:t>
            </a:r>
            <a:endParaRPr lang="en-US" sz="4000" dirty="0">
              <a:latin typeface="#9Slide03 Montserrat Bold" panose="00000800000000000000" pitchFamily="2" charset="0"/>
            </a:endParaRPr>
          </a:p>
        </p:txBody>
      </p:sp>
    </p:spTree>
    <p:extLst>
      <p:ext uri="{BB962C8B-B14F-4D97-AF65-F5344CB8AC3E}">
        <p14:creationId xmlns:p14="http://schemas.microsoft.com/office/powerpoint/2010/main" val="632730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8764251" y="1026412"/>
            <a:ext cx="8703755" cy="9094797"/>
          </a:xfrm>
          <a:prstGeom prst="rect">
            <a:avLst/>
          </a:prstGeom>
        </p:spPr>
        <p:txBody>
          <a:bodyPr wrap="square" lIns="0" tIns="0" rIns="0" bIns="0" rtlCol="0" anchor="t">
            <a:spAutoFit/>
          </a:bodyPr>
          <a:lstStyle/>
          <a:p>
            <a:pPr algn="just">
              <a:lnSpc>
                <a:spcPts val="4480"/>
              </a:lnSpc>
            </a:pPr>
            <a:r>
              <a:rPr lang="en-US" sz="3600" dirty="0" err="1">
                <a:latin typeface="Cambria" panose="02040503050406030204" pitchFamily="18" charset="0"/>
                <a:ea typeface="Cambria" panose="02040503050406030204" pitchFamily="18" charset="0"/>
              </a:rPr>
              <a:t>Sông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Đằng</a:t>
            </a:r>
            <a:r>
              <a:rPr lang="en-US" sz="3600" dirty="0">
                <a:latin typeface="Cambria" panose="02040503050406030204" pitchFamily="18" charset="0"/>
                <a:ea typeface="Cambria" panose="02040503050406030204" pitchFamily="18" charset="0"/>
              </a:rPr>
              <a:t> (hay </a:t>
            </a:r>
            <a:r>
              <a:rPr lang="en-US" sz="3600" dirty="0" err="1">
                <a:latin typeface="Cambria" panose="02040503050406030204" pitchFamily="18" charset="0"/>
                <a:ea typeface="Cambria" panose="02040503050406030204" pitchFamily="18" charset="0"/>
              </a:rPr>
              <a:t>Bạch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Đằng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Giang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thuộc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địa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thị</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trấn</a:t>
            </a:r>
            <a:r>
              <a:rPr lang="en-US" sz="3600" dirty="0">
                <a:latin typeface="Cambria" panose="02040503050406030204" pitchFamily="18" charset="0"/>
                <a:ea typeface="Cambria" panose="02040503050406030204" pitchFamily="18" charset="0"/>
              </a:rPr>
              <a:t> Minh </a:t>
            </a:r>
            <a:r>
              <a:rPr lang="en-US" sz="3600" dirty="0" err="1">
                <a:latin typeface="Cambria" panose="02040503050406030204" pitchFamily="18" charset="0"/>
                <a:ea typeface="Cambria" panose="02040503050406030204" pitchFamily="18" charset="0"/>
              </a:rPr>
              <a:t>Đức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huyện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Thủy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Nguyên</a:t>
            </a:r>
            <a:r>
              <a:rPr lang="en-US" sz="3600" dirty="0">
                <a:latin typeface="Cambria" panose="02040503050406030204" pitchFamily="18" charset="0"/>
                <a:ea typeface="Cambria" panose="02040503050406030204" pitchFamily="18" charset="0"/>
              </a:rPr>
              <a:t>, TP </a:t>
            </a:r>
            <a:r>
              <a:rPr lang="en-US" sz="3600" dirty="0" err="1">
                <a:latin typeface="Cambria" panose="02040503050406030204" pitchFamily="18" charset="0"/>
                <a:ea typeface="Cambria" panose="02040503050406030204" pitchFamily="18" charset="0"/>
              </a:rPr>
              <a:t>Hải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Phòng</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nhiều tài liệu lịch sử và kết quả nghiên cứu của các nhà khoa học đã cho thấy, dòng sông Bạch Đằng là nơi từng diễn ra 3 trận thủy chiến do Đức Vương Ngô Quyền, Vua Lê Đại Hành và Hưng Đạo Đại Vương Trần Quốc Tuấn chỉ huy đánh tan giặc ngoại xâm, nhấ</a:t>
            </a:r>
            <a:r>
              <a:rPr lang="en-US" sz="3600" dirty="0">
                <a:latin typeface="Cambria" panose="02040503050406030204" pitchFamily="18" charset="0"/>
                <a:ea typeface="Cambria" panose="02040503050406030204" pitchFamily="18" charset="0"/>
              </a:rPr>
              <a:t>n</a:t>
            </a:r>
            <a:r>
              <a:rPr lang="vi-VN" sz="3600" dirty="0">
                <a:latin typeface="Cambria" panose="02040503050406030204" pitchFamily="18" charset="0"/>
                <a:ea typeface="Cambria" panose="02040503050406030204" pitchFamily="18" charset="0"/>
              </a:rPr>
              <a:t> chìm mộng xâm lăng của các thế lực phương Bắc.</a:t>
            </a:r>
            <a:endParaRPr lang="en-US" sz="3600" dirty="0">
              <a:latin typeface="Cambria" panose="02040503050406030204" pitchFamily="18" charset="0"/>
              <a:ea typeface="Cambria" panose="02040503050406030204" pitchFamily="18" charset="0"/>
            </a:endParaRPr>
          </a:p>
          <a:p>
            <a:r>
              <a:rPr lang="vi-VN" sz="3600" dirty="0">
                <a:latin typeface="Cambria" panose="02040503050406030204" pitchFamily="18" charset="0"/>
                <a:ea typeface="Cambria" panose="02040503050406030204" pitchFamily="18" charset="0"/>
              </a:rPr>
              <a:t>Để tưởng nhớ các vị anh hùng dân tộc, Khu di tích Bạch Đằng Giang được xây dựng (từ năm 2008-2018) tại một vùng đất non nước hữu tình thuộc thị trấn Minh Đức.</a:t>
            </a:r>
          </a:p>
          <a:p>
            <a:br>
              <a:rPr lang="vi-VN" sz="3600" dirty="0">
                <a:latin typeface="Cambria" panose="02040503050406030204" pitchFamily="18" charset="0"/>
                <a:ea typeface="Cambria" panose="02040503050406030204" pitchFamily="18" charset="0"/>
              </a:rPr>
            </a:br>
            <a:endParaRPr lang="en-US" sz="3600" b="1" dirty="0">
              <a:solidFill>
                <a:srgbClr val="495324"/>
              </a:solidFill>
              <a:latin typeface="Cambria" panose="02040503050406030204" pitchFamily="18" charset="0"/>
              <a:ea typeface="Cambria" panose="02040503050406030204" pitchFamily="18" charset="0"/>
            </a:endParaRPr>
          </a:p>
        </p:txBody>
      </p:sp>
      <p:pic>
        <p:nvPicPr>
          <p:cNvPr id="1026" name="Picture 2" descr="Ba trận thủy chiến trên sông Bạch Đằng ảnh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911" y="956746"/>
            <a:ext cx="7065898" cy="3983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 trận thủy chiến trên sông Bạch Đằng ảnh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126359"/>
            <a:ext cx="7134806" cy="38809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47482" y="8926038"/>
            <a:ext cx="8162556" cy="584775"/>
          </a:xfrm>
          <a:prstGeom prst="rect">
            <a:avLst/>
          </a:prstGeom>
        </p:spPr>
        <p:txBody>
          <a:bodyPr wrap="none">
            <a:spAutoFit/>
          </a:bodyPr>
          <a:lstStyle/>
          <a:p>
            <a:r>
              <a:rPr lang="en-US" sz="3200" i="1" dirty="0" err="1">
                <a:solidFill>
                  <a:srgbClr val="3B3D3F"/>
                </a:solidFill>
                <a:latin typeface="Cambria" panose="02040503050406030204" pitchFamily="18" charset="0"/>
                <a:ea typeface="Cambria" panose="02040503050406030204" pitchFamily="18" charset="0"/>
              </a:rPr>
              <a:t>Mô</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phỏng</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một</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trận</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đánh</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trên</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sông</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Bạch</a:t>
            </a:r>
            <a:r>
              <a:rPr lang="en-US" sz="3200" i="1" dirty="0">
                <a:solidFill>
                  <a:srgbClr val="3B3D3F"/>
                </a:solidFill>
                <a:latin typeface="Cambria" panose="02040503050406030204" pitchFamily="18" charset="0"/>
                <a:ea typeface="Cambria" panose="02040503050406030204" pitchFamily="18" charset="0"/>
              </a:rPr>
              <a:t> </a:t>
            </a:r>
            <a:r>
              <a:rPr lang="en-US" sz="3200" i="1" dirty="0" err="1">
                <a:solidFill>
                  <a:srgbClr val="3B3D3F"/>
                </a:solidFill>
                <a:latin typeface="Cambria" panose="02040503050406030204" pitchFamily="18" charset="0"/>
                <a:ea typeface="Cambria" panose="02040503050406030204" pitchFamily="18" charset="0"/>
              </a:rPr>
              <a:t>Đằng</a:t>
            </a:r>
            <a:r>
              <a:rPr lang="en-US" sz="3200" i="1" dirty="0">
                <a:solidFill>
                  <a:srgbClr val="3B3D3F"/>
                </a:solidFill>
                <a:latin typeface="Cambria" panose="02040503050406030204" pitchFamily="18" charset="0"/>
                <a:ea typeface="Cambria" panose="02040503050406030204" pitchFamily="18" charset="0"/>
              </a:rPr>
              <a:t>.</a:t>
            </a:r>
            <a:endParaRPr lang="en-US" sz="3200" i="1" dirty="0">
              <a:latin typeface="Cambria" panose="02040503050406030204" pitchFamily="18" charset="0"/>
              <a:ea typeface="Cambria" panose="02040503050406030204" pitchFamily="18" charset="0"/>
            </a:endParaRPr>
          </a:p>
        </p:txBody>
      </p:sp>
      <p:grpSp>
        <p:nvGrpSpPr>
          <p:cNvPr id="15" name="Group 14"/>
          <p:cNvGrpSpPr/>
          <p:nvPr/>
        </p:nvGrpSpPr>
        <p:grpSpPr>
          <a:xfrm>
            <a:off x="1280781" y="4606419"/>
            <a:ext cx="6920825" cy="1029656"/>
            <a:chOff x="5584382" y="-1235867"/>
            <a:chExt cx="6920825" cy="1029656"/>
          </a:xfrm>
        </p:grpSpPr>
        <p:sp>
          <p:nvSpPr>
            <p:cNvPr id="6" name="Freeform 6"/>
            <p:cNvSpPr/>
            <p:nvPr/>
          </p:nvSpPr>
          <p:spPr>
            <a:xfrm rot="175703">
              <a:off x="5584382" y="-1235867"/>
              <a:ext cx="6920825" cy="1029656"/>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8">
                <a:duotone>
                  <a:prstClr val="black"/>
                  <a:schemeClr val="accent1">
                    <a:tint val="45000"/>
                    <a:satMod val="400000"/>
                  </a:schemeClr>
                </a:duotone>
                <a:extLst>
                  <a:ext uri="{96DAC541-7B7A-43D3-8B79-37D633B846F1}">
                    <asvg:svgBlip xmlns:asvg="http://schemas.microsoft.com/office/drawing/2016/SVG/main" r:embed="rId9"/>
                  </a:ext>
                </a:extLst>
              </a:blip>
              <a:stretch>
                <a:fillRect/>
              </a:stretch>
            </a:blipFill>
          </p:spPr>
        </p:sp>
        <p:sp>
          <p:nvSpPr>
            <p:cNvPr id="9" name="Rectangle 8"/>
            <p:cNvSpPr/>
            <p:nvPr/>
          </p:nvSpPr>
          <p:spPr>
            <a:xfrm rot="247466">
              <a:off x="6838501" y="-1032427"/>
              <a:ext cx="4439036" cy="707886"/>
            </a:xfrm>
            <a:prstGeom prst="rect">
              <a:avLst/>
            </a:prstGeom>
          </p:spPr>
          <p:txBody>
            <a:bodyPr wrap="none">
              <a:spAutoFit/>
            </a:bodyPr>
            <a:lstStyle/>
            <a:p>
              <a:r>
                <a:rPr lang="en-US" sz="4000" dirty="0" err="1">
                  <a:latin typeface="#9Slide03 Montserrat Bold" panose="00000800000000000000" pitchFamily="2" charset="0"/>
                  <a:ea typeface="Cambria" panose="02040503050406030204" pitchFamily="18" charset="0"/>
                </a:rPr>
                <a:t>Sông</a:t>
              </a:r>
              <a:r>
                <a:rPr lang="en-US" sz="4000" dirty="0">
                  <a:latin typeface="#9Slide03 Montserrat Bold" panose="00000800000000000000" pitchFamily="2" charset="0"/>
                  <a:ea typeface="Cambria" panose="02040503050406030204" pitchFamily="18" charset="0"/>
                </a:rPr>
                <a:t> </a:t>
              </a:r>
              <a:r>
                <a:rPr lang="en-US" sz="4000" dirty="0" err="1">
                  <a:latin typeface="#9Slide03 Montserrat Bold" panose="00000800000000000000" pitchFamily="2" charset="0"/>
                  <a:ea typeface="Cambria" panose="02040503050406030204" pitchFamily="18" charset="0"/>
                </a:rPr>
                <a:t>Bạch</a:t>
              </a:r>
              <a:r>
                <a:rPr lang="en-US" sz="4000" dirty="0">
                  <a:latin typeface="#9Slide03 Montserrat Bold" panose="00000800000000000000" pitchFamily="2" charset="0"/>
                  <a:ea typeface="Cambria" panose="02040503050406030204" pitchFamily="18" charset="0"/>
                </a:rPr>
                <a:t> </a:t>
              </a:r>
              <a:r>
                <a:rPr lang="en-US" sz="4000" dirty="0" err="1">
                  <a:latin typeface="#9Slide03 Montserrat Bold" panose="00000800000000000000" pitchFamily="2" charset="0"/>
                  <a:ea typeface="Cambria" panose="02040503050406030204" pitchFamily="18" charset="0"/>
                </a:rPr>
                <a:t>Đằng</a:t>
              </a:r>
              <a:endParaRPr lang="en-US" sz="4000" dirty="0">
                <a:latin typeface="#9Slide03 Montserrat Bold" panose="00000800000000000000" pitchFamily="2" charset="0"/>
              </a:endParaRPr>
            </a:p>
          </p:txBody>
        </p:sp>
      </p:grpSp>
    </p:spTree>
    <p:extLst>
      <p:ext uri="{BB962C8B-B14F-4D97-AF65-F5344CB8AC3E}">
        <p14:creationId xmlns:p14="http://schemas.microsoft.com/office/powerpoint/2010/main" val="313975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17346" y="757001"/>
            <a:ext cx="11868697"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asvg="http://schemas.microsoft.com/office/drawing/2016/SVG/main" r:embed="rId3"/>
                </a:ext>
              </a:extLst>
            </a:blip>
            <a:stretch>
              <a:fillRect/>
            </a:stretch>
          </a:blipFill>
        </p:spPr>
      </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267199" y="1406816"/>
            <a:ext cx="11618843" cy="577081"/>
          </a:xfrm>
          <a:prstGeom prst="rect">
            <a:avLst/>
          </a:prstGeom>
        </p:spPr>
        <p:txBody>
          <a:bodyPr wrap="square" lIns="0" tIns="0" rIns="0" bIns="0" rtlCol="0" anchor="t">
            <a:spAutoFit/>
          </a:bodyPr>
          <a:lstStyle/>
          <a:p>
            <a:pPr algn="ctr">
              <a:lnSpc>
                <a:spcPts val="4480"/>
              </a:lnSpc>
            </a:pP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A </a:t>
            </a:r>
            <a:r>
              <a:rPr lang="en-US" sz="4800" b="1" dirty="0" err="1">
                <a:latin typeface="Cambria" panose="02040503050406030204" pitchFamily="18" charset="0"/>
                <a:ea typeface="Cambria" panose="02040503050406030204" pitchFamily="18" charset="0"/>
              </a:rPr>
              <a:t>có</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khác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B?</a:t>
            </a:r>
          </a:p>
        </p:txBody>
      </p:sp>
      <p:sp>
        <p:nvSpPr>
          <p:cNvPr id="15"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ext uri="{D42A27DB-BD31-4B8C-83A1-F6EECF244321}">
                <p14:modId xmlns:p14="http://schemas.microsoft.com/office/powerpoint/2010/main" val="711059229"/>
              </p:ext>
            </p:extLst>
          </p:nvPr>
        </p:nvGraphicFramePr>
        <p:xfrm>
          <a:off x="1981200" y="3824291"/>
          <a:ext cx="15344706" cy="2069440"/>
        </p:xfrm>
        <a:graphic>
          <a:graphicData uri="http://schemas.openxmlformats.org/drawingml/2006/table">
            <a:tbl>
              <a:tblPr firstRow="1" bandRow="1">
                <a:tableStyleId>{5C22544A-7EE6-4342-B048-85BDC9FD1C3A}</a:tableStyleId>
              </a:tblPr>
              <a:tblGrid>
                <a:gridCol w="6429285">
                  <a:extLst>
                    <a:ext uri="{9D8B030D-6E8A-4147-A177-3AD203B41FA5}">
                      <a16:colId xmlns:a16="http://schemas.microsoft.com/office/drawing/2014/main" val="3907669443"/>
                    </a:ext>
                  </a:extLst>
                </a:gridCol>
                <a:gridCol w="1624790">
                  <a:extLst>
                    <a:ext uri="{9D8B030D-6E8A-4147-A177-3AD203B41FA5}">
                      <a16:colId xmlns:a16="http://schemas.microsoft.com/office/drawing/2014/main" val="1359196481"/>
                    </a:ext>
                  </a:extLst>
                </a:gridCol>
                <a:gridCol w="7290631">
                  <a:extLst>
                    <a:ext uri="{9D8B030D-6E8A-4147-A177-3AD203B41FA5}">
                      <a16:colId xmlns:a16="http://schemas.microsoft.com/office/drawing/2014/main" val="1604997201"/>
                    </a:ext>
                  </a:extLst>
                </a:gridCol>
              </a:tblGrid>
              <a:tr h="2069440">
                <a:tc>
                  <a:txBody>
                    <a:bodyPr/>
                    <a:lstStyle/>
                    <a:p>
                      <a:pPr algn="just"/>
                      <a:r>
                        <a:rPr lang="en-US" sz="4000" b="0" dirty="0">
                          <a:solidFill>
                            <a:schemeClr val="tx1"/>
                          </a:solidFill>
                          <a:latin typeface="Cambria" panose="02040503050406030204" pitchFamily="18" charset="0"/>
                          <a:ea typeface="Cambria" panose="02040503050406030204" pitchFamily="18" charset="0"/>
                        </a:rPr>
                        <a:t>Nguyễn</a:t>
                      </a:r>
                      <a:r>
                        <a:rPr lang="en-US" sz="4000" b="0" baseline="0" dirty="0">
                          <a:solidFill>
                            <a:schemeClr val="tx1"/>
                          </a:solidFill>
                          <a:latin typeface="Cambria" panose="02040503050406030204" pitchFamily="18" charset="0"/>
                          <a:ea typeface="Cambria" panose="02040503050406030204" pitchFamily="18" charset="0"/>
                        </a:rPr>
                        <a:t> Phan </a:t>
                      </a:r>
                      <a:r>
                        <a:rPr lang="en-US" sz="4000" b="0" baseline="0" dirty="0" err="1">
                          <a:solidFill>
                            <a:schemeClr val="tx1"/>
                          </a:solidFill>
                          <a:latin typeface="Cambria" panose="02040503050406030204" pitchFamily="18" charset="0"/>
                          <a:ea typeface="Cambria" panose="02040503050406030204" pitchFamily="18" charset="0"/>
                        </a:rPr>
                        <a:t>Hách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một</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nhà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văn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a:solidFill>
                            <a:schemeClr val="tx1"/>
                          </a:solidFill>
                          <a:latin typeface="Cambria" panose="02040503050406030204" pitchFamily="18" charset="0"/>
                          <a:ea typeface="Cambria" panose="02040503050406030204" pitchFamily="18" charset="0"/>
                        </a:rPr>
                        <a:t>Nguyễn</a:t>
                      </a:r>
                      <a:r>
                        <a:rPr lang="en-US" sz="4000" b="0" baseline="0" dirty="0">
                          <a:solidFill>
                            <a:schemeClr val="tx1"/>
                          </a:solidFill>
                          <a:latin typeface="Cambria" panose="02040503050406030204" pitchFamily="18" charset="0"/>
                          <a:ea typeface="Cambria" panose="02040503050406030204" pitchFamily="18" charset="0"/>
                        </a:rPr>
                        <a:t> Phan </a:t>
                      </a:r>
                      <a:r>
                        <a:rPr lang="en-US" sz="4000" b="0" baseline="0" dirty="0" err="1">
                          <a:solidFill>
                            <a:schemeClr val="tx1"/>
                          </a:solidFill>
                          <a:latin typeface="Cambria" panose="02040503050406030204" pitchFamily="18" charset="0"/>
                          <a:ea typeface="Cambria" panose="02040503050406030204" pitchFamily="18" charset="0"/>
                        </a:rPr>
                        <a:t>Hách</a:t>
                      </a:r>
                      <a:r>
                        <a:rPr lang="en-US" sz="4000" b="0" baseline="0" dirty="0">
                          <a:solidFill>
                            <a:schemeClr val="tx1"/>
                          </a:solidFill>
                          <a:latin typeface="Cambria" panose="02040503050406030204" pitchFamily="18" charset="0"/>
                          <a:ea typeface="Cambria" panose="02040503050406030204" pitchFamily="18" charset="0"/>
                        </a:rPr>
                        <a:t> (1944-2019)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một</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nhà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văn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255887"/>
                  </a:ext>
                </a:extLst>
              </a:tr>
            </a:tbl>
          </a:graphicData>
        </a:graphic>
      </p:graphicFrame>
      <p:sp>
        <p:nvSpPr>
          <p:cNvPr id="17" name="Cloud 16"/>
          <p:cNvSpPr/>
          <p:nvPr/>
        </p:nvSpPr>
        <p:spPr>
          <a:xfrm>
            <a:off x="4697177" y="2813643"/>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A</a:t>
            </a:r>
          </a:p>
        </p:txBody>
      </p:sp>
      <p:sp>
        <p:nvSpPr>
          <p:cNvPr id="18" name="Cloud 17"/>
          <p:cNvSpPr/>
          <p:nvPr/>
        </p:nvSpPr>
        <p:spPr>
          <a:xfrm>
            <a:off x="12756469" y="2799507"/>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B</a:t>
            </a:r>
          </a:p>
        </p:txBody>
      </p:sp>
      <p:sp>
        <p:nvSpPr>
          <p:cNvPr id="8" name="Down Arrow 7"/>
          <p:cNvSpPr/>
          <p:nvPr/>
        </p:nvSpPr>
        <p:spPr>
          <a:xfrm>
            <a:off x="4620186" y="6196927"/>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9220" y="6975608"/>
            <a:ext cx="6468980" cy="2054092"/>
          </a:xfrm>
          <a:prstGeom prst="rect">
            <a:avLst/>
          </a:prstGeom>
          <a:noFill/>
        </p:spPr>
        <p:txBody>
          <a:bodyPr wrap="square" rtlCol="0">
            <a:spAutoFit/>
          </a:bodyP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9726832"/>
              </p:ext>
            </p:extLst>
          </p:nvPr>
        </p:nvGraphicFramePr>
        <p:xfrm>
          <a:off x="1981200" y="7401994"/>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0" dirty="0" err="1">
                          <a:effectLst/>
                          <a:latin typeface="Cambria" panose="02040503050406030204" pitchFamily="18" charset="0"/>
                          <a:ea typeface="Cambria" panose="02040503050406030204" pitchFamily="18" charset="0"/>
                        </a:rPr>
                        <a:t>Không</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có</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thông</a:t>
                      </a:r>
                      <a:r>
                        <a:rPr lang="en-US" sz="4000" b="0" dirty="0">
                          <a:effectLst/>
                          <a:latin typeface="Cambria" panose="02040503050406030204" pitchFamily="18" charset="0"/>
                          <a:ea typeface="Cambria" panose="02040503050406030204" pitchFamily="18" charset="0"/>
                        </a:rPr>
                        <a:t> tin </a:t>
                      </a:r>
                      <a:r>
                        <a:rPr lang="en-US" sz="4000" b="0" dirty="0" err="1">
                          <a:effectLst/>
                          <a:latin typeface="Cambria" panose="02040503050406030204" pitchFamily="18" charset="0"/>
                          <a:ea typeface="Cambria" panose="02040503050406030204" pitchFamily="18" charset="0"/>
                        </a:rPr>
                        <a:t>về</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sinh</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mất</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của</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nhà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văn</a:t>
                      </a:r>
                      <a:r>
                        <a:rPr lang="en-US" sz="4000" b="0" dirty="0">
                          <a:effectLst/>
                          <a:latin typeface="Cambria" panose="02040503050406030204" pitchFamily="18" charset="0"/>
                          <a:ea typeface="Cambria" panose="02040503050406030204" pitchFamily="18" charset="0"/>
                        </a:rPr>
                        <a:t>. </a:t>
                      </a:r>
                      <a:endParaRPr lang="en-US" sz="3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
        <p:nvSpPr>
          <p:cNvPr id="20" name="Down Arrow 19"/>
          <p:cNvSpPr/>
          <p:nvPr/>
        </p:nvSpPr>
        <p:spPr>
          <a:xfrm>
            <a:off x="12972727" y="6135611"/>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2995963896"/>
              </p:ext>
            </p:extLst>
          </p:nvPr>
        </p:nvGraphicFramePr>
        <p:xfrm>
          <a:off x="10333741" y="7340678"/>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0" dirty="0" err="1">
                          <a:effectLst/>
                          <a:latin typeface="Cambria" panose="02040503050406030204" pitchFamily="18" charset="0"/>
                          <a:ea typeface="Cambria" panose="02040503050406030204" pitchFamily="18" charset="0"/>
                        </a:rPr>
                        <a:t>Có</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thông</a:t>
                      </a:r>
                      <a:r>
                        <a:rPr lang="en-US" sz="4000" b="0" dirty="0">
                          <a:effectLst/>
                          <a:latin typeface="Cambria" panose="02040503050406030204" pitchFamily="18" charset="0"/>
                          <a:ea typeface="Cambria" panose="02040503050406030204" pitchFamily="18" charset="0"/>
                        </a:rPr>
                        <a:t> tin </a:t>
                      </a:r>
                      <a:r>
                        <a:rPr lang="en-US" sz="4000" b="0" dirty="0" err="1">
                          <a:effectLst/>
                          <a:latin typeface="Cambria" panose="02040503050406030204" pitchFamily="18" charset="0"/>
                          <a:ea typeface="Cambria" panose="02040503050406030204" pitchFamily="18" charset="0"/>
                        </a:rPr>
                        <a:t>về</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sinh</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mất</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của</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nhà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văn</a:t>
                      </a:r>
                      <a:r>
                        <a:rPr lang="en-US" sz="4000" b="0" dirty="0">
                          <a:effectLst/>
                          <a:latin typeface="Cambria" panose="02040503050406030204" pitchFamily="18" charset="0"/>
                          <a:ea typeface="Cambria" panose="02040503050406030204" pitchFamily="18" charset="0"/>
                        </a:rPr>
                        <a:t>. </a:t>
                      </a:r>
                      <a:endParaRPr lang="en-US" sz="3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180663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17346" y="757001"/>
            <a:ext cx="11868697"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asvg="http://schemas.microsoft.com/office/drawing/2016/SVG/main" r:embed="rId3"/>
                </a:ext>
              </a:extLst>
            </a:blip>
            <a:stretch>
              <a:fillRect/>
            </a:stretch>
          </a:blipFill>
        </p:spPr>
      </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267199" y="1406816"/>
            <a:ext cx="11618843" cy="577081"/>
          </a:xfrm>
          <a:prstGeom prst="rect">
            <a:avLst/>
          </a:prstGeom>
        </p:spPr>
        <p:txBody>
          <a:bodyPr wrap="square" lIns="0" tIns="0" rIns="0" bIns="0" rtlCol="0" anchor="t">
            <a:spAutoFit/>
          </a:bodyPr>
          <a:lstStyle/>
          <a:p>
            <a:pPr algn="ctr">
              <a:lnSpc>
                <a:spcPts val="4480"/>
              </a:lnSpc>
            </a:pP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A </a:t>
            </a:r>
            <a:r>
              <a:rPr lang="en-US" sz="4800" b="1" dirty="0" err="1">
                <a:latin typeface="Cambria" panose="02040503050406030204" pitchFamily="18" charset="0"/>
                <a:ea typeface="Cambria" panose="02040503050406030204" pitchFamily="18" charset="0"/>
              </a:rPr>
              <a:t>có</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khác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B?</a:t>
            </a:r>
          </a:p>
        </p:txBody>
      </p:sp>
      <p:sp>
        <p:nvSpPr>
          <p:cNvPr id="15"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ext uri="{D42A27DB-BD31-4B8C-83A1-F6EECF244321}">
                <p14:modId xmlns:p14="http://schemas.microsoft.com/office/powerpoint/2010/main" val="2042905340"/>
              </p:ext>
            </p:extLst>
          </p:nvPr>
        </p:nvGraphicFramePr>
        <p:xfrm>
          <a:off x="1981200" y="3824291"/>
          <a:ext cx="15344706" cy="2529840"/>
        </p:xfrm>
        <a:graphic>
          <a:graphicData uri="http://schemas.openxmlformats.org/drawingml/2006/table">
            <a:tbl>
              <a:tblPr firstRow="1" bandRow="1">
                <a:tableStyleId>{5C22544A-7EE6-4342-B048-85BDC9FD1C3A}</a:tableStyleId>
              </a:tblPr>
              <a:tblGrid>
                <a:gridCol w="6429285">
                  <a:extLst>
                    <a:ext uri="{9D8B030D-6E8A-4147-A177-3AD203B41FA5}">
                      <a16:colId xmlns:a16="http://schemas.microsoft.com/office/drawing/2014/main" val="3907669443"/>
                    </a:ext>
                  </a:extLst>
                </a:gridCol>
                <a:gridCol w="1624790">
                  <a:extLst>
                    <a:ext uri="{9D8B030D-6E8A-4147-A177-3AD203B41FA5}">
                      <a16:colId xmlns:a16="http://schemas.microsoft.com/office/drawing/2014/main" val="1359196481"/>
                    </a:ext>
                  </a:extLst>
                </a:gridCol>
                <a:gridCol w="7290631">
                  <a:extLst>
                    <a:ext uri="{9D8B030D-6E8A-4147-A177-3AD203B41FA5}">
                      <a16:colId xmlns:a16="http://schemas.microsoft.com/office/drawing/2014/main" val="1604997201"/>
                    </a:ext>
                  </a:extLst>
                </a:gridCol>
              </a:tblGrid>
              <a:tr h="2377440">
                <a:tc>
                  <a:txBody>
                    <a:bodyPr/>
                    <a:lstStyle/>
                    <a:p>
                      <a:pPr algn="just"/>
                      <a:r>
                        <a:rPr lang="en-US" sz="4000" b="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Bạch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Đằng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con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gắn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liền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với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lịch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sử</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chống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giặc</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ngoại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xâm</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của</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người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Bạch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Đằng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còn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gọi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Rừng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là</a:t>
                      </a:r>
                      <a:r>
                        <a:rPr lang="en-US" sz="4000" b="0" baseline="0" dirty="0">
                          <a:solidFill>
                            <a:schemeClr val="tx1"/>
                          </a:solidFill>
                          <a:latin typeface="Cambria" panose="02040503050406030204" pitchFamily="18" charset="0"/>
                          <a:ea typeface="Cambria" panose="02040503050406030204" pitchFamily="18" charset="0"/>
                        </a:rPr>
                        <a:t> con </a:t>
                      </a:r>
                      <a:r>
                        <a:rPr lang="en-US" sz="4000" b="0" baseline="0" dirty="0" err="1">
                          <a:solidFill>
                            <a:schemeClr val="tx1"/>
                          </a:solidFill>
                          <a:latin typeface="Cambria" panose="02040503050406030204" pitchFamily="18" charset="0"/>
                          <a:ea typeface="Cambria" panose="02040503050406030204" pitchFamily="18" charset="0"/>
                        </a:rPr>
                        <a:t>sông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gắn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liền</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với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lịch</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sử</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chống</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giặc</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ngoại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xâm</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của</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người</a:t>
                      </a:r>
                      <a:r>
                        <a:rPr lang="en-US" sz="4000" b="0" baseline="0" dirty="0">
                          <a:solidFill>
                            <a:schemeClr val="tx1"/>
                          </a:solidFill>
                          <a:latin typeface="Cambria" panose="02040503050406030204" pitchFamily="18" charset="0"/>
                          <a:ea typeface="Cambria" panose="02040503050406030204" pitchFamily="18" charset="0"/>
                        </a:rPr>
                        <a:t> </a:t>
                      </a:r>
                      <a:r>
                        <a:rPr lang="en-US" sz="4000" b="0" baseline="0" dirty="0" err="1">
                          <a:solidFill>
                            <a:schemeClr val="tx1"/>
                          </a:solidFill>
                          <a:latin typeface="Cambria" panose="02040503050406030204" pitchFamily="18" charset="0"/>
                          <a:ea typeface="Cambria" panose="02040503050406030204" pitchFamily="18" charset="0"/>
                        </a:rPr>
                        <a:t>Việt</a:t>
                      </a:r>
                      <a:r>
                        <a:rPr lang="en-US" sz="4000" b="0" baseline="0" dirty="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948934"/>
                  </a:ext>
                </a:extLst>
              </a:tr>
            </a:tbl>
          </a:graphicData>
        </a:graphic>
      </p:graphicFrame>
      <p:sp>
        <p:nvSpPr>
          <p:cNvPr id="17" name="Cloud 16"/>
          <p:cNvSpPr/>
          <p:nvPr/>
        </p:nvSpPr>
        <p:spPr>
          <a:xfrm>
            <a:off x="4697177" y="2813643"/>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A</a:t>
            </a:r>
          </a:p>
        </p:txBody>
      </p:sp>
      <p:sp>
        <p:nvSpPr>
          <p:cNvPr id="18" name="Cloud 17"/>
          <p:cNvSpPr/>
          <p:nvPr/>
        </p:nvSpPr>
        <p:spPr>
          <a:xfrm>
            <a:off x="12756469" y="2799507"/>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a:ln>
                  <a:solidFill>
                    <a:schemeClr val="tx1"/>
                  </a:solidFill>
                </a:ln>
                <a:solidFill>
                  <a:schemeClr val="bg1"/>
                </a:solidFill>
              </a:rPr>
              <a:t>B</a:t>
            </a:r>
          </a:p>
        </p:txBody>
      </p:sp>
      <p:sp>
        <p:nvSpPr>
          <p:cNvPr id="19" name="Down Arrow 18"/>
          <p:cNvSpPr/>
          <p:nvPr/>
        </p:nvSpPr>
        <p:spPr>
          <a:xfrm>
            <a:off x="4620186" y="6599900"/>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2028448240"/>
              </p:ext>
            </p:extLst>
          </p:nvPr>
        </p:nvGraphicFramePr>
        <p:xfrm>
          <a:off x="1713709" y="7579571"/>
          <a:ext cx="7086600" cy="1402080"/>
        </p:xfrm>
        <a:graphic>
          <a:graphicData uri="http://schemas.openxmlformats.org/drawingml/2006/table">
            <a:tbl>
              <a:tblPr firstRow="1" firstCol="1" bandRow="1">
                <a:tableStyleId>{5C22544A-7EE6-4342-B048-85BDC9FD1C3A}</a:tableStyleId>
              </a:tblPr>
              <a:tblGrid>
                <a:gridCol w="70866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1" kern="1200" dirty="0" err="1">
                          <a:solidFill>
                            <a:schemeClr val="lt1"/>
                          </a:solidFill>
                          <a:effectLst/>
                          <a:latin typeface="Cambria" panose="02040503050406030204" pitchFamily="18" charset="0"/>
                          <a:ea typeface="Cambria" panose="02040503050406030204" pitchFamily="18" charset="0"/>
                          <a:cs typeface="+mn-cs"/>
                        </a:rPr>
                        <a:t>Không</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có</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thông</a:t>
                      </a:r>
                      <a:r>
                        <a:rPr lang="en-US" sz="4000" b="1" kern="1200" dirty="0">
                          <a:solidFill>
                            <a:schemeClr val="lt1"/>
                          </a:solidFill>
                          <a:effectLst/>
                          <a:latin typeface="Cambria" panose="02040503050406030204" pitchFamily="18" charset="0"/>
                          <a:ea typeface="Cambria" panose="02040503050406030204" pitchFamily="18" charset="0"/>
                          <a:cs typeface="+mn-cs"/>
                        </a:rPr>
                        <a:t> tin </a:t>
                      </a:r>
                      <a:r>
                        <a:rPr lang="en-US" sz="4000" b="1" kern="1200" dirty="0" err="1">
                          <a:solidFill>
                            <a:schemeClr val="lt1"/>
                          </a:solidFill>
                          <a:effectLst/>
                          <a:latin typeface="Cambria" panose="02040503050406030204" pitchFamily="18" charset="0"/>
                          <a:ea typeface="Cambria" panose="02040503050406030204" pitchFamily="18" charset="0"/>
                          <a:cs typeface="+mn-cs"/>
                        </a:rPr>
                        <a:t>về</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tên</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gọi</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khác</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của</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sông</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Bạch</a:t>
                      </a:r>
                      <a:r>
                        <a:rPr lang="en-US" sz="4000" b="1" kern="1200" dirty="0">
                          <a:solidFill>
                            <a:schemeClr val="lt1"/>
                          </a:solidFill>
                          <a:effectLst/>
                          <a:latin typeface="Cambria" panose="02040503050406030204" pitchFamily="18" charset="0"/>
                          <a:ea typeface="Cambria" panose="02040503050406030204" pitchFamily="18" charset="0"/>
                          <a:cs typeface="+mn-cs"/>
                        </a:rPr>
                        <a:t> </a:t>
                      </a:r>
                      <a:r>
                        <a:rPr lang="en-US" sz="4000" b="1" kern="1200" dirty="0" err="1">
                          <a:solidFill>
                            <a:schemeClr val="lt1"/>
                          </a:solidFill>
                          <a:effectLst/>
                          <a:latin typeface="Cambria" panose="02040503050406030204" pitchFamily="18" charset="0"/>
                          <a:ea typeface="Cambria" panose="02040503050406030204" pitchFamily="18" charset="0"/>
                          <a:cs typeface="+mn-cs"/>
                        </a:rPr>
                        <a:t>Đằng</a:t>
                      </a:r>
                      <a:r>
                        <a:rPr lang="en-US" sz="4000" b="1" kern="1200" dirty="0">
                          <a:solidFill>
                            <a:schemeClr val="lt1"/>
                          </a:solidFill>
                          <a:effectLst/>
                          <a:latin typeface="Cambria" panose="02040503050406030204" pitchFamily="18" charset="0"/>
                          <a:ea typeface="Cambria" panose="02040503050406030204" pitchFamily="18" charset="0"/>
                          <a:cs typeface="+mn-cs"/>
                        </a:rPr>
                        <a:t>.</a:t>
                      </a:r>
                      <a:endParaRPr lang="en-US" sz="6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
        <p:nvSpPr>
          <p:cNvPr id="21" name="Down Arrow 20"/>
          <p:cNvSpPr/>
          <p:nvPr/>
        </p:nvSpPr>
        <p:spPr>
          <a:xfrm>
            <a:off x="12972727" y="6538584"/>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3615236708"/>
              </p:ext>
            </p:extLst>
          </p:nvPr>
        </p:nvGraphicFramePr>
        <p:xfrm>
          <a:off x="10439400" y="7635768"/>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822591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509549" y="2900759"/>
            <a:ext cx="12145574" cy="5839340"/>
          </a:xfrm>
          <a:custGeom>
            <a:avLst/>
            <a:gdLst/>
            <a:ahLst/>
            <a:cxnLst/>
            <a:rect l="l" t="t" r="r" b="b"/>
            <a:pathLst>
              <a:path w="11268903" h="5839340">
                <a:moveTo>
                  <a:pt x="0" y="0"/>
                </a:moveTo>
                <a:lnTo>
                  <a:pt x="11268902" y="0"/>
                </a:lnTo>
                <a:lnTo>
                  <a:pt x="11268902" y="5839341"/>
                </a:lnTo>
                <a:lnTo>
                  <a:pt x="0" y="5839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3786425" y="3044232"/>
            <a:ext cx="11498723" cy="5552395"/>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316925" flipH="1" flipV="1">
            <a:off x="310412" y="1799134"/>
            <a:ext cx="1516158" cy="1801052"/>
          </a:xfrm>
          <a:custGeom>
            <a:avLst/>
            <a:gdLst/>
            <a:ahLst/>
            <a:cxnLst/>
            <a:rect l="l" t="t" r="r" b="b"/>
            <a:pathLst>
              <a:path w="1516158" h="1801052">
                <a:moveTo>
                  <a:pt x="1516158" y="1801051"/>
                </a:moveTo>
                <a:lnTo>
                  <a:pt x="0" y="1801051"/>
                </a:lnTo>
                <a:lnTo>
                  <a:pt x="0" y="0"/>
                </a:lnTo>
                <a:lnTo>
                  <a:pt x="1516158" y="0"/>
                </a:lnTo>
                <a:lnTo>
                  <a:pt x="1516158" y="180105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333878">
            <a:off x="3635810" y="1791118"/>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510906" y="3390900"/>
            <a:ext cx="4127211" cy="6993718"/>
          </a:xfrm>
          <a:custGeom>
            <a:avLst/>
            <a:gdLst/>
            <a:ahLst/>
            <a:cxnLst/>
            <a:rect l="l" t="t" r="r" b="b"/>
            <a:pathLst>
              <a:path w="4660011" h="8229600">
                <a:moveTo>
                  <a:pt x="0" y="0"/>
                </a:moveTo>
                <a:lnTo>
                  <a:pt x="4660011" y="0"/>
                </a:lnTo>
                <a:lnTo>
                  <a:pt x="4660011" y="8229600"/>
                </a:lnTo>
                <a:lnTo>
                  <a:pt x="0" y="8229600"/>
                </a:lnTo>
                <a:lnTo>
                  <a:pt x="0" y="0"/>
                </a:lnTo>
                <a:close/>
              </a:path>
            </a:pathLst>
          </a:custGeom>
          <a:blipFill>
            <a:blip r:embed="rId12"/>
            <a:stretch>
              <a:fillRect/>
            </a:stretch>
          </a:blipFill>
        </p:spPr>
      </p:sp>
      <p:sp>
        <p:nvSpPr>
          <p:cNvPr id="16" name="Freeform 6"/>
          <p:cNvSpPr/>
          <p:nvPr/>
        </p:nvSpPr>
        <p:spPr>
          <a:xfrm>
            <a:off x="4017346" y="757001"/>
            <a:ext cx="12731492"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sp>
      <p:sp>
        <p:nvSpPr>
          <p:cNvPr id="17" name="TextBox 14"/>
          <p:cNvSpPr txBox="1"/>
          <p:nvPr/>
        </p:nvSpPr>
        <p:spPr>
          <a:xfrm>
            <a:off x="4777238" y="949438"/>
            <a:ext cx="11215461" cy="1477328"/>
          </a:xfrm>
          <a:prstGeom prst="rect">
            <a:avLst/>
          </a:prstGeom>
        </p:spPr>
        <p:txBody>
          <a:bodyPr wrap="square" lIns="0" tIns="0" rIns="0" bIns="0" rtlCol="0" anchor="t">
            <a:spAutoFit/>
          </a:bodyPr>
          <a:lstStyle/>
          <a:p>
            <a:pPr algn="ctr"/>
            <a:r>
              <a:rPr lang="en-US" sz="4800" b="1" dirty="0" err="1">
                <a:latin typeface="Cambria" panose="02040503050406030204" pitchFamily="18" charset="0"/>
                <a:ea typeface="Cambria" panose="02040503050406030204" pitchFamily="18" charset="0"/>
              </a:rPr>
              <a:t>Dấu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ngoặc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đơn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trong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mỗi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ở </a:t>
            </a:r>
            <a:r>
              <a:rPr lang="en-US" sz="4800" b="1" dirty="0" err="1">
                <a:latin typeface="Cambria" panose="02040503050406030204" pitchFamily="18" charset="0"/>
                <a:ea typeface="Cambria" panose="02040503050406030204" pitchFamily="18" charset="0"/>
              </a:rPr>
              <a:t>cột</a:t>
            </a:r>
            <a:r>
              <a:rPr lang="en-US" sz="4800" b="1" dirty="0">
                <a:latin typeface="Cambria" panose="02040503050406030204" pitchFamily="18" charset="0"/>
                <a:ea typeface="Cambria" panose="02040503050406030204" pitchFamily="18" charset="0"/>
              </a:rPr>
              <a:t> B (</a:t>
            </a:r>
            <a:r>
              <a:rPr lang="en-US" sz="4800" b="1" dirty="0" err="1">
                <a:latin typeface="Cambria" panose="02040503050406030204" pitchFamily="18" charset="0"/>
                <a:ea typeface="Cambria" panose="02040503050406030204" pitchFamily="18" charset="0"/>
              </a:rPr>
              <a:t>bài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tập</a:t>
            </a:r>
            <a:r>
              <a:rPr lang="en-US" sz="4800" b="1" dirty="0">
                <a:latin typeface="Cambria" panose="02040503050406030204" pitchFamily="18" charset="0"/>
                <a:ea typeface="Cambria" panose="02040503050406030204" pitchFamily="18" charset="0"/>
              </a:rPr>
              <a:t> 1) </a:t>
            </a:r>
            <a:r>
              <a:rPr lang="en-US" sz="4800" b="1" dirty="0" err="1">
                <a:latin typeface="Cambria" panose="02040503050406030204" pitchFamily="18" charset="0"/>
                <a:ea typeface="Cambria" panose="02040503050406030204" pitchFamily="18" charset="0"/>
              </a:rPr>
              <a:t>được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dùng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làm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a:t>
            </a:r>
          </a:p>
        </p:txBody>
      </p:sp>
      <p:sp>
        <p:nvSpPr>
          <p:cNvPr id="18"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2</a:t>
            </a:r>
          </a:p>
        </p:txBody>
      </p:sp>
      <p:sp>
        <p:nvSpPr>
          <p:cNvPr id="19" name="Rectangle 18"/>
          <p:cNvSpPr/>
          <p:nvPr/>
        </p:nvSpPr>
        <p:spPr>
          <a:xfrm>
            <a:off x="4464894" y="3366293"/>
            <a:ext cx="10391214" cy="2308324"/>
          </a:xfrm>
          <a:prstGeom prst="rect">
            <a:avLst/>
          </a:prstGeom>
        </p:spPr>
        <p:txBody>
          <a:bodyPr wrap="square">
            <a:spAutoFit/>
          </a:bodyPr>
          <a:lstStyle/>
          <a:p>
            <a:pPr algn="ctr"/>
            <a:r>
              <a:rPr lang="en-US" sz="4800" b="1" dirty="0" err="1">
                <a:solidFill>
                  <a:srgbClr val="C00000"/>
                </a:solidFill>
                <a:latin typeface="Cambria" panose="02040503050406030204" pitchFamily="18" charset="0"/>
                <a:ea typeface="Cambria" panose="02040503050406030204" pitchFamily="18" charset="0"/>
              </a:rPr>
              <a:t>Dấu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ngoặc</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đơn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được</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dùng</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để</a:t>
            </a:r>
            <a:r>
              <a:rPr lang="en-US" sz="4800" b="1" dirty="0">
                <a:solidFill>
                  <a:srgbClr val="C00000"/>
                </a:solidFill>
                <a:latin typeface="Cambria" panose="02040503050406030204" pitchFamily="18" charset="0"/>
                <a:ea typeface="Cambria" panose="02040503050406030204" pitchFamily="18" charset="0"/>
              </a:rPr>
              <a:t> </a:t>
            </a:r>
            <a:r>
              <a:rPr lang="en-US" sz="4800" b="1" i="1" u="sng" dirty="0" err="1">
                <a:solidFill>
                  <a:srgbClr val="C00000"/>
                </a:solidFill>
                <a:latin typeface="Cambria" panose="02040503050406030204" pitchFamily="18" charset="0"/>
                <a:ea typeface="Cambria" panose="02040503050406030204" pitchFamily="18" charset="0"/>
              </a:rPr>
              <a:t>đánh</a:t>
            </a:r>
            <a:r>
              <a:rPr lang="en-US" sz="4800" b="1" i="1" u="sng" dirty="0">
                <a:solidFill>
                  <a:srgbClr val="C00000"/>
                </a:solidFill>
                <a:latin typeface="Cambria" panose="02040503050406030204" pitchFamily="18" charset="0"/>
                <a:ea typeface="Cambria" panose="02040503050406030204" pitchFamily="18" charset="0"/>
              </a:rPr>
              <a:t> </a:t>
            </a:r>
            <a:r>
              <a:rPr lang="en-US" sz="4800" b="1" i="1" u="sng" dirty="0" err="1">
                <a:solidFill>
                  <a:srgbClr val="C00000"/>
                </a:solidFill>
                <a:latin typeface="Cambria" panose="02040503050406030204" pitchFamily="18" charset="0"/>
                <a:ea typeface="Cambria" panose="02040503050406030204" pitchFamily="18" charset="0"/>
              </a:rPr>
              <a:t>dấu</a:t>
            </a:r>
            <a:r>
              <a:rPr lang="en-US" sz="4800" b="1" i="1" u="sng" dirty="0">
                <a:solidFill>
                  <a:srgbClr val="C00000"/>
                </a:solidFill>
                <a:latin typeface="Cambria" panose="02040503050406030204" pitchFamily="18" charset="0"/>
                <a:ea typeface="Cambria" panose="02040503050406030204" pitchFamily="18" charset="0"/>
              </a:rPr>
              <a:t> </a:t>
            </a:r>
            <a:r>
              <a:rPr lang="en-US" sz="4800" b="1" i="1" u="sng" dirty="0" err="1">
                <a:solidFill>
                  <a:srgbClr val="C00000"/>
                </a:solidFill>
                <a:latin typeface="Cambria" panose="02040503050406030204" pitchFamily="18" charset="0"/>
                <a:ea typeface="Cambria" panose="02040503050406030204" pitchFamily="18" charset="0"/>
              </a:rPr>
              <a:t>phần</a:t>
            </a:r>
            <a:r>
              <a:rPr lang="en-US" sz="4800" b="1" i="1" u="sng" dirty="0">
                <a:solidFill>
                  <a:srgbClr val="C00000"/>
                </a:solidFill>
                <a:latin typeface="Cambria" panose="02040503050406030204" pitchFamily="18" charset="0"/>
                <a:ea typeface="Cambria" panose="02040503050406030204" pitchFamily="18" charset="0"/>
              </a:rPr>
              <a:t> </a:t>
            </a:r>
            <a:r>
              <a:rPr lang="en-US" sz="4800" b="1" i="1" u="sng" dirty="0" err="1">
                <a:solidFill>
                  <a:srgbClr val="C00000"/>
                </a:solidFill>
                <a:latin typeface="Cambria" panose="02040503050406030204" pitchFamily="18" charset="0"/>
                <a:ea typeface="Cambria" panose="02040503050406030204" pitchFamily="18" charset="0"/>
              </a:rPr>
              <a:t>chú</a:t>
            </a:r>
            <a:r>
              <a:rPr lang="en-US" sz="4800" b="1" i="1" u="sng" dirty="0">
                <a:solidFill>
                  <a:srgbClr val="C00000"/>
                </a:solidFill>
                <a:latin typeface="Cambria" panose="02040503050406030204" pitchFamily="18" charset="0"/>
                <a:ea typeface="Cambria" panose="02040503050406030204" pitchFamily="18" charset="0"/>
              </a:rPr>
              <a:t> </a:t>
            </a:r>
            <a:r>
              <a:rPr lang="en-US" sz="4800" b="1" i="1" u="sng" dirty="0" err="1">
                <a:solidFill>
                  <a:srgbClr val="C00000"/>
                </a:solidFill>
                <a:latin typeface="Cambria" panose="02040503050406030204" pitchFamily="18" charset="0"/>
                <a:ea typeface="Cambria" panose="02040503050406030204" pitchFamily="18" charset="0"/>
              </a:rPr>
              <a:t>thích</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giải</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thích</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thuyết</a:t>
            </a:r>
            <a:r>
              <a:rPr lang="en-US" sz="4800" b="1" dirty="0">
                <a:solidFill>
                  <a:srgbClr val="C00000"/>
                </a:solidFill>
                <a:latin typeface="Cambria" panose="02040503050406030204" pitchFamily="18" charset="0"/>
                <a:ea typeface="Cambria" panose="02040503050406030204" pitchFamily="18" charset="0"/>
              </a:rPr>
              <a:t> minh </a:t>
            </a:r>
            <a:r>
              <a:rPr lang="en-US" sz="4800" b="1" dirty="0" err="1">
                <a:solidFill>
                  <a:srgbClr val="C00000"/>
                </a:solidFill>
                <a:latin typeface="Cambria" panose="02040503050406030204" pitchFamily="18" charset="0"/>
                <a:ea typeface="Cambria" panose="02040503050406030204" pitchFamily="18" charset="0"/>
              </a:rPr>
              <a:t>bổ</a:t>
            </a:r>
            <a:r>
              <a:rPr lang="en-US" sz="4800" b="1" dirty="0">
                <a:solidFill>
                  <a:srgbClr val="C00000"/>
                </a:solidFill>
                <a:latin typeface="Cambria" panose="02040503050406030204" pitchFamily="18" charset="0"/>
                <a:ea typeface="Cambria" panose="02040503050406030204" pitchFamily="18" charset="0"/>
              </a:rPr>
              <a:t> sung </a:t>
            </a:r>
            <a:r>
              <a:rPr lang="en-US" sz="4800" b="1" dirty="0" err="1">
                <a:solidFill>
                  <a:srgbClr val="C00000"/>
                </a:solidFill>
                <a:latin typeface="Cambria" panose="02040503050406030204" pitchFamily="18" charset="0"/>
                <a:ea typeface="Cambria" panose="02040503050406030204" pitchFamily="18" charset="0"/>
              </a:rPr>
              <a:t>thêm</a:t>
            </a:r>
            <a:r>
              <a:rPr lang="en-US" sz="4800" b="1" dirty="0">
                <a:solidFill>
                  <a:srgbClr val="C00000"/>
                </a:solidFill>
                <a:latin typeface="Cambria" panose="02040503050406030204" pitchFamily="18" charset="0"/>
                <a:ea typeface="Cambria" panose="02040503050406030204" pitchFamily="18" charset="0"/>
              </a:rPr>
              <a:t>).</a:t>
            </a:r>
          </a:p>
        </p:txBody>
      </p:sp>
      <p:sp>
        <p:nvSpPr>
          <p:cNvPr id="20" name="Rectangle 19"/>
          <p:cNvSpPr/>
          <p:nvPr/>
        </p:nvSpPr>
        <p:spPr>
          <a:xfrm>
            <a:off x="4193837" y="5634103"/>
            <a:ext cx="10665716" cy="2554545"/>
          </a:xfrm>
          <a:prstGeom prst="rect">
            <a:avLst/>
          </a:prstGeom>
        </p:spPr>
        <p:txBody>
          <a:bodyPr wrap="square">
            <a:spAutoFit/>
          </a:bodyPr>
          <a:lstStyle/>
          <a:p>
            <a:pPr algn="just"/>
            <a:r>
              <a:rPr lang="en-US" sz="4000" dirty="0" err="1">
                <a:latin typeface="Cambria" panose="02040503050406030204" pitchFamily="18" charset="0"/>
                <a:ea typeface="Cambria" panose="02040503050406030204" pitchFamily="18" charset="0"/>
              </a:rPr>
              <a:t>Ví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giả</a:t>
            </a:r>
            <a:r>
              <a:rPr lang="en-US" sz="4000" dirty="0">
                <a:latin typeface="Cambria" panose="02040503050406030204" pitchFamily="18" charset="0"/>
                <a:ea typeface="Cambria" panose="02040503050406030204" pitchFamily="18" charset="0"/>
              </a:rPr>
              <a:t> Nguyễn </a:t>
            </a:r>
            <a:r>
              <a:rPr lang="en-US" sz="4000" dirty="0" err="1">
                <a:latin typeface="Cambria" panose="02040503050406030204" pitchFamily="18" charset="0"/>
                <a:ea typeface="Cambria" panose="02040503050406030204" pitchFamily="18" charset="0"/>
              </a:rPr>
              <a:t>Huy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Tưởng</a:t>
            </a:r>
            <a:r>
              <a:rPr lang="en-US" sz="4000" dirty="0">
                <a:latin typeface="Cambria" panose="02040503050406030204" pitchFamily="18" charset="0"/>
                <a:ea typeface="Cambria" panose="02040503050406030204" pitchFamily="18" charset="0"/>
              </a:rPr>
              <a:t> (1912 – 1960), </a:t>
            </a:r>
            <a:r>
              <a:rPr lang="en-US" sz="4000" dirty="0" err="1">
                <a:latin typeface="Cambria" panose="02040503050406030204" pitchFamily="18" charset="0"/>
                <a:ea typeface="Cambria" panose="02040503050406030204" pitchFamily="18" charset="0"/>
              </a:rPr>
              <a:t>quê</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xã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nay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huyện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Anh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Nội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văn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kịch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trước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1945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36120" y="1137474"/>
            <a:ext cx="5094650" cy="1305809"/>
            <a:chOff x="0" y="0"/>
            <a:chExt cx="1721685" cy="343917"/>
          </a:xfrm>
        </p:grpSpPr>
        <p:sp>
          <p:nvSpPr>
            <p:cNvPr id="6"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66719" y="1587395"/>
            <a:ext cx="4464050" cy="820420"/>
          </a:xfrm>
          <a:prstGeom prst="rect">
            <a:avLst/>
          </a:prstGeom>
        </p:spPr>
        <p:txBody>
          <a:bodyPr lIns="0" tIns="0" rIns="0" bIns="0" rtlCol="0" anchor="t">
            <a:spAutoFit/>
          </a:bodyPr>
          <a:lstStyle/>
          <a:p>
            <a:pPr algn="ctr">
              <a:lnSpc>
                <a:spcPts val="5915"/>
              </a:lnSpc>
            </a:pPr>
            <a:r>
              <a:rPr lang="en-US" sz="6500" dirty="0" err="1">
                <a:solidFill>
                  <a:srgbClr val="495324"/>
                </a:solidFill>
                <a:latin typeface="More Sugar"/>
              </a:rPr>
              <a:t>Câu</a:t>
            </a:r>
            <a:r>
              <a:rPr lang="en-US" sz="6500" dirty="0">
                <a:solidFill>
                  <a:srgbClr val="495324"/>
                </a:solidFill>
                <a:latin typeface="More Sugar"/>
              </a:rPr>
              <a:t> 3</a:t>
            </a:r>
          </a:p>
        </p:txBody>
      </p:sp>
      <p:grpSp>
        <p:nvGrpSpPr>
          <p:cNvPr id="11" name="Group 11"/>
          <p:cNvGrpSpPr/>
          <p:nvPr/>
        </p:nvGrpSpPr>
        <p:grpSpPr>
          <a:xfrm>
            <a:off x="5757496" y="834070"/>
            <a:ext cx="11311303" cy="1947229"/>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6036820" y="1050056"/>
            <a:ext cx="10346179" cy="1477328"/>
          </a:xfrm>
          <a:prstGeom prst="rect">
            <a:avLst/>
          </a:prstGeom>
        </p:spPr>
        <p:txBody>
          <a:bodyPr wrap="square" lIns="0" tIns="0" rIns="0" bIns="0" rtlCol="0" anchor="t">
            <a:spAutoFit/>
          </a:bodyPr>
          <a:lstStyle/>
          <a:p>
            <a:pPr algn="ctr"/>
            <a:r>
              <a:rPr lang="en-US" sz="4800" b="1" dirty="0" err="1">
                <a:solidFill>
                  <a:srgbClr val="C00000"/>
                </a:solidFill>
                <a:latin typeface="Cambria" panose="02040503050406030204" pitchFamily="18" charset="0"/>
                <a:ea typeface="Cambria" panose="02040503050406030204" pitchFamily="18" charset="0"/>
              </a:rPr>
              <a:t>Có</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thể</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đặt</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dấu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ngoặc</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đơn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vào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vị</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trí</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nào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trong</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mỗi</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đoạn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văn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dưới</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đây</a:t>
            </a:r>
            <a:r>
              <a:rPr lang="en-US" sz="4800" b="1" dirty="0">
                <a:solidFill>
                  <a:srgbClr val="C00000"/>
                </a:solidFill>
                <a:latin typeface="Cambria" panose="02040503050406030204" pitchFamily="18" charset="0"/>
                <a:ea typeface="Cambria" panose="02040503050406030204" pitchFamily="18" charset="0"/>
              </a:rPr>
              <a:t>?</a:t>
            </a:r>
          </a:p>
        </p:txBody>
      </p:sp>
      <p:grpSp>
        <p:nvGrpSpPr>
          <p:cNvPr id="15" name="Group 15"/>
          <p:cNvGrpSpPr/>
          <p:nvPr/>
        </p:nvGrpSpPr>
        <p:grpSpPr>
          <a:xfrm>
            <a:off x="1295400" y="3013228"/>
            <a:ext cx="15773398" cy="2981203"/>
            <a:chOff x="0" y="-47625"/>
            <a:chExt cx="4154311" cy="785174"/>
          </a:xfrm>
        </p:grpSpPr>
        <p:sp>
          <p:nvSpPr>
            <p:cNvPr id="16" name="Freeform 16"/>
            <p:cNvSpPr/>
            <p:nvPr/>
          </p:nvSpPr>
          <p:spPr>
            <a:xfrm>
              <a:off x="0" y="0"/>
              <a:ext cx="4154311" cy="737549"/>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7"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752600" y="3401740"/>
            <a:ext cx="14782799" cy="2287165"/>
          </a:xfrm>
          <a:prstGeom prst="rect">
            <a:avLst/>
          </a:prstGeom>
        </p:spPr>
        <p:txBody>
          <a:bodyPr wrap="square" lIns="0" tIns="0" rIns="0" bIns="0" rtlCol="0" anchor="t">
            <a:spAutoFit/>
          </a:bodyPr>
          <a:lstStyle/>
          <a:p>
            <a:pPr algn="just">
              <a:lnSpc>
                <a:spcPts val="4480"/>
              </a:lnSpc>
            </a:pPr>
            <a:r>
              <a:rPr lang="en-US" sz="4000" b="1" dirty="0">
                <a:latin typeface="Cambria" panose="02040503050406030204" pitchFamily="18" charset="0"/>
                <a:ea typeface="Cambria" panose="02040503050406030204" pitchFamily="18" charset="0"/>
              </a:rPr>
              <a:t>a. </a:t>
            </a:r>
            <a:r>
              <a:rPr lang="vi-VN" sz="4000" dirty="0">
                <a:latin typeface="Cambria" panose="02040503050406030204" pitchFamily="18" charset="0"/>
                <a:ea typeface="Cambria" panose="02040503050406030204" pitchFamily="18" charset="0"/>
              </a:rPr>
              <a:t>Chiếc xe đưa tôi từ Buôn Ma Thuột lên Buôn Đôn một làng ở gần biên giới. Những cánh rừng khộp bát ngát và bằng phẳng, kéo dài như không bao giờ dứt ở hai bên đường.</a:t>
            </a:r>
            <a:endParaRPr lang="en-US" sz="4000" dirty="0">
              <a:latin typeface="Cambria" panose="02040503050406030204" pitchFamily="18" charset="0"/>
              <a:ea typeface="Cambria" panose="02040503050406030204" pitchFamily="18" charset="0"/>
            </a:endParaRPr>
          </a:p>
          <a:p>
            <a:pPr algn="r">
              <a:lnSpc>
                <a:spcPts val="4480"/>
              </a:lnSpc>
            </a:pPr>
            <a:r>
              <a:rPr lang="en-US" sz="4000" i="1" dirty="0">
                <a:latin typeface="Cambria" panose="02040503050406030204" pitchFamily="18" charset="0"/>
                <a:ea typeface="Cambria" panose="02040503050406030204" pitchFamily="18" charset="0"/>
              </a:rPr>
              <a:t>Minh </a:t>
            </a:r>
            <a:r>
              <a:rPr lang="en-US" sz="4000" i="1" dirty="0" err="1">
                <a:latin typeface="Cambria" panose="02040503050406030204" pitchFamily="18" charset="0"/>
                <a:ea typeface="Cambria" panose="02040503050406030204" pitchFamily="18" charset="0"/>
              </a:rPr>
              <a:t>Khôi</a:t>
            </a:r>
            <a:endParaRPr lang="en-US" sz="4000" i="1" dirty="0">
              <a:latin typeface="Cambria" panose="02040503050406030204" pitchFamily="18" charset="0"/>
              <a:ea typeface="Cambria" panose="02040503050406030204" pitchFamily="18" charset="0"/>
            </a:endParaRPr>
          </a:p>
        </p:txBody>
      </p:sp>
      <p:sp>
        <p:nvSpPr>
          <p:cNvPr id="23" name="Freeform 23"/>
          <p:cNvSpPr/>
          <p:nvPr/>
        </p:nvSpPr>
        <p:spPr>
          <a:xfrm>
            <a:off x="16196283" y="543734"/>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rot="-6316925" flipH="1" flipV="1">
            <a:off x="308640" y="970815"/>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6" name="Freeform 26"/>
          <p:cNvSpPr/>
          <p:nvPr/>
        </p:nvSpPr>
        <p:spPr>
          <a:xfrm rot="-1333878">
            <a:off x="16575630" y="551658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9" name="Group 15"/>
          <p:cNvGrpSpPr/>
          <p:nvPr/>
        </p:nvGrpSpPr>
        <p:grpSpPr>
          <a:xfrm>
            <a:off x="1295400" y="6025393"/>
            <a:ext cx="15773398" cy="3530728"/>
            <a:chOff x="0" y="-47625"/>
            <a:chExt cx="4154311" cy="929905"/>
          </a:xfrm>
        </p:grpSpPr>
        <p:sp>
          <p:nvSpPr>
            <p:cNvPr id="30" name="Freeform 16"/>
            <p:cNvSpPr/>
            <p:nvPr/>
          </p:nvSpPr>
          <p:spPr>
            <a:xfrm>
              <a:off x="0" y="0"/>
              <a:ext cx="4154311" cy="882280"/>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31"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32" name="TextBox 18"/>
          <p:cNvSpPr txBox="1"/>
          <p:nvPr/>
        </p:nvSpPr>
        <p:spPr>
          <a:xfrm>
            <a:off x="1626604" y="6516304"/>
            <a:ext cx="15110990" cy="2885405"/>
          </a:xfrm>
          <a:prstGeom prst="rect">
            <a:avLst/>
          </a:prstGeom>
        </p:spPr>
        <p:txBody>
          <a:bodyPr wrap="square" lIns="0" tIns="0" rIns="0" bIns="0" rtlCol="0" anchor="t">
            <a:spAutoFit/>
          </a:bodyPr>
          <a:lstStyle/>
          <a:p>
            <a:pPr algn="just">
              <a:lnSpc>
                <a:spcPts val="4480"/>
              </a:lnSpc>
            </a:pPr>
            <a:r>
              <a:rPr lang="en-US" sz="4000" b="1" dirty="0">
                <a:latin typeface="Cambria" panose="02040503050406030204" pitchFamily="18" charset="0"/>
                <a:ea typeface="Cambria" panose="02040503050406030204" pitchFamily="18" charset="0"/>
              </a:rPr>
              <a:t>b</a:t>
            </a:r>
            <a:r>
              <a:rPr lang="vi-VN"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 </a:t>
            </a:r>
            <a:endParaRPr lang="en-US" sz="4000" dirty="0">
              <a:latin typeface="Cambria" panose="02040503050406030204" pitchFamily="18" charset="0"/>
              <a:ea typeface="Cambria" panose="02040503050406030204" pitchFamily="18" charset="0"/>
            </a:endParaRPr>
          </a:p>
          <a:p>
            <a:pPr algn="r">
              <a:lnSpc>
                <a:spcPts val="4480"/>
              </a:lnSpc>
            </a:pPr>
            <a:r>
              <a:rPr lang="en-US" sz="4000" i="1" dirty="0">
                <a:latin typeface="Cambria" panose="02040503050406030204" pitchFamily="18" charset="0"/>
                <a:ea typeface="Cambria" panose="02040503050406030204" pitchFamily="18" charset="0"/>
              </a:rPr>
              <a:t>Theo </a:t>
            </a:r>
            <a:r>
              <a:rPr lang="en-US" sz="4000" i="1" dirty="0" err="1">
                <a:latin typeface="Cambria" panose="02040503050406030204" pitchFamily="18" charset="0"/>
                <a:ea typeface="Cambria" panose="02040503050406030204" pitchFamily="18" charset="0"/>
              </a:rPr>
              <a:t>Vũ</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Hùng</a:t>
            </a:r>
            <a:endParaRPr lang="en-US" sz="4000" i="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1301</Words>
  <Application>Microsoft Office PowerPoint</Application>
  <PresentationFormat>Custom</PresentationFormat>
  <Paragraphs>77</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#9Slide03 Montserrat Bold</vt:lpstr>
      <vt:lpstr>More Sugar</vt:lpstr>
      <vt:lpstr>Times New Roman</vt:lpstr>
      <vt:lpstr>Cambria</vt:lpstr>
      <vt:lpstr>Arial</vt:lpstr>
      <vt:lpstr>#9Slide07 HoneyCream</vt:lpstr>
      <vt:lpstr>SVN-Newton</vt:lpstr>
      <vt:lpstr>SVN-A Love Of Thunder</vt:lpstr>
      <vt:lpstr>Calibri</vt:lpstr>
      <vt:lpstr>Arturo Outline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T30_LT_DauNgoacDOn_MNT</dc:title>
  <dc:creator>ADMIN</dc:creator>
  <cp:lastModifiedBy>duong quynh anh</cp:lastModifiedBy>
  <cp:revision>21</cp:revision>
  <dcterms:created xsi:type="dcterms:W3CDTF">2006-08-16T00:00:00Z</dcterms:created>
  <dcterms:modified xsi:type="dcterms:W3CDTF">2025-04-22T14:40:16Z</dcterms:modified>
  <dc:identifier>DAF_3wXkXew</dc:identifier>
</cp:coreProperties>
</file>