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4"/>
  </p:notesMasterIdLst>
  <p:sldIdLst>
    <p:sldId id="256" r:id="rId2"/>
    <p:sldId id="259" r:id="rId3"/>
    <p:sldId id="260" r:id="rId4"/>
    <p:sldId id="272" r:id="rId5"/>
    <p:sldId id="273" r:id="rId6"/>
    <p:sldId id="274" r:id="rId7"/>
    <p:sldId id="275" r:id="rId8"/>
    <p:sldId id="276" r:id="rId9"/>
    <p:sldId id="279" r:id="rId10"/>
    <p:sldId id="278" r:id="rId11"/>
    <p:sldId id="280" r:id="rId12"/>
    <p:sldId id="281" r:id="rId13"/>
  </p:sldIdLst>
  <p:sldSz cx="18288000" cy="10287000"/>
  <p:notesSz cx="6858000" cy="9144000"/>
  <p:embeddedFontLst>
    <p:embeddedFont>
      <p:font typeface="Calibri" panose="020F0502020204030204" pitchFamily="34" charset="0"/>
      <p:regular r:id="rId15"/>
      <p:bold r:id="rId16"/>
      <p:italic r:id="rId17"/>
      <p:boldItalic r:id="rId18"/>
    </p:embeddedFont>
    <p:embeddedFont>
      <p:font typeface="Cambria" panose="02040503050406030204" pitchFamily="18" charset="0"/>
      <p:regular r:id="rId19"/>
      <p:bold r:id="rId20"/>
      <p:italic r:id="rId21"/>
      <p:boldItalic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3B39"/>
    <a:srgbClr val="A0D9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2" autoAdjust="0"/>
    <p:restoredTop sz="94689" autoAdjust="0"/>
  </p:normalViewPr>
  <p:slideViewPr>
    <p:cSldViewPr>
      <p:cViewPr varScale="1">
        <p:scale>
          <a:sx n="33" d="100"/>
          <a:sy n="33" d="100"/>
        </p:scale>
        <p:origin x="216"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5504AB-9927-104A-99EB-48DCBB70A740}" type="datetimeFigureOut">
              <a:rPr lang="en-VN" smtClean="0"/>
              <a:t>04/22/2025</a:t>
            </a:fld>
            <a:endParaRPr lang="en-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58543B-BF37-B54E-9A93-538CFC2754CE}" type="slidenum">
              <a:rPr lang="en-VN" smtClean="0"/>
              <a:t>‹#›</a:t>
            </a:fld>
            <a:endParaRPr lang="en-VN"/>
          </a:p>
        </p:txBody>
      </p:sp>
    </p:spTree>
    <p:extLst>
      <p:ext uri="{BB962C8B-B14F-4D97-AF65-F5344CB8AC3E}">
        <p14:creationId xmlns:p14="http://schemas.microsoft.com/office/powerpoint/2010/main" val="1764100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0E58543B-BF37-B54E-9A93-538CFC2754CE}" type="slidenum">
              <a:rPr lang="en-VN" smtClean="0"/>
              <a:t>11</a:t>
            </a:fld>
            <a:endParaRPr lang="en-VN"/>
          </a:p>
        </p:txBody>
      </p:sp>
    </p:spTree>
    <p:extLst>
      <p:ext uri="{BB962C8B-B14F-4D97-AF65-F5344CB8AC3E}">
        <p14:creationId xmlns:p14="http://schemas.microsoft.com/office/powerpoint/2010/main" val="28177428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4/22/2025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s://www.facebook.com/groups/629898828017053"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4/22/2025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
        <p:nvSpPr>
          <p:cNvPr id="27" name="TextBox 3">
            <a:extLst>
              <a:ext uri="{FF2B5EF4-FFF2-40B4-BE49-F238E27FC236}">
                <a16:creationId xmlns:a16="http://schemas.microsoft.com/office/drawing/2014/main" id="{F5FB42DA-0526-6246-B514-E7E2B26F5B55}"/>
              </a:ext>
            </a:extLst>
          </p:cNvPr>
          <p:cNvSpPr txBox="1"/>
          <p:nvPr userDrawn="1"/>
        </p:nvSpPr>
        <p:spPr>
          <a:xfrm>
            <a:off x="4776651" y="13175642"/>
            <a:ext cx="10218420" cy="1477328"/>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3">
                  <a:extLst>
                    <a:ext uri="{A12FA001-AC4F-418D-AE19-62706E023703}">
                      <ahyp:hlinkClr xmlns:ahyp="http://schemas.microsoft.com/office/drawing/2018/hyperlinkcolor" val="tx"/>
                    </a:ext>
                  </a:extLst>
                </a:hlinkClick>
              </a:rPr>
              <a:t>MĂNG NON- TÀI LIỆU TIỂU HỌC | Facebook</a:t>
            </a:r>
            <a:endParaRPr kumimoji="0" lang="en-US" sz="30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pic>
        <p:nvPicPr>
          <p:cNvPr id="28" name="Picture 6">
            <a:extLst>
              <a:ext uri="{FF2B5EF4-FFF2-40B4-BE49-F238E27FC236}">
                <a16:creationId xmlns:a16="http://schemas.microsoft.com/office/drawing/2014/main" id="{528A1774-E4FA-5B4E-A46E-30B27599C03E}"/>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t="37667"/>
          <a:stretch/>
        </p:blipFill>
        <p:spPr>
          <a:xfrm>
            <a:off x="-53095071" y="-21775902"/>
            <a:ext cx="2559870" cy="2713443"/>
          </a:xfrm>
          <a:prstGeom prst="rect">
            <a:avLst/>
          </a:prstGeom>
        </p:spPr>
      </p:pic>
      <p:pic>
        <p:nvPicPr>
          <p:cNvPr id="29" name="Picture 6">
            <a:extLst>
              <a:ext uri="{FF2B5EF4-FFF2-40B4-BE49-F238E27FC236}">
                <a16:creationId xmlns:a16="http://schemas.microsoft.com/office/drawing/2014/main" id="{E83978CC-DFC0-8B41-B719-9488291A285F}"/>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t="37667"/>
          <a:stretch/>
        </p:blipFill>
        <p:spPr>
          <a:xfrm>
            <a:off x="-53116842" y="38002998"/>
            <a:ext cx="2559870" cy="2713443"/>
          </a:xfrm>
          <a:prstGeom prst="rect">
            <a:avLst/>
          </a:prstGeom>
        </p:spPr>
      </p:pic>
      <p:pic>
        <p:nvPicPr>
          <p:cNvPr id="30" name="Picture 6">
            <a:extLst>
              <a:ext uri="{FF2B5EF4-FFF2-40B4-BE49-F238E27FC236}">
                <a16:creationId xmlns:a16="http://schemas.microsoft.com/office/drawing/2014/main" id="{40D11457-D2A3-B649-8420-A4EBFCE5B89F}"/>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t="37667"/>
          <a:stretch/>
        </p:blipFill>
        <p:spPr>
          <a:xfrm>
            <a:off x="-35057442" y="-9545802"/>
            <a:ext cx="2559870" cy="2713443"/>
          </a:xfrm>
          <a:prstGeom prst="rect">
            <a:avLst/>
          </a:prstGeom>
        </p:spPr>
      </p:pic>
      <p:pic>
        <p:nvPicPr>
          <p:cNvPr id="31" name="Picture 6">
            <a:extLst>
              <a:ext uri="{FF2B5EF4-FFF2-40B4-BE49-F238E27FC236}">
                <a16:creationId xmlns:a16="http://schemas.microsoft.com/office/drawing/2014/main" id="{4C15DBC5-2624-7A40-8E34-047C448553C1}"/>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t="37667"/>
          <a:stretch/>
        </p:blipFill>
        <p:spPr>
          <a:xfrm>
            <a:off x="65069358" y="-8189081"/>
            <a:ext cx="2559870" cy="2713443"/>
          </a:xfrm>
          <a:prstGeom prst="rect">
            <a:avLst/>
          </a:prstGeom>
        </p:spPr>
      </p:pic>
      <p:pic>
        <p:nvPicPr>
          <p:cNvPr id="32" name="Picture 6">
            <a:extLst>
              <a:ext uri="{FF2B5EF4-FFF2-40B4-BE49-F238E27FC236}">
                <a16:creationId xmlns:a16="http://schemas.microsoft.com/office/drawing/2014/main" id="{FCA1692B-0C3F-3344-AC8D-AC7A55FCF79F}"/>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t="37667"/>
          <a:stretch/>
        </p:blipFill>
        <p:spPr>
          <a:xfrm>
            <a:off x="-35057442" y="28516098"/>
            <a:ext cx="2559870" cy="2713443"/>
          </a:xfrm>
          <a:prstGeom prst="rect">
            <a:avLst/>
          </a:prstGeom>
        </p:spPr>
      </p:pic>
      <p:pic>
        <p:nvPicPr>
          <p:cNvPr id="33" name="Picture 6">
            <a:extLst>
              <a:ext uri="{FF2B5EF4-FFF2-40B4-BE49-F238E27FC236}">
                <a16:creationId xmlns:a16="http://schemas.microsoft.com/office/drawing/2014/main" id="{89B5D6F4-77B6-F945-8518-FF08F3D72CB6}"/>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t="37667"/>
          <a:stretch/>
        </p:blipFill>
        <p:spPr>
          <a:xfrm>
            <a:off x="65069358" y="29872820"/>
            <a:ext cx="2559870" cy="2713443"/>
          </a:xfrm>
          <a:prstGeom prst="rect">
            <a:avLst/>
          </a:prstGeom>
        </p:spPr>
      </p:pic>
      <p:pic>
        <p:nvPicPr>
          <p:cNvPr id="34" name="Hình ảnh 31">
            <a:extLst>
              <a:ext uri="{FF2B5EF4-FFF2-40B4-BE49-F238E27FC236}">
                <a16:creationId xmlns:a16="http://schemas.microsoft.com/office/drawing/2014/main" id="{8BE03E1B-FBE6-A041-A9D1-81E5735DDFE7}"/>
              </a:ext>
            </a:extLst>
          </p:cNvPr>
          <p:cNvPicPr>
            <a:picLocks noChangeAspect="1"/>
          </p:cNvPicPr>
          <p:nvPr userDrawn="1"/>
        </p:nvPicPr>
        <p:blipFill>
          <a:blip r:embed="rId15"/>
          <a:stretch>
            <a:fillRect/>
          </a:stretch>
        </p:blipFill>
        <p:spPr>
          <a:xfrm>
            <a:off x="-2992818" y="-364830"/>
            <a:ext cx="2706858" cy="3813378"/>
          </a:xfrm>
          <a:prstGeom prst="rect">
            <a:avLst/>
          </a:prstGeom>
        </p:spPr>
      </p:pic>
      <p:pic>
        <p:nvPicPr>
          <p:cNvPr id="35" name="Hình ảnh 32">
            <a:extLst>
              <a:ext uri="{FF2B5EF4-FFF2-40B4-BE49-F238E27FC236}">
                <a16:creationId xmlns:a16="http://schemas.microsoft.com/office/drawing/2014/main" id="{5EF7C2AD-E7F3-034C-92C5-3CB4D10C0529}"/>
              </a:ext>
            </a:extLst>
          </p:cNvPr>
          <p:cNvPicPr>
            <a:picLocks noChangeAspect="1"/>
          </p:cNvPicPr>
          <p:nvPr userDrawn="1"/>
        </p:nvPicPr>
        <p:blipFill>
          <a:blip r:embed="rId15"/>
          <a:stretch>
            <a:fillRect/>
          </a:stretch>
        </p:blipFill>
        <p:spPr>
          <a:xfrm>
            <a:off x="2069793" y="11819690"/>
            <a:ext cx="2706858" cy="3813378"/>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emf"/><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12.sv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0.svg"/></Relationships>
</file>

<file path=ppt/slides/_rels/slide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1.emf"/><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emf"/><Relationship Id="rId5" Type="http://schemas.openxmlformats.org/officeDocument/2006/relationships/image" Target="../media/image12.sv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0.svg"/><Relationship Id="rId7" Type="http://schemas.openxmlformats.org/officeDocument/2006/relationships/image" Target="../media/image17.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0.sv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20.emf"/><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A0D9F6"/>
        </a:solidFill>
        <a:effectLst/>
      </p:bgPr>
    </p:bg>
    <p:spTree>
      <p:nvGrpSpPr>
        <p:cNvPr id="1" name=""/>
        <p:cNvGrpSpPr/>
        <p:nvPr/>
      </p:nvGrpSpPr>
      <p:grpSpPr>
        <a:xfrm>
          <a:off x="0" y="0"/>
          <a:ext cx="0" cy="0"/>
          <a:chOff x="0" y="0"/>
          <a:chExt cx="0" cy="0"/>
        </a:xfrm>
      </p:grpSpPr>
      <p:grpSp>
        <p:nvGrpSpPr>
          <p:cNvPr id="2" name="Group 2"/>
          <p:cNvGrpSpPr/>
          <p:nvPr/>
        </p:nvGrpSpPr>
        <p:grpSpPr>
          <a:xfrm>
            <a:off x="-389217" y="-266700"/>
            <a:ext cx="19050791" cy="8611077"/>
            <a:chOff x="0" y="0"/>
            <a:chExt cx="5017492" cy="2267938"/>
          </a:xfrm>
        </p:grpSpPr>
        <p:sp>
          <p:nvSpPr>
            <p:cNvPr id="3" name="Freeform 3"/>
            <p:cNvSpPr/>
            <p:nvPr/>
          </p:nvSpPr>
          <p:spPr>
            <a:xfrm>
              <a:off x="0" y="0"/>
              <a:ext cx="5017492" cy="2267938"/>
            </a:xfrm>
            <a:custGeom>
              <a:avLst/>
              <a:gdLst/>
              <a:ahLst/>
              <a:cxnLst/>
              <a:rect l="l" t="t" r="r" b="b"/>
              <a:pathLst>
                <a:path w="5017492" h="2267938">
                  <a:moveTo>
                    <a:pt x="0" y="0"/>
                  </a:moveTo>
                  <a:lnTo>
                    <a:pt x="5017492" y="0"/>
                  </a:lnTo>
                  <a:lnTo>
                    <a:pt x="5017492" y="2267938"/>
                  </a:lnTo>
                  <a:lnTo>
                    <a:pt x="0" y="2267938"/>
                  </a:lnTo>
                  <a:close/>
                </a:path>
              </a:pathLst>
            </a:custGeom>
            <a:solidFill>
              <a:srgbClr val="FFFFFF"/>
            </a:solidFill>
          </p:spPr>
        </p:sp>
        <p:sp>
          <p:nvSpPr>
            <p:cNvPr id="4" name="TextBox 4"/>
            <p:cNvSpPr txBox="1"/>
            <p:nvPr/>
          </p:nvSpPr>
          <p:spPr>
            <a:xfrm>
              <a:off x="0" y="-38100"/>
              <a:ext cx="5017492" cy="2306038"/>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614763" y="776783"/>
            <a:ext cx="17038340" cy="4366717"/>
            <a:chOff x="0" y="0"/>
            <a:chExt cx="8114748" cy="2079710"/>
          </a:xfrm>
        </p:grpSpPr>
        <p:sp>
          <p:nvSpPr>
            <p:cNvPr id="6" name="Freeform 6"/>
            <p:cNvSpPr/>
            <p:nvPr/>
          </p:nvSpPr>
          <p:spPr>
            <a:xfrm>
              <a:off x="0" y="0"/>
              <a:ext cx="8114748" cy="2079710"/>
            </a:xfrm>
            <a:custGeom>
              <a:avLst/>
              <a:gdLst/>
              <a:ahLst/>
              <a:cxnLst/>
              <a:rect l="l" t="t" r="r" b="b"/>
              <a:pathLst>
                <a:path w="8114748" h="2079710">
                  <a:moveTo>
                    <a:pt x="0" y="0"/>
                  </a:moveTo>
                  <a:lnTo>
                    <a:pt x="0" y="2079710"/>
                  </a:lnTo>
                  <a:lnTo>
                    <a:pt x="8114748" y="2079710"/>
                  </a:lnTo>
                  <a:lnTo>
                    <a:pt x="8114748" y="0"/>
                  </a:lnTo>
                  <a:lnTo>
                    <a:pt x="0" y="0"/>
                  </a:lnTo>
                  <a:close/>
                  <a:moveTo>
                    <a:pt x="8053788" y="2018750"/>
                  </a:moveTo>
                  <a:lnTo>
                    <a:pt x="59690" y="2018750"/>
                  </a:lnTo>
                  <a:lnTo>
                    <a:pt x="59690" y="59690"/>
                  </a:lnTo>
                  <a:lnTo>
                    <a:pt x="8053788" y="59690"/>
                  </a:lnTo>
                  <a:lnTo>
                    <a:pt x="8053788" y="2018750"/>
                  </a:lnTo>
                  <a:close/>
                </a:path>
              </a:pathLst>
            </a:custGeom>
            <a:solidFill>
              <a:srgbClr val="A0D9F6"/>
            </a:solidFill>
          </p:spPr>
        </p:sp>
      </p:grpSp>
      <p:sp>
        <p:nvSpPr>
          <p:cNvPr id="7" name="Freeform 7"/>
          <p:cNvSpPr/>
          <p:nvPr/>
        </p:nvSpPr>
        <p:spPr>
          <a:xfrm>
            <a:off x="14281500" y="1310368"/>
            <a:ext cx="2977800" cy="2994131"/>
          </a:xfrm>
          <a:custGeom>
            <a:avLst/>
            <a:gdLst/>
            <a:ahLst/>
            <a:cxnLst/>
            <a:rect l="l" t="t" r="r" b="b"/>
            <a:pathLst>
              <a:path w="2977800" h="2994131">
                <a:moveTo>
                  <a:pt x="0" y="0"/>
                </a:moveTo>
                <a:lnTo>
                  <a:pt x="2977800" y="0"/>
                </a:lnTo>
                <a:lnTo>
                  <a:pt x="2977800" y="2994132"/>
                </a:lnTo>
                <a:lnTo>
                  <a:pt x="0" y="299413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8" name="Freeform 8"/>
          <p:cNvSpPr/>
          <p:nvPr/>
        </p:nvSpPr>
        <p:spPr>
          <a:xfrm>
            <a:off x="614763" y="4306661"/>
            <a:ext cx="7856806" cy="5987541"/>
          </a:xfrm>
          <a:custGeom>
            <a:avLst/>
            <a:gdLst/>
            <a:ahLst/>
            <a:cxnLst/>
            <a:rect l="l" t="t" r="r" b="b"/>
            <a:pathLst>
              <a:path w="7856806" h="5987541">
                <a:moveTo>
                  <a:pt x="0" y="0"/>
                </a:moveTo>
                <a:lnTo>
                  <a:pt x="7856806" y="0"/>
                </a:lnTo>
                <a:lnTo>
                  <a:pt x="7856806" y="5987541"/>
                </a:lnTo>
                <a:lnTo>
                  <a:pt x="0" y="5987541"/>
                </a:lnTo>
                <a:lnTo>
                  <a:pt x="0" y="0"/>
                </a:lnTo>
                <a:close/>
              </a:path>
            </a:pathLst>
          </a:custGeom>
          <a:blipFill>
            <a:blip r:embed="rId4"/>
            <a:stretch>
              <a:fillRect/>
            </a:stretch>
          </a:blipFill>
        </p:spPr>
      </p:sp>
      <p:sp>
        <p:nvSpPr>
          <p:cNvPr id="9" name="Freeform 9"/>
          <p:cNvSpPr/>
          <p:nvPr/>
        </p:nvSpPr>
        <p:spPr>
          <a:xfrm>
            <a:off x="9151822" y="4306661"/>
            <a:ext cx="8107478" cy="6435311"/>
          </a:xfrm>
          <a:custGeom>
            <a:avLst/>
            <a:gdLst/>
            <a:ahLst/>
            <a:cxnLst/>
            <a:rect l="l" t="t" r="r" b="b"/>
            <a:pathLst>
              <a:path w="8107478" h="6435311">
                <a:moveTo>
                  <a:pt x="0" y="0"/>
                </a:moveTo>
                <a:lnTo>
                  <a:pt x="8107478" y="0"/>
                </a:lnTo>
                <a:lnTo>
                  <a:pt x="8107478" y="6435311"/>
                </a:lnTo>
                <a:lnTo>
                  <a:pt x="0" y="6435311"/>
                </a:lnTo>
                <a:lnTo>
                  <a:pt x="0" y="0"/>
                </a:lnTo>
                <a:close/>
              </a:path>
            </a:pathLst>
          </a:custGeom>
          <a:blipFill>
            <a:blip r:embed="rId5"/>
            <a:stretch>
              <a:fillRect/>
            </a:stretch>
          </a:blipFill>
        </p:spPr>
      </p:sp>
      <p:pic>
        <p:nvPicPr>
          <p:cNvPr id="12" name="Picture 11">
            <a:extLst>
              <a:ext uri="{FF2B5EF4-FFF2-40B4-BE49-F238E27FC236}">
                <a16:creationId xmlns:a16="http://schemas.microsoft.com/office/drawing/2014/main" id="{9E9E2809-8827-B34C-9FF3-51EBA1266DC3}"/>
              </a:ext>
            </a:extLst>
          </p:cNvPr>
          <p:cNvPicPr>
            <a:picLocks noChangeAspect="1"/>
          </p:cNvPicPr>
          <p:nvPr/>
        </p:nvPicPr>
        <p:blipFill>
          <a:blip r:embed="rId6"/>
          <a:stretch>
            <a:fillRect/>
          </a:stretch>
        </p:blipFill>
        <p:spPr>
          <a:xfrm>
            <a:off x="597569" y="912675"/>
            <a:ext cx="15748000" cy="4241800"/>
          </a:xfrm>
          <a:prstGeom prst="rect">
            <a:avLst/>
          </a:prstGeom>
        </p:spPr>
      </p:pic>
      <p:pic>
        <p:nvPicPr>
          <p:cNvPr id="14" name="Picture 13">
            <a:extLst>
              <a:ext uri="{FF2B5EF4-FFF2-40B4-BE49-F238E27FC236}">
                <a16:creationId xmlns:a16="http://schemas.microsoft.com/office/drawing/2014/main" id="{AFF4730C-055E-F649-BD78-BD484261167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063769" y="685599"/>
            <a:ext cx="2147209" cy="214720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A0D9F7"/>
        </a:solidFill>
        <a:effectLst/>
      </p:bgPr>
    </p:bg>
    <p:spTree>
      <p:nvGrpSpPr>
        <p:cNvPr id="1" name=""/>
        <p:cNvGrpSpPr/>
        <p:nvPr/>
      </p:nvGrpSpPr>
      <p:grpSpPr>
        <a:xfrm>
          <a:off x="0" y="0"/>
          <a:ext cx="0" cy="0"/>
          <a:chOff x="0" y="0"/>
          <a:chExt cx="0" cy="0"/>
        </a:xfrm>
      </p:grpSpPr>
      <p:grpSp>
        <p:nvGrpSpPr>
          <p:cNvPr id="14" name="Group 2">
            <a:extLst>
              <a:ext uri="{FF2B5EF4-FFF2-40B4-BE49-F238E27FC236}">
                <a16:creationId xmlns:a16="http://schemas.microsoft.com/office/drawing/2014/main" id="{E755CCA8-1386-8C4E-AADD-34A590705D6D}"/>
              </a:ext>
            </a:extLst>
          </p:cNvPr>
          <p:cNvGrpSpPr/>
          <p:nvPr/>
        </p:nvGrpSpPr>
        <p:grpSpPr>
          <a:xfrm>
            <a:off x="1" y="115236"/>
            <a:ext cx="18288000" cy="8611077"/>
            <a:chOff x="0" y="0"/>
            <a:chExt cx="5017492" cy="2267938"/>
          </a:xfrm>
          <a:solidFill>
            <a:schemeClr val="bg1"/>
          </a:solidFill>
        </p:grpSpPr>
        <p:sp>
          <p:nvSpPr>
            <p:cNvPr id="15" name="Freeform 3">
              <a:extLst>
                <a:ext uri="{FF2B5EF4-FFF2-40B4-BE49-F238E27FC236}">
                  <a16:creationId xmlns:a16="http://schemas.microsoft.com/office/drawing/2014/main" id="{9122CC2E-225A-5B40-922A-D36EBAF61C2F}"/>
                </a:ext>
              </a:extLst>
            </p:cNvPr>
            <p:cNvSpPr/>
            <p:nvPr/>
          </p:nvSpPr>
          <p:spPr>
            <a:xfrm>
              <a:off x="0" y="0"/>
              <a:ext cx="5017492" cy="2267938"/>
            </a:xfrm>
            <a:custGeom>
              <a:avLst/>
              <a:gdLst/>
              <a:ahLst/>
              <a:cxnLst/>
              <a:rect l="l" t="t" r="r" b="b"/>
              <a:pathLst>
                <a:path w="5017492" h="2267938">
                  <a:moveTo>
                    <a:pt x="0" y="0"/>
                  </a:moveTo>
                  <a:lnTo>
                    <a:pt x="5017492" y="0"/>
                  </a:lnTo>
                  <a:lnTo>
                    <a:pt x="5017492" y="2267938"/>
                  </a:lnTo>
                  <a:lnTo>
                    <a:pt x="0" y="2267938"/>
                  </a:lnTo>
                  <a:close/>
                </a:path>
              </a:pathLst>
            </a:custGeom>
            <a:grpFill/>
          </p:spPr>
        </p:sp>
        <p:sp>
          <p:nvSpPr>
            <p:cNvPr id="16" name="TextBox 4">
              <a:extLst>
                <a:ext uri="{FF2B5EF4-FFF2-40B4-BE49-F238E27FC236}">
                  <a16:creationId xmlns:a16="http://schemas.microsoft.com/office/drawing/2014/main" id="{0257256C-773A-E04A-A2E6-D21EB09C7670}"/>
                </a:ext>
              </a:extLst>
            </p:cNvPr>
            <p:cNvSpPr txBox="1"/>
            <p:nvPr/>
          </p:nvSpPr>
          <p:spPr>
            <a:xfrm>
              <a:off x="0" y="-38100"/>
              <a:ext cx="5017492" cy="2306038"/>
            </a:xfrm>
            <a:prstGeom prst="rect">
              <a:avLst/>
            </a:prstGeom>
            <a:grpFill/>
          </p:spPr>
          <p:txBody>
            <a:bodyPr lIns="50800" tIns="50800" rIns="50800" bIns="50800" rtlCol="0" anchor="ctr"/>
            <a:lstStyle/>
            <a:p>
              <a:pPr algn="ctr">
                <a:lnSpc>
                  <a:spcPts val="2659"/>
                </a:lnSpc>
                <a:spcBef>
                  <a:spcPct val="0"/>
                </a:spcBef>
              </a:pPr>
              <a:endParaRPr/>
            </a:p>
          </p:txBody>
        </p:sp>
      </p:grpSp>
      <p:sp>
        <p:nvSpPr>
          <p:cNvPr id="32" name="TextBox 32"/>
          <p:cNvSpPr txBox="1"/>
          <p:nvPr/>
        </p:nvSpPr>
        <p:spPr>
          <a:xfrm>
            <a:off x="1359790" y="1784099"/>
            <a:ext cx="15568419" cy="1461939"/>
          </a:xfrm>
          <a:prstGeom prst="rect">
            <a:avLst/>
          </a:prstGeom>
        </p:spPr>
        <p:txBody>
          <a:bodyPr wrap="square" lIns="0" tIns="0" rIns="0" bIns="0" rtlCol="0" anchor="t">
            <a:spAutoFit/>
          </a:bodyPr>
          <a:lstStyle/>
          <a:p>
            <a:pPr>
              <a:lnSpc>
                <a:spcPts val="5700"/>
              </a:lnSpc>
            </a:pPr>
            <a:r>
              <a:rPr lang="en-US" sz="5000" b="1" dirty="0">
                <a:solidFill>
                  <a:srgbClr val="000000"/>
                </a:solidFill>
                <a:latin typeface="Cambria" panose="02040503050406030204" pitchFamily="18" charset="0"/>
              </a:rPr>
              <a:t>Chia </a:t>
            </a:r>
            <a:r>
              <a:rPr lang="en-US" sz="5000" b="1" dirty="0" err="1">
                <a:solidFill>
                  <a:srgbClr val="000000"/>
                </a:solidFill>
                <a:latin typeface="Cambria" panose="02040503050406030204" pitchFamily="18" charset="0"/>
              </a:rPr>
              <a:t>sẻ</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với</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bạn</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về</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những</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việc</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cần</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tiếp</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tục</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thay</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đổi</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để</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cơ</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thể</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khỏe</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mạnh</a:t>
            </a:r>
            <a:endParaRPr lang="en-US" sz="5000" b="1" dirty="0">
              <a:solidFill>
                <a:srgbClr val="000000"/>
              </a:solidFill>
              <a:latin typeface="Cambria" panose="02040503050406030204" pitchFamily="18" charset="0"/>
            </a:endParaRPr>
          </a:p>
        </p:txBody>
      </p:sp>
      <p:sp>
        <p:nvSpPr>
          <p:cNvPr id="10" name="Freeform 9">
            <a:extLst>
              <a:ext uri="{FF2B5EF4-FFF2-40B4-BE49-F238E27FC236}">
                <a16:creationId xmlns:a16="http://schemas.microsoft.com/office/drawing/2014/main" id="{5AC0FD25-A939-F64C-B3BB-2AC6CE095599}"/>
              </a:ext>
            </a:extLst>
          </p:cNvPr>
          <p:cNvSpPr/>
          <p:nvPr/>
        </p:nvSpPr>
        <p:spPr>
          <a:xfrm>
            <a:off x="9454997" y="3851689"/>
            <a:ext cx="8107478" cy="6435311"/>
          </a:xfrm>
          <a:custGeom>
            <a:avLst/>
            <a:gdLst/>
            <a:ahLst/>
            <a:cxnLst/>
            <a:rect l="l" t="t" r="r" b="b"/>
            <a:pathLst>
              <a:path w="8107478" h="6435311">
                <a:moveTo>
                  <a:pt x="0" y="0"/>
                </a:moveTo>
                <a:lnTo>
                  <a:pt x="8107478" y="0"/>
                </a:lnTo>
                <a:lnTo>
                  <a:pt x="8107478" y="6435311"/>
                </a:lnTo>
                <a:lnTo>
                  <a:pt x="0" y="6435311"/>
                </a:lnTo>
                <a:lnTo>
                  <a:pt x="0" y="0"/>
                </a:lnTo>
                <a:close/>
              </a:path>
            </a:pathLst>
          </a:custGeom>
          <a:blipFill>
            <a:blip r:embed="rId2"/>
            <a:stretch>
              <a:fillRect/>
            </a:stretch>
          </a:blipFill>
        </p:spPr>
      </p:sp>
      <p:sp>
        <p:nvSpPr>
          <p:cNvPr id="17" name="Freeform 3">
            <a:extLst>
              <a:ext uri="{FF2B5EF4-FFF2-40B4-BE49-F238E27FC236}">
                <a16:creationId xmlns:a16="http://schemas.microsoft.com/office/drawing/2014/main" id="{E4AD6D09-7062-354A-9845-CDAD596C518A}"/>
              </a:ext>
            </a:extLst>
          </p:cNvPr>
          <p:cNvSpPr/>
          <p:nvPr/>
        </p:nvSpPr>
        <p:spPr>
          <a:xfrm>
            <a:off x="965468" y="4914900"/>
            <a:ext cx="4292332" cy="5356302"/>
          </a:xfrm>
          <a:custGeom>
            <a:avLst/>
            <a:gdLst/>
            <a:ahLst/>
            <a:cxnLst/>
            <a:rect l="l" t="t" r="r" b="b"/>
            <a:pathLst>
              <a:path w="6605171" h="8072987">
                <a:moveTo>
                  <a:pt x="0" y="0"/>
                </a:moveTo>
                <a:lnTo>
                  <a:pt x="6605171" y="0"/>
                </a:lnTo>
                <a:lnTo>
                  <a:pt x="6605171" y="8072987"/>
                </a:lnTo>
                <a:lnTo>
                  <a:pt x="0" y="807298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8" name="TextBox 17">
            <a:extLst>
              <a:ext uri="{FF2B5EF4-FFF2-40B4-BE49-F238E27FC236}">
                <a16:creationId xmlns:a16="http://schemas.microsoft.com/office/drawing/2014/main" id="{7E4EF7EC-614C-7D41-9F37-791F34991BAD}"/>
              </a:ext>
            </a:extLst>
          </p:cNvPr>
          <p:cNvSpPr txBox="1"/>
          <p:nvPr/>
        </p:nvSpPr>
        <p:spPr>
          <a:xfrm>
            <a:off x="6086474" y="3908683"/>
            <a:ext cx="3048000" cy="4154984"/>
          </a:xfrm>
          <a:prstGeom prst="rect">
            <a:avLst/>
          </a:prstGeom>
          <a:solidFill>
            <a:schemeClr val="accent2">
              <a:lumMod val="20000"/>
              <a:lumOff val="80000"/>
            </a:schemeClr>
          </a:solidFill>
        </p:spPr>
        <p:txBody>
          <a:bodyPr wrap="square" rtlCol="0">
            <a:spAutoFit/>
          </a:bodyPr>
          <a:lstStyle/>
          <a:p>
            <a:pPr algn="ctr"/>
            <a:r>
              <a:rPr lang="en-VN" sz="6600" dirty="0">
                <a:latin typeface="Cambria" panose="02040503050406030204" pitchFamily="18" charset="0"/>
              </a:rPr>
              <a:t>HOẠT ĐỘNG NHÓM ĐÔI</a:t>
            </a:r>
          </a:p>
        </p:txBody>
      </p:sp>
    </p:spTree>
    <p:extLst>
      <p:ext uri="{BB962C8B-B14F-4D97-AF65-F5344CB8AC3E}">
        <p14:creationId xmlns:p14="http://schemas.microsoft.com/office/powerpoint/2010/main" val="6430942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dissolve">
                                      <p:cBhvr>
                                        <p:cTn id="13" dur="500"/>
                                        <p:tgtEl>
                                          <p:spTgt spid="18"/>
                                        </p:tgtEl>
                                      </p:cBhvr>
                                    </p:animEffect>
                                  </p:childTnLst>
                                </p:cTn>
                              </p:par>
                              <p:par>
                                <p:cTn id="14" presetID="9" presetClass="entr" presetSubtype="0"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dissolve">
                                      <p:cBhvr>
                                        <p:cTn id="1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p:nvPr/>
        </p:nvSpPr>
        <p:spPr>
          <a:xfrm>
            <a:off x="-2031804" y="4403750"/>
            <a:ext cx="6053326" cy="6388735"/>
          </a:xfrm>
          <a:custGeom>
            <a:avLst/>
            <a:gdLst/>
            <a:ahLst/>
            <a:cxnLst/>
            <a:rect l="l" t="t" r="r" b="b"/>
            <a:pathLst>
              <a:path w="6053326" h="6388735">
                <a:moveTo>
                  <a:pt x="0" y="0"/>
                </a:moveTo>
                <a:lnTo>
                  <a:pt x="6053326" y="0"/>
                </a:lnTo>
                <a:lnTo>
                  <a:pt x="6053326" y="6388734"/>
                </a:lnTo>
                <a:lnTo>
                  <a:pt x="0" y="638873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1" name="Freeform 31"/>
          <p:cNvSpPr/>
          <p:nvPr/>
        </p:nvSpPr>
        <p:spPr>
          <a:xfrm>
            <a:off x="0" y="3487012"/>
            <a:ext cx="3501994" cy="6799988"/>
          </a:xfrm>
          <a:custGeom>
            <a:avLst/>
            <a:gdLst/>
            <a:ahLst/>
            <a:cxnLst/>
            <a:rect l="l" t="t" r="r" b="b"/>
            <a:pathLst>
              <a:path w="3501994" h="6799988">
                <a:moveTo>
                  <a:pt x="0" y="0"/>
                </a:moveTo>
                <a:lnTo>
                  <a:pt x="3501994" y="0"/>
                </a:lnTo>
                <a:lnTo>
                  <a:pt x="3501994" y="6799988"/>
                </a:lnTo>
                <a:lnTo>
                  <a:pt x="0" y="6799988"/>
                </a:lnTo>
                <a:lnTo>
                  <a:pt x="0" y="0"/>
                </a:lnTo>
                <a:close/>
              </a:path>
            </a:pathLst>
          </a:custGeom>
          <a:blipFill>
            <a:blip r:embed="rId5"/>
            <a:stretch>
              <a:fillRect/>
            </a:stretch>
          </a:blipFill>
        </p:spPr>
      </p:sp>
      <p:sp>
        <p:nvSpPr>
          <p:cNvPr id="32" name="TextBox 32"/>
          <p:cNvSpPr txBox="1"/>
          <p:nvPr/>
        </p:nvSpPr>
        <p:spPr>
          <a:xfrm>
            <a:off x="966980" y="1291541"/>
            <a:ext cx="15720819" cy="1461939"/>
          </a:xfrm>
          <a:prstGeom prst="rect">
            <a:avLst/>
          </a:prstGeom>
        </p:spPr>
        <p:txBody>
          <a:bodyPr wrap="square" lIns="0" tIns="0" rIns="0" bIns="0" rtlCol="0" anchor="t">
            <a:spAutoFit/>
          </a:bodyPr>
          <a:lstStyle/>
          <a:p>
            <a:pPr>
              <a:lnSpc>
                <a:spcPts val="5700"/>
              </a:lnSpc>
            </a:pPr>
            <a:r>
              <a:rPr lang="en-US" sz="5000" b="1" dirty="0">
                <a:solidFill>
                  <a:srgbClr val="000000"/>
                </a:solidFill>
                <a:latin typeface="Cambria" panose="02040503050406030204" pitchFamily="18" charset="0"/>
              </a:rPr>
              <a:t>Chia </a:t>
            </a:r>
            <a:r>
              <a:rPr lang="en-US" sz="5000" b="1" dirty="0" err="1">
                <a:solidFill>
                  <a:srgbClr val="000000"/>
                </a:solidFill>
                <a:latin typeface="Cambria" panose="02040503050406030204" pitchFamily="18" charset="0"/>
              </a:rPr>
              <a:t>sẻ</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với</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bạn</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về</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những</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việc</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cần</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tiếp</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tục</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thay</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đổi</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để</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cơ</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thể</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khỏe</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mạnh</a:t>
            </a:r>
            <a:endParaRPr lang="en-US" sz="5000" b="1" dirty="0">
              <a:solidFill>
                <a:srgbClr val="000000"/>
              </a:solidFill>
              <a:latin typeface="Cambria" panose="02040503050406030204" pitchFamily="18" charset="0"/>
            </a:endParaRPr>
          </a:p>
        </p:txBody>
      </p:sp>
      <p:sp>
        <p:nvSpPr>
          <p:cNvPr id="34" name="TextBox 33">
            <a:extLst>
              <a:ext uri="{FF2B5EF4-FFF2-40B4-BE49-F238E27FC236}">
                <a16:creationId xmlns:a16="http://schemas.microsoft.com/office/drawing/2014/main" id="{8A5D536A-DF41-D54F-90C8-31663464893C}"/>
              </a:ext>
            </a:extLst>
          </p:cNvPr>
          <p:cNvSpPr txBox="1"/>
          <p:nvPr/>
        </p:nvSpPr>
        <p:spPr>
          <a:xfrm>
            <a:off x="5533798" y="2835415"/>
            <a:ext cx="10684727" cy="6863417"/>
          </a:xfrm>
          <a:prstGeom prst="rect">
            <a:avLst/>
          </a:prstGeom>
          <a:solidFill>
            <a:schemeClr val="accent6">
              <a:lumMod val="20000"/>
              <a:lumOff val="80000"/>
            </a:schemeClr>
          </a:solidFill>
        </p:spPr>
        <p:txBody>
          <a:bodyPr wrap="square" rtlCol="0">
            <a:spAutoFit/>
          </a:bodyPr>
          <a:lstStyle/>
          <a:p>
            <a:pPr marL="285750" indent="-285750" algn="l">
              <a:buFont typeface="Arial" panose="020B0604020202020204" pitchFamily="34" charset="0"/>
              <a:buChar char="•"/>
            </a:pPr>
            <a:r>
              <a:rPr lang="vi-VN" sz="4400" dirty="0">
                <a:latin typeface="Cambria" panose="02040503050406030204" pitchFamily="18" charset="0"/>
              </a:rPr>
              <a:t>Ăn đủ ba bữa một ngày, đa dạng thức ăn thuộc bốn nhóm chất dinh dưỡng.</a:t>
            </a:r>
            <a:endParaRPr lang="vi-VN" sz="4400" b="0" i="0" dirty="0">
              <a:effectLst/>
              <a:latin typeface="Cambria" panose="02040503050406030204" pitchFamily="18" charset="0"/>
            </a:endParaRPr>
          </a:p>
          <a:p>
            <a:pPr marL="285750" indent="-285750" algn="l">
              <a:buFont typeface="Arial" panose="020B0604020202020204" pitchFamily="34" charset="0"/>
              <a:buChar char="•"/>
            </a:pPr>
            <a:r>
              <a:rPr lang="vi-VN" sz="4400" b="0" i="0" dirty="0">
                <a:effectLst/>
                <a:latin typeface="Cambria" panose="02040503050406030204" pitchFamily="18" charset="0"/>
              </a:rPr>
              <a:t>Vận động cơ thể, tập thể dục thường xuyên.</a:t>
            </a:r>
          </a:p>
          <a:p>
            <a:pPr marL="285750" indent="-285750" algn="l">
              <a:buFont typeface="Arial" panose="020B0604020202020204" pitchFamily="34" charset="0"/>
              <a:buChar char="•"/>
            </a:pPr>
            <a:r>
              <a:rPr lang="vi-VN" sz="4400" b="0" i="0" dirty="0">
                <a:effectLst/>
                <a:latin typeface="Cambria" panose="02040503050406030204" pitchFamily="18" charset="0"/>
              </a:rPr>
              <a:t>Không ăn vặt, ăn quà bán vỉa hè, thức ăn nhiều dầu mỡ.</a:t>
            </a:r>
          </a:p>
          <a:p>
            <a:pPr marL="285750" indent="-285750" algn="l">
              <a:buFont typeface="Arial" panose="020B0604020202020204" pitchFamily="34" charset="0"/>
              <a:buChar char="•"/>
            </a:pPr>
            <a:r>
              <a:rPr lang="vi-VN" sz="4400" dirty="0">
                <a:latin typeface="Cambria" panose="02040503050406030204" pitchFamily="18" charset="0"/>
              </a:rPr>
              <a:t>Theo dõi chiều cao, cân nặng thường xuyên</a:t>
            </a:r>
            <a:r>
              <a:rPr lang="vi-VN" sz="4400" b="0" i="0" dirty="0">
                <a:effectLst/>
                <a:latin typeface="Cambria" panose="02040503050406030204" pitchFamily="18" charset="0"/>
              </a:rPr>
              <a:t>.</a:t>
            </a:r>
          </a:p>
          <a:p>
            <a:pPr marL="285750" indent="-285750" algn="l">
              <a:buFont typeface="Arial" panose="020B0604020202020204" pitchFamily="34" charset="0"/>
              <a:buChar char="•"/>
            </a:pPr>
            <a:r>
              <a:rPr lang="vi-VN" sz="4400" dirty="0">
                <a:latin typeface="Cambria" panose="02040503050406030204" pitchFamily="18" charset="0"/>
              </a:rPr>
              <a:t>Thăm khám sức khỏe nếu có dấu hiệu bị bệnh,…</a:t>
            </a:r>
            <a:endParaRPr lang="vi-VN" sz="4400" b="0" i="0" dirty="0">
              <a:effectLst/>
              <a:latin typeface="Cambria" panose="02040503050406030204" pitchFamily="18" charset="0"/>
            </a:endParaRPr>
          </a:p>
        </p:txBody>
      </p:sp>
    </p:spTree>
    <p:extLst>
      <p:ext uri="{BB962C8B-B14F-4D97-AF65-F5344CB8AC3E}">
        <p14:creationId xmlns:p14="http://schemas.microsoft.com/office/powerpoint/2010/main" val="37766851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4">
                                            <p:bg/>
                                          </p:spTgt>
                                        </p:tgtEl>
                                        <p:attrNameLst>
                                          <p:attrName>style.visibility</p:attrName>
                                        </p:attrNameLst>
                                      </p:cBhvr>
                                      <p:to>
                                        <p:strVal val="visible"/>
                                      </p:to>
                                    </p:set>
                                    <p:anim calcmode="lin" valueType="num">
                                      <p:cBhvr additive="base">
                                        <p:cTn id="7" dur="500" fill="hold"/>
                                        <p:tgtEl>
                                          <p:spTgt spid="34">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4">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4">
                                            <p:txEl>
                                              <p:pRg st="0" end="0"/>
                                            </p:txEl>
                                          </p:spTgt>
                                        </p:tgtEl>
                                        <p:attrNameLst>
                                          <p:attrName>style.visibility</p:attrName>
                                        </p:attrNameLst>
                                      </p:cBhvr>
                                      <p:to>
                                        <p:strVal val="visible"/>
                                      </p:to>
                                    </p:set>
                                    <p:anim calcmode="lin" valueType="num">
                                      <p:cBhvr additive="base">
                                        <p:cTn id="13" dur="500" fill="hold"/>
                                        <p:tgtEl>
                                          <p:spTgt spid="3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4">
                                            <p:txEl>
                                              <p:pRg st="1" end="1"/>
                                            </p:txEl>
                                          </p:spTgt>
                                        </p:tgtEl>
                                        <p:attrNameLst>
                                          <p:attrName>style.visibility</p:attrName>
                                        </p:attrNameLst>
                                      </p:cBhvr>
                                      <p:to>
                                        <p:strVal val="visible"/>
                                      </p:to>
                                    </p:set>
                                    <p:anim calcmode="lin" valueType="num">
                                      <p:cBhvr additive="base">
                                        <p:cTn id="19" dur="500" fill="hold"/>
                                        <p:tgtEl>
                                          <p:spTgt spid="3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4">
                                            <p:txEl>
                                              <p:pRg st="2" end="2"/>
                                            </p:txEl>
                                          </p:spTgt>
                                        </p:tgtEl>
                                        <p:attrNameLst>
                                          <p:attrName>style.visibility</p:attrName>
                                        </p:attrNameLst>
                                      </p:cBhvr>
                                      <p:to>
                                        <p:strVal val="visible"/>
                                      </p:to>
                                    </p:set>
                                    <p:anim calcmode="lin" valueType="num">
                                      <p:cBhvr additive="base">
                                        <p:cTn id="25" dur="500" fill="hold"/>
                                        <p:tgtEl>
                                          <p:spTgt spid="34">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4">
                                            <p:txEl>
                                              <p:pRg st="3" end="3"/>
                                            </p:txEl>
                                          </p:spTgt>
                                        </p:tgtEl>
                                        <p:attrNameLst>
                                          <p:attrName>style.visibility</p:attrName>
                                        </p:attrNameLst>
                                      </p:cBhvr>
                                      <p:to>
                                        <p:strVal val="visible"/>
                                      </p:to>
                                    </p:set>
                                    <p:anim calcmode="lin" valueType="num">
                                      <p:cBhvr additive="base">
                                        <p:cTn id="31" dur="500" fill="hold"/>
                                        <p:tgtEl>
                                          <p:spTgt spid="34">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4">
                                            <p:txEl>
                                              <p:pRg st="4" end="4"/>
                                            </p:txEl>
                                          </p:spTgt>
                                        </p:tgtEl>
                                        <p:attrNameLst>
                                          <p:attrName>style.visibility</p:attrName>
                                        </p:attrNameLst>
                                      </p:cBhvr>
                                      <p:to>
                                        <p:strVal val="visible"/>
                                      </p:to>
                                    </p:set>
                                    <p:anim calcmode="lin" valueType="num">
                                      <p:cBhvr additive="base">
                                        <p:cTn id="37" dur="500" fill="hold"/>
                                        <p:tgtEl>
                                          <p:spTgt spid="34">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A0D9F6"/>
        </a:solidFill>
        <a:effectLst/>
      </p:bgPr>
    </p:bg>
    <p:spTree>
      <p:nvGrpSpPr>
        <p:cNvPr id="1" name=""/>
        <p:cNvGrpSpPr/>
        <p:nvPr/>
      </p:nvGrpSpPr>
      <p:grpSpPr>
        <a:xfrm>
          <a:off x="0" y="0"/>
          <a:ext cx="0" cy="0"/>
          <a:chOff x="0" y="0"/>
          <a:chExt cx="0" cy="0"/>
        </a:xfrm>
      </p:grpSpPr>
      <p:grpSp>
        <p:nvGrpSpPr>
          <p:cNvPr id="2" name="Group 2"/>
          <p:cNvGrpSpPr/>
          <p:nvPr/>
        </p:nvGrpSpPr>
        <p:grpSpPr>
          <a:xfrm>
            <a:off x="-389217" y="-266700"/>
            <a:ext cx="19050791" cy="8611077"/>
            <a:chOff x="0" y="0"/>
            <a:chExt cx="5017492" cy="2267938"/>
          </a:xfrm>
        </p:grpSpPr>
        <p:sp>
          <p:nvSpPr>
            <p:cNvPr id="3" name="Freeform 3"/>
            <p:cNvSpPr/>
            <p:nvPr/>
          </p:nvSpPr>
          <p:spPr>
            <a:xfrm>
              <a:off x="0" y="0"/>
              <a:ext cx="5017492" cy="2267938"/>
            </a:xfrm>
            <a:custGeom>
              <a:avLst/>
              <a:gdLst/>
              <a:ahLst/>
              <a:cxnLst/>
              <a:rect l="l" t="t" r="r" b="b"/>
              <a:pathLst>
                <a:path w="5017492" h="2267938">
                  <a:moveTo>
                    <a:pt x="0" y="0"/>
                  </a:moveTo>
                  <a:lnTo>
                    <a:pt x="5017492" y="0"/>
                  </a:lnTo>
                  <a:lnTo>
                    <a:pt x="5017492" y="2267938"/>
                  </a:lnTo>
                  <a:lnTo>
                    <a:pt x="0" y="2267938"/>
                  </a:lnTo>
                  <a:close/>
                </a:path>
              </a:pathLst>
            </a:custGeom>
            <a:solidFill>
              <a:srgbClr val="FFFFFF"/>
            </a:solidFill>
          </p:spPr>
        </p:sp>
        <p:sp>
          <p:nvSpPr>
            <p:cNvPr id="4" name="TextBox 4"/>
            <p:cNvSpPr txBox="1"/>
            <p:nvPr/>
          </p:nvSpPr>
          <p:spPr>
            <a:xfrm>
              <a:off x="0" y="-38100"/>
              <a:ext cx="5017492" cy="2306038"/>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614763" y="776783"/>
            <a:ext cx="17038340" cy="4366717"/>
            <a:chOff x="0" y="0"/>
            <a:chExt cx="8114748" cy="2079710"/>
          </a:xfrm>
        </p:grpSpPr>
        <p:sp>
          <p:nvSpPr>
            <p:cNvPr id="6" name="Freeform 6"/>
            <p:cNvSpPr/>
            <p:nvPr/>
          </p:nvSpPr>
          <p:spPr>
            <a:xfrm>
              <a:off x="0" y="0"/>
              <a:ext cx="8114748" cy="2079710"/>
            </a:xfrm>
            <a:custGeom>
              <a:avLst/>
              <a:gdLst/>
              <a:ahLst/>
              <a:cxnLst/>
              <a:rect l="l" t="t" r="r" b="b"/>
              <a:pathLst>
                <a:path w="8114748" h="2079710">
                  <a:moveTo>
                    <a:pt x="0" y="0"/>
                  </a:moveTo>
                  <a:lnTo>
                    <a:pt x="0" y="2079710"/>
                  </a:lnTo>
                  <a:lnTo>
                    <a:pt x="8114748" y="2079710"/>
                  </a:lnTo>
                  <a:lnTo>
                    <a:pt x="8114748" y="0"/>
                  </a:lnTo>
                  <a:lnTo>
                    <a:pt x="0" y="0"/>
                  </a:lnTo>
                  <a:close/>
                  <a:moveTo>
                    <a:pt x="8053788" y="2018750"/>
                  </a:moveTo>
                  <a:lnTo>
                    <a:pt x="59690" y="2018750"/>
                  </a:lnTo>
                  <a:lnTo>
                    <a:pt x="59690" y="59690"/>
                  </a:lnTo>
                  <a:lnTo>
                    <a:pt x="8053788" y="59690"/>
                  </a:lnTo>
                  <a:lnTo>
                    <a:pt x="8053788" y="2018750"/>
                  </a:lnTo>
                  <a:close/>
                </a:path>
              </a:pathLst>
            </a:custGeom>
            <a:solidFill>
              <a:srgbClr val="A0D9F6"/>
            </a:solidFill>
          </p:spPr>
        </p:sp>
      </p:grpSp>
      <p:sp>
        <p:nvSpPr>
          <p:cNvPr id="7" name="Freeform 7"/>
          <p:cNvSpPr/>
          <p:nvPr/>
        </p:nvSpPr>
        <p:spPr>
          <a:xfrm>
            <a:off x="14281500" y="1310368"/>
            <a:ext cx="2977800" cy="2994131"/>
          </a:xfrm>
          <a:custGeom>
            <a:avLst/>
            <a:gdLst/>
            <a:ahLst/>
            <a:cxnLst/>
            <a:rect l="l" t="t" r="r" b="b"/>
            <a:pathLst>
              <a:path w="2977800" h="2994131">
                <a:moveTo>
                  <a:pt x="0" y="0"/>
                </a:moveTo>
                <a:lnTo>
                  <a:pt x="2977800" y="0"/>
                </a:lnTo>
                <a:lnTo>
                  <a:pt x="2977800" y="2994132"/>
                </a:lnTo>
                <a:lnTo>
                  <a:pt x="0" y="299413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8" name="Freeform 8"/>
          <p:cNvSpPr/>
          <p:nvPr/>
        </p:nvSpPr>
        <p:spPr>
          <a:xfrm>
            <a:off x="614763" y="4306661"/>
            <a:ext cx="7856806" cy="5987541"/>
          </a:xfrm>
          <a:custGeom>
            <a:avLst/>
            <a:gdLst/>
            <a:ahLst/>
            <a:cxnLst/>
            <a:rect l="l" t="t" r="r" b="b"/>
            <a:pathLst>
              <a:path w="7856806" h="5987541">
                <a:moveTo>
                  <a:pt x="0" y="0"/>
                </a:moveTo>
                <a:lnTo>
                  <a:pt x="7856806" y="0"/>
                </a:lnTo>
                <a:lnTo>
                  <a:pt x="7856806" y="5987541"/>
                </a:lnTo>
                <a:lnTo>
                  <a:pt x="0" y="5987541"/>
                </a:lnTo>
                <a:lnTo>
                  <a:pt x="0" y="0"/>
                </a:lnTo>
                <a:close/>
              </a:path>
            </a:pathLst>
          </a:custGeom>
          <a:blipFill>
            <a:blip r:embed="rId4"/>
            <a:stretch>
              <a:fillRect/>
            </a:stretch>
          </a:blipFill>
        </p:spPr>
      </p:sp>
      <p:sp>
        <p:nvSpPr>
          <p:cNvPr id="9" name="Freeform 9"/>
          <p:cNvSpPr/>
          <p:nvPr/>
        </p:nvSpPr>
        <p:spPr>
          <a:xfrm>
            <a:off x="9151822" y="4306661"/>
            <a:ext cx="8107478" cy="6435311"/>
          </a:xfrm>
          <a:custGeom>
            <a:avLst/>
            <a:gdLst/>
            <a:ahLst/>
            <a:cxnLst/>
            <a:rect l="l" t="t" r="r" b="b"/>
            <a:pathLst>
              <a:path w="8107478" h="6435311">
                <a:moveTo>
                  <a:pt x="0" y="0"/>
                </a:moveTo>
                <a:lnTo>
                  <a:pt x="8107478" y="0"/>
                </a:lnTo>
                <a:lnTo>
                  <a:pt x="8107478" y="6435311"/>
                </a:lnTo>
                <a:lnTo>
                  <a:pt x="0" y="6435311"/>
                </a:lnTo>
                <a:lnTo>
                  <a:pt x="0" y="0"/>
                </a:lnTo>
                <a:close/>
              </a:path>
            </a:pathLst>
          </a:custGeom>
          <a:blipFill>
            <a:blip r:embed="rId5"/>
            <a:stretch>
              <a:fillRect/>
            </a:stretch>
          </a:blipFill>
        </p:spPr>
      </p:sp>
      <p:pic>
        <p:nvPicPr>
          <p:cNvPr id="12" name="Picture 11">
            <a:extLst>
              <a:ext uri="{FF2B5EF4-FFF2-40B4-BE49-F238E27FC236}">
                <a16:creationId xmlns:a16="http://schemas.microsoft.com/office/drawing/2014/main" id="{7F6D2A52-0F0A-0D4C-BAB4-E8226318F2E8}"/>
              </a:ext>
            </a:extLst>
          </p:cNvPr>
          <p:cNvPicPr>
            <a:picLocks noChangeAspect="1"/>
          </p:cNvPicPr>
          <p:nvPr/>
        </p:nvPicPr>
        <p:blipFill>
          <a:blip r:embed="rId6"/>
          <a:stretch>
            <a:fillRect/>
          </a:stretch>
        </p:blipFill>
        <p:spPr>
          <a:xfrm>
            <a:off x="1488998" y="1689338"/>
            <a:ext cx="15748000" cy="2349500"/>
          </a:xfrm>
          <a:prstGeom prst="rect">
            <a:avLst/>
          </a:prstGeom>
        </p:spPr>
      </p:pic>
    </p:spTree>
    <p:extLst>
      <p:ext uri="{BB962C8B-B14F-4D97-AF65-F5344CB8AC3E}">
        <p14:creationId xmlns:p14="http://schemas.microsoft.com/office/powerpoint/2010/main" val="38233924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762462" y="1918374"/>
            <a:ext cx="9100022" cy="9604245"/>
          </a:xfrm>
          <a:custGeom>
            <a:avLst/>
            <a:gdLst/>
            <a:ahLst/>
            <a:cxnLst/>
            <a:rect l="l" t="t" r="r" b="b"/>
            <a:pathLst>
              <a:path w="9100022" h="9604245">
                <a:moveTo>
                  <a:pt x="0" y="0"/>
                </a:moveTo>
                <a:lnTo>
                  <a:pt x="9100022" y="0"/>
                </a:lnTo>
                <a:lnTo>
                  <a:pt x="9100022" y="9604245"/>
                </a:lnTo>
                <a:lnTo>
                  <a:pt x="0" y="960424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0177864" y="2447129"/>
            <a:ext cx="6605171" cy="8072987"/>
          </a:xfrm>
          <a:custGeom>
            <a:avLst/>
            <a:gdLst/>
            <a:ahLst/>
            <a:cxnLst/>
            <a:rect l="l" t="t" r="r" b="b"/>
            <a:pathLst>
              <a:path w="6605171" h="8072987">
                <a:moveTo>
                  <a:pt x="0" y="0"/>
                </a:moveTo>
                <a:lnTo>
                  <a:pt x="6605171" y="0"/>
                </a:lnTo>
                <a:lnTo>
                  <a:pt x="6605171" y="8072987"/>
                </a:lnTo>
                <a:lnTo>
                  <a:pt x="0" y="807298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pic>
        <p:nvPicPr>
          <p:cNvPr id="5" name="Picture 4">
            <a:extLst>
              <a:ext uri="{FF2B5EF4-FFF2-40B4-BE49-F238E27FC236}">
                <a16:creationId xmlns:a16="http://schemas.microsoft.com/office/drawing/2014/main" id="{8CA49D27-C883-8D4D-9EAE-88D0EB138F24}"/>
              </a:ext>
            </a:extLst>
          </p:cNvPr>
          <p:cNvPicPr>
            <a:picLocks noChangeAspect="1"/>
          </p:cNvPicPr>
          <p:nvPr/>
        </p:nvPicPr>
        <p:blipFill>
          <a:blip r:embed="rId6"/>
          <a:stretch>
            <a:fillRect/>
          </a:stretch>
        </p:blipFill>
        <p:spPr>
          <a:xfrm>
            <a:off x="704062" y="1803400"/>
            <a:ext cx="10058400" cy="66802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p:nvPr/>
        </p:nvSpPr>
        <p:spPr>
          <a:xfrm>
            <a:off x="-2031804" y="4403750"/>
            <a:ext cx="6053326" cy="6388735"/>
          </a:xfrm>
          <a:custGeom>
            <a:avLst/>
            <a:gdLst/>
            <a:ahLst/>
            <a:cxnLst/>
            <a:rect l="l" t="t" r="r" b="b"/>
            <a:pathLst>
              <a:path w="6053326" h="6388735">
                <a:moveTo>
                  <a:pt x="0" y="0"/>
                </a:moveTo>
                <a:lnTo>
                  <a:pt x="6053326" y="0"/>
                </a:lnTo>
                <a:lnTo>
                  <a:pt x="6053326" y="6388734"/>
                </a:lnTo>
                <a:lnTo>
                  <a:pt x="0" y="638873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1" name="Freeform 31"/>
          <p:cNvSpPr/>
          <p:nvPr/>
        </p:nvSpPr>
        <p:spPr>
          <a:xfrm>
            <a:off x="0" y="3487012"/>
            <a:ext cx="3501994" cy="6799988"/>
          </a:xfrm>
          <a:custGeom>
            <a:avLst/>
            <a:gdLst/>
            <a:ahLst/>
            <a:cxnLst/>
            <a:rect l="l" t="t" r="r" b="b"/>
            <a:pathLst>
              <a:path w="3501994" h="6799988">
                <a:moveTo>
                  <a:pt x="0" y="0"/>
                </a:moveTo>
                <a:lnTo>
                  <a:pt x="3501994" y="0"/>
                </a:lnTo>
                <a:lnTo>
                  <a:pt x="3501994" y="6799988"/>
                </a:lnTo>
                <a:lnTo>
                  <a:pt x="0" y="6799988"/>
                </a:lnTo>
                <a:lnTo>
                  <a:pt x="0" y="0"/>
                </a:lnTo>
                <a:close/>
              </a:path>
            </a:pathLst>
          </a:custGeom>
          <a:blipFill>
            <a:blip r:embed="rId4"/>
            <a:stretch>
              <a:fillRect/>
            </a:stretch>
          </a:blipFill>
        </p:spPr>
      </p:sp>
      <p:sp>
        <p:nvSpPr>
          <p:cNvPr id="32" name="TextBox 32"/>
          <p:cNvSpPr txBox="1"/>
          <p:nvPr/>
        </p:nvSpPr>
        <p:spPr>
          <a:xfrm>
            <a:off x="966981" y="1291541"/>
            <a:ext cx="12153900" cy="730969"/>
          </a:xfrm>
          <a:prstGeom prst="rect">
            <a:avLst/>
          </a:prstGeom>
        </p:spPr>
        <p:txBody>
          <a:bodyPr wrap="square" lIns="0" tIns="0" rIns="0" bIns="0" rtlCol="0" anchor="t">
            <a:spAutoFit/>
          </a:bodyPr>
          <a:lstStyle/>
          <a:p>
            <a:pPr>
              <a:lnSpc>
                <a:spcPts val="5700"/>
              </a:lnSpc>
            </a:pPr>
            <a:r>
              <a:rPr lang="en-US" sz="5000" b="1" dirty="0" err="1">
                <a:solidFill>
                  <a:srgbClr val="000000"/>
                </a:solidFill>
                <a:latin typeface="Cambria" panose="02040503050406030204" pitchFamily="18" charset="0"/>
              </a:rPr>
              <a:t>Em</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sẽ</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khuyên</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bạn</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như</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thế</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nào</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nếu</a:t>
            </a:r>
            <a:r>
              <a:rPr lang="en-US" sz="5000" b="1" dirty="0">
                <a:solidFill>
                  <a:srgbClr val="000000"/>
                </a:solidFill>
                <a:latin typeface="Cambria" panose="02040503050406030204" pitchFamily="18" charset="0"/>
              </a:rPr>
              <a:t>:</a:t>
            </a:r>
          </a:p>
        </p:txBody>
      </p:sp>
      <p:sp>
        <p:nvSpPr>
          <p:cNvPr id="34" name="TextBox 33">
            <a:extLst>
              <a:ext uri="{FF2B5EF4-FFF2-40B4-BE49-F238E27FC236}">
                <a16:creationId xmlns:a16="http://schemas.microsoft.com/office/drawing/2014/main" id="{8A5D536A-DF41-D54F-90C8-31663464893C}"/>
              </a:ext>
            </a:extLst>
          </p:cNvPr>
          <p:cNvSpPr txBox="1"/>
          <p:nvPr/>
        </p:nvSpPr>
        <p:spPr>
          <a:xfrm>
            <a:off x="5556100" y="2416046"/>
            <a:ext cx="10684727" cy="3477875"/>
          </a:xfrm>
          <a:prstGeom prst="rect">
            <a:avLst/>
          </a:prstGeom>
          <a:solidFill>
            <a:schemeClr val="accent6">
              <a:lumMod val="20000"/>
              <a:lumOff val="80000"/>
            </a:schemeClr>
          </a:solidFill>
        </p:spPr>
        <p:txBody>
          <a:bodyPr wrap="square" rtlCol="0">
            <a:spAutoFit/>
          </a:bodyPr>
          <a:lstStyle/>
          <a:p>
            <a:pPr marL="285750" indent="-285750" algn="l">
              <a:buFont typeface="Arial" panose="020B0604020202020204" pitchFamily="34" charset="0"/>
              <a:buChar char="•"/>
            </a:pPr>
            <a:r>
              <a:rPr lang="vi-VN" sz="4400" b="0" i="0" dirty="0">
                <a:effectLst/>
                <a:latin typeface="Cambria" panose="02040503050406030204" pitchFamily="18" charset="0"/>
              </a:rPr>
              <a:t>Bạn thường xuyên không ăn rau, thích ăn đồ chiên, rán.</a:t>
            </a:r>
          </a:p>
          <a:p>
            <a:pPr marL="285750" indent="-285750" algn="l">
              <a:buFont typeface="Arial" panose="020B0604020202020204" pitchFamily="34" charset="0"/>
              <a:buChar char="•"/>
            </a:pPr>
            <a:r>
              <a:rPr lang="vi-VN" sz="4400" b="0" i="0" dirty="0">
                <a:effectLst/>
                <a:latin typeface="Cambria" panose="02040503050406030204" pitchFamily="18" charset="0"/>
              </a:rPr>
              <a:t>Bạn không thường xuyên uống nước.</a:t>
            </a:r>
          </a:p>
          <a:p>
            <a:pPr marL="285750" indent="-285750" algn="l">
              <a:buFont typeface="Arial" panose="020B0604020202020204" pitchFamily="34" charset="0"/>
              <a:buChar char="•"/>
            </a:pPr>
            <a:r>
              <a:rPr lang="vi-VN" sz="4400" b="0" i="0" dirty="0">
                <a:effectLst/>
                <a:latin typeface="Cambria" panose="02040503050406030204" pitchFamily="18" charset="0"/>
              </a:rPr>
              <a:t>Bạn hay ăn quà bán vỉa hè.</a:t>
            </a:r>
          </a:p>
          <a:p>
            <a:pPr marL="285750" indent="-285750" algn="l">
              <a:buFont typeface="Arial" panose="020B0604020202020204" pitchFamily="34" charset="0"/>
              <a:buChar char="•"/>
            </a:pPr>
            <a:r>
              <a:rPr lang="vi-VN" sz="4400" b="0" i="0" dirty="0">
                <a:effectLst/>
                <a:latin typeface="Cambria" panose="02040503050406030204" pitchFamily="18" charset="0"/>
              </a:rPr>
              <a:t>Bạn rủ đi bơi ở ao hồ, sông suối.</a:t>
            </a:r>
          </a:p>
        </p:txBody>
      </p:sp>
      <p:sp>
        <p:nvSpPr>
          <p:cNvPr id="35" name="Freeform 2">
            <a:extLst>
              <a:ext uri="{FF2B5EF4-FFF2-40B4-BE49-F238E27FC236}">
                <a16:creationId xmlns:a16="http://schemas.microsoft.com/office/drawing/2014/main" id="{0E899CD9-F7C6-944A-8760-69E1970D2A57}"/>
              </a:ext>
            </a:extLst>
          </p:cNvPr>
          <p:cNvSpPr/>
          <p:nvPr/>
        </p:nvSpPr>
        <p:spPr>
          <a:xfrm>
            <a:off x="4898590" y="6515100"/>
            <a:ext cx="3431902" cy="3275069"/>
          </a:xfrm>
          <a:custGeom>
            <a:avLst/>
            <a:gdLst/>
            <a:ahLst/>
            <a:cxnLst/>
            <a:rect l="l" t="t" r="r" b="b"/>
            <a:pathLst>
              <a:path w="4047935" h="4114800">
                <a:moveTo>
                  <a:pt x="0" y="0"/>
                </a:moveTo>
                <a:lnTo>
                  <a:pt x="4047935" y="0"/>
                </a:lnTo>
                <a:lnTo>
                  <a:pt x="4047935"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36" name="Freeform 3">
            <a:extLst>
              <a:ext uri="{FF2B5EF4-FFF2-40B4-BE49-F238E27FC236}">
                <a16:creationId xmlns:a16="http://schemas.microsoft.com/office/drawing/2014/main" id="{A0E17D8E-F9AD-D246-A3AA-42AAC6E2AC76}"/>
              </a:ext>
            </a:extLst>
          </p:cNvPr>
          <p:cNvSpPr/>
          <p:nvPr/>
        </p:nvSpPr>
        <p:spPr>
          <a:xfrm>
            <a:off x="8513839" y="7353352"/>
            <a:ext cx="2855830" cy="2443322"/>
          </a:xfrm>
          <a:custGeom>
            <a:avLst/>
            <a:gdLst/>
            <a:ahLst/>
            <a:cxnLst/>
            <a:rect l="l" t="t" r="r" b="b"/>
            <a:pathLst>
              <a:path w="8754894" h="8229600">
                <a:moveTo>
                  <a:pt x="0" y="0"/>
                </a:moveTo>
                <a:lnTo>
                  <a:pt x="8754894" y="0"/>
                </a:lnTo>
                <a:lnTo>
                  <a:pt x="8754894" y="8229600"/>
                </a:lnTo>
                <a:lnTo>
                  <a:pt x="0" y="8229600"/>
                </a:lnTo>
                <a:lnTo>
                  <a:pt x="0" y="0"/>
                </a:lnTo>
                <a:close/>
              </a:path>
            </a:pathLst>
          </a:custGeom>
          <a:blipFill>
            <a:blip r:embed="rId7"/>
            <a:stretch>
              <a:fillRect/>
            </a:stretch>
          </a:blipFill>
        </p:spPr>
      </p:sp>
      <p:sp>
        <p:nvSpPr>
          <p:cNvPr id="37" name="Freeform 4">
            <a:extLst>
              <a:ext uri="{FF2B5EF4-FFF2-40B4-BE49-F238E27FC236}">
                <a16:creationId xmlns:a16="http://schemas.microsoft.com/office/drawing/2014/main" id="{57F02AD6-76A4-D148-88F8-E07D9CF180BB}"/>
              </a:ext>
            </a:extLst>
          </p:cNvPr>
          <p:cNvSpPr/>
          <p:nvPr/>
        </p:nvSpPr>
        <p:spPr>
          <a:xfrm>
            <a:off x="11119167" y="6593622"/>
            <a:ext cx="2818561" cy="3087959"/>
          </a:xfrm>
          <a:custGeom>
            <a:avLst/>
            <a:gdLst/>
            <a:ahLst/>
            <a:cxnLst/>
            <a:rect l="l" t="t" r="r" b="b"/>
            <a:pathLst>
              <a:path w="6614541" h="8229600">
                <a:moveTo>
                  <a:pt x="0" y="0"/>
                </a:moveTo>
                <a:lnTo>
                  <a:pt x="6614541" y="0"/>
                </a:lnTo>
                <a:lnTo>
                  <a:pt x="6614541" y="8229600"/>
                </a:lnTo>
                <a:lnTo>
                  <a:pt x="0" y="8229600"/>
                </a:lnTo>
                <a:lnTo>
                  <a:pt x="0" y="0"/>
                </a:lnTo>
                <a:close/>
              </a:path>
            </a:pathLst>
          </a:custGeom>
          <a:blipFill>
            <a:blip r:embed="rId8"/>
            <a:stretch>
              <a:fillRect/>
            </a:stretch>
          </a:blipFill>
        </p:spPr>
      </p:sp>
      <p:sp>
        <p:nvSpPr>
          <p:cNvPr id="38" name="Freeform 5">
            <a:extLst>
              <a:ext uri="{FF2B5EF4-FFF2-40B4-BE49-F238E27FC236}">
                <a16:creationId xmlns:a16="http://schemas.microsoft.com/office/drawing/2014/main" id="{32895809-C024-D14B-B192-CD85AAB4F7A7}"/>
              </a:ext>
            </a:extLst>
          </p:cNvPr>
          <p:cNvSpPr/>
          <p:nvPr/>
        </p:nvSpPr>
        <p:spPr>
          <a:xfrm>
            <a:off x="13585846" y="6132016"/>
            <a:ext cx="4702154" cy="4154984"/>
          </a:xfrm>
          <a:custGeom>
            <a:avLst/>
            <a:gdLst/>
            <a:ahLst/>
            <a:cxnLst/>
            <a:rect l="l" t="t" r="r" b="b"/>
            <a:pathLst>
              <a:path w="9611212" h="8229600">
                <a:moveTo>
                  <a:pt x="0" y="0"/>
                </a:moveTo>
                <a:lnTo>
                  <a:pt x="9611212" y="0"/>
                </a:lnTo>
                <a:lnTo>
                  <a:pt x="9611212" y="8229600"/>
                </a:lnTo>
                <a:lnTo>
                  <a:pt x="0" y="8229600"/>
                </a:lnTo>
                <a:lnTo>
                  <a:pt x="0" y="0"/>
                </a:lnTo>
                <a:close/>
              </a:path>
            </a:pathLst>
          </a:custGeom>
          <a:blipFill>
            <a:blip r:embed="rId9"/>
            <a:stretch>
              <a:fillRect/>
            </a:stretch>
          </a:blipFill>
        </p:spPr>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dissolve">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checkerboard(across)">
                                      <p:cBhvr>
                                        <p:cTn id="12" dur="500"/>
                                        <p:tgtEl>
                                          <p:spTgt spid="34"/>
                                        </p:tgtEl>
                                      </p:cBhvr>
                                    </p:animEffect>
                                  </p:childTnLst>
                                </p:cTn>
                              </p:par>
                              <p:par>
                                <p:cTn id="13" presetID="5" presetClass="entr" presetSubtype="10" fill="hold" nodeType="with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checkerboard(across)">
                                      <p:cBhvr>
                                        <p:cTn id="15" dur="500"/>
                                        <p:tgtEl>
                                          <p:spTgt spid="35"/>
                                        </p:tgtEl>
                                      </p:cBhvr>
                                    </p:animEffect>
                                  </p:childTnLst>
                                </p:cTn>
                              </p:par>
                              <p:par>
                                <p:cTn id="16" presetID="5" presetClass="entr" presetSubtype="10" fill="hold" nodeType="with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checkerboard(across)">
                                      <p:cBhvr>
                                        <p:cTn id="18" dur="500"/>
                                        <p:tgtEl>
                                          <p:spTgt spid="36"/>
                                        </p:tgtEl>
                                      </p:cBhvr>
                                    </p:animEffect>
                                  </p:childTnLst>
                                </p:cTn>
                              </p:par>
                              <p:par>
                                <p:cTn id="19" presetID="5" presetClass="entr" presetSubtype="10" fill="hold" nodeType="with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checkerboard(across)">
                                      <p:cBhvr>
                                        <p:cTn id="21" dur="500"/>
                                        <p:tgtEl>
                                          <p:spTgt spid="37"/>
                                        </p:tgtEl>
                                      </p:cBhvr>
                                    </p:animEffect>
                                  </p:childTnLst>
                                </p:cTn>
                              </p:par>
                              <p:par>
                                <p:cTn id="22" presetID="5" presetClass="entr" presetSubtype="10" fill="hold" nodeType="with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checkerboard(across)">
                                      <p:cBhvr>
                                        <p:cTn id="24"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p:nvPr/>
        </p:nvSpPr>
        <p:spPr>
          <a:xfrm>
            <a:off x="-2031804" y="4403750"/>
            <a:ext cx="6053326" cy="6388735"/>
          </a:xfrm>
          <a:custGeom>
            <a:avLst/>
            <a:gdLst/>
            <a:ahLst/>
            <a:cxnLst/>
            <a:rect l="l" t="t" r="r" b="b"/>
            <a:pathLst>
              <a:path w="6053326" h="6388735">
                <a:moveTo>
                  <a:pt x="0" y="0"/>
                </a:moveTo>
                <a:lnTo>
                  <a:pt x="6053326" y="0"/>
                </a:lnTo>
                <a:lnTo>
                  <a:pt x="6053326" y="6388734"/>
                </a:lnTo>
                <a:lnTo>
                  <a:pt x="0" y="638873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1" name="Freeform 31"/>
          <p:cNvSpPr/>
          <p:nvPr/>
        </p:nvSpPr>
        <p:spPr>
          <a:xfrm>
            <a:off x="0" y="3487012"/>
            <a:ext cx="3501994" cy="6799988"/>
          </a:xfrm>
          <a:custGeom>
            <a:avLst/>
            <a:gdLst/>
            <a:ahLst/>
            <a:cxnLst/>
            <a:rect l="l" t="t" r="r" b="b"/>
            <a:pathLst>
              <a:path w="3501994" h="6799988">
                <a:moveTo>
                  <a:pt x="0" y="0"/>
                </a:moveTo>
                <a:lnTo>
                  <a:pt x="3501994" y="0"/>
                </a:lnTo>
                <a:lnTo>
                  <a:pt x="3501994" y="6799988"/>
                </a:lnTo>
                <a:lnTo>
                  <a:pt x="0" y="6799988"/>
                </a:lnTo>
                <a:lnTo>
                  <a:pt x="0" y="0"/>
                </a:lnTo>
                <a:close/>
              </a:path>
            </a:pathLst>
          </a:custGeom>
          <a:blipFill>
            <a:blip r:embed="rId4"/>
            <a:stretch>
              <a:fillRect/>
            </a:stretch>
          </a:blipFill>
        </p:spPr>
      </p:sp>
      <p:sp>
        <p:nvSpPr>
          <p:cNvPr id="32" name="TextBox 32"/>
          <p:cNvSpPr txBox="1"/>
          <p:nvPr/>
        </p:nvSpPr>
        <p:spPr>
          <a:xfrm>
            <a:off x="966981" y="1291541"/>
            <a:ext cx="12153900" cy="730969"/>
          </a:xfrm>
          <a:prstGeom prst="rect">
            <a:avLst/>
          </a:prstGeom>
        </p:spPr>
        <p:txBody>
          <a:bodyPr wrap="square" lIns="0" tIns="0" rIns="0" bIns="0" rtlCol="0" anchor="t">
            <a:spAutoFit/>
          </a:bodyPr>
          <a:lstStyle/>
          <a:p>
            <a:pPr>
              <a:lnSpc>
                <a:spcPts val="5700"/>
              </a:lnSpc>
            </a:pPr>
            <a:r>
              <a:rPr lang="en-US" sz="5000" b="1" dirty="0" err="1">
                <a:solidFill>
                  <a:srgbClr val="000000"/>
                </a:solidFill>
                <a:latin typeface="Cambria" panose="02040503050406030204" pitchFamily="18" charset="0"/>
              </a:rPr>
              <a:t>Em</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sẽ</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khuyên</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bạn</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như</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thế</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nào</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nếu</a:t>
            </a:r>
            <a:r>
              <a:rPr lang="en-US" sz="5000" b="1" dirty="0">
                <a:solidFill>
                  <a:srgbClr val="000000"/>
                </a:solidFill>
                <a:latin typeface="Cambria" panose="02040503050406030204" pitchFamily="18" charset="0"/>
              </a:rPr>
              <a:t>:</a:t>
            </a:r>
          </a:p>
        </p:txBody>
      </p:sp>
      <p:sp>
        <p:nvSpPr>
          <p:cNvPr id="34" name="TextBox 33">
            <a:extLst>
              <a:ext uri="{FF2B5EF4-FFF2-40B4-BE49-F238E27FC236}">
                <a16:creationId xmlns:a16="http://schemas.microsoft.com/office/drawing/2014/main" id="{8A5D536A-DF41-D54F-90C8-31663464893C}"/>
              </a:ext>
            </a:extLst>
          </p:cNvPr>
          <p:cNvSpPr txBox="1"/>
          <p:nvPr/>
        </p:nvSpPr>
        <p:spPr>
          <a:xfrm>
            <a:off x="5257799" y="2979936"/>
            <a:ext cx="10684727" cy="1446550"/>
          </a:xfrm>
          <a:prstGeom prst="rect">
            <a:avLst/>
          </a:prstGeom>
          <a:solidFill>
            <a:schemeClr val="accent6">
              <a:lumMod val="20000"/>
              <a:lumOff val="80000"/>
            </a:schemeClr>
          </a:solidFill>
        </p:spPr>
        <p:txBody>
          <a:bodyPr wrap="square" rtlCol="0">
            <a:spAutoFit/>
          </a:bodyPr>
          <a:lstStyle/>
          <a:p>
            <a:pPr marL="285750" indent="-285750" algn="l">
              <a:buFont typeface="Arial" panose="020B0604020202020204" pitchFamily="34" charset="0"/>
              <a:buChar char="•"/>
            </a:pPr>
            <a:r>
              <a:rPr lang="vi-VN" sz="4400" b="0" i="0" dirty="0">
                <a:effectLst/>
                <a:latin typeface="Cambria" panose="02040503050406030204" pitchFamily="18" charset="0"/>
              </a:rPr>
              <a:t>Bạn thường xuyên không ăn rau, thích ăn đồ chiên, rán.</a:t>
            </a:r>
          </a:p>
        </p:txBody>
      </p:sp>
      <p:sp>
        <p:nvSpPr>
          <p:cNvPr id="2" name="TextBox 1">
            <a:extLst>
              <a:ext uri="{FF2B5EF4-FFF2-40B4-BE49-F238E27FC236}">
                <a16:creationId xmlns:a16="http://schemas.microsoft.com/office/drawing/2014/main" id="{BB1FBDE7-7A57-3B46-A32A-4D282D0D8DE4}"/>
              </a:ext>
            </a:extLst>
          </p:cNvPr>
          <p:cNvSpPr txBox="1"/>
          <p:nvPr/>
        </p:nvSpPr>
        <p:spPr>
          <a:xfrm>
            <a:off x="5257800" y="4914900"/>
            <a:ext cx="10684726" cy="3785652"/>
          </a:xfrm>
          <a:prstGeom prst="rect">
            <a:avLst/>
          </a:prstGeom>
          <a:solidFill>
            <a:schemeClr val="accent4">
              <a:lumMod val="20000"/>
              <a:lumOff val="80000"/>
            </a:schemeClr>
          </a:solidFill>
        </p:spPr>
        <p:txBody>
          <a:bodyPr wrap="square" rtlCol="0">
            <a:spAutoFit/>
          </a:bodyPr>
          <a:lstStyle/>
          <a:p>
            <a:pPr algn="l"/>
            <a:r>
              <a:rPr lang="vi-VN" sz="4000" b="0" i="0" dirty="0">
                <a:effectLst/>
                <a:latin typeface="Cambria" panose="02040503050406030204" pitchFamily="18" charset="0"/>
              </a:rPr>
              <a:t>Thức ăn chiên rán, thức ăn nhanh cũng có nhiều năng lượng nhưng chứa chất béo không tốt cho cơ thể, nếu ăn nhiều sẽ bị mắc bệnh thừa cân béo phì. Rau xanh chứa nhiều vi-ta-min và chất khoáng làm tăng cường sức đề kháng, giúp cơ thể chống lại bệnh tật và tiêu hóa tốt.</a:t>
            </a:r>
          </a:p>
        </p:txBody>
      </p:sp>
      <p:sp>
        <p:nvSpPr>
          <p:cNvPr id="11" name="Freeform 4">
            <a:extLst>
              <a:ext uri="{FF2B5EF4-FFF2-40B4-BE49-F238E27FC236}">
                <a16:creationId xmlns:a16="http://schemas.microsoft.com/office/drawing/2014/main" id="{4D8C527C-085D-FC4A-A1A4-6681AF809AE6}"/>
              </a:ext>
            </a:extLst>
          </p:cNvPr>
          <p:cNvSpPr/>
          <p:nvPr/>
        </p:nvSpPr>
        <p:spPr>
          <a:xfrm>
            <a:off x="15544800" y="6887006"/>
            <a:ext cx="2361361" cy="2749365"/>
          </a:xfrm>
          <a:custGeom>
            <a:avLst/>
            <a:gdLst/>
            <a:ahLst/>
            <a:cxnLst/>
            <a:rect l="l" t="t" r="r" b="b"/>
            <a:pathLst>
              <a:path w="6614541" h="8229600">
                <a:moveTo>
                  <a:pt x="0" y="0"/>
                </a:moveTo>
                <a:lnTo>
                  <a:pt x="6614541" y="0"/>
                </a:lnTo>
                <a:lnTo>
                  <a:pt x="6614541" y="8229600"/>
                </a:lnTo>
                <a:lnTo>
                  <a:pt x="0" y="8229600"/>
                </a:lnTo>
                <a:lnTo>
                  <a:pt x="0" y="0"/>
                </a:lnTo>
                <a:close/>
              </a:path>
            </a:pathLst>
          </a:custGeom>
          <a:blipFill>
            <a:blip r:embed="rId5"/>
            <a:stretch>
              <a:fillRect/>
            </a:stretch>
          </a:blipFill>
        </p:spPr>
      </p:sp>
    </p:spTree>
    <p:extLst>
      <p:ext uri="{BB962C8B-B14F-4D97-AF65-F5344CB8AC3E}">
        <p14:creationId xmlns:p14="http://schemas.microsoft.com/office/powerpoint/2010/main" val="23393704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p:nvPr/>
        </p:nvSpPr>
        <p:spPr>
          <a:xfrm>
            <a:off x="-2031804" y="4403750"/>
            <a:ext cx="6053326" cy="6388735"/>
          </a:xfrm>
          <a:custGeom>
            <a:avLst/>
            <a:gdLst/>
            <a:ahLst/>
            <a:cxnLst/>
            <a:rect l="l" t="t" r="r" b="b"/>
            <a:pathLst>
              <a:path w="6053326" h="6388735">
                <a:moveTo>
                  <a:pt x="0" y="0"/>
                </a:moveTo>
                <a:lnTo>
                  <a:pt x="6053326" y="0"/>
                </a:lnTo>
                <a:lnTo>
                  <a:pt x="6053326" y="6388734"/>
                </a:lnTo>
                <a:lnTo>
                  <a:pt x="0" y="638873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1" name="Freeform 31"/>
          <p:cNvSpPr/>
          <p:nvPr/>
        </p:nvSpPr>
        <p:spPr>
          <a:xfrm>
            <a:off x="0" y="3487012"/>
            <a:ext cx="3501994" cy="6799988"/>
          </a:xfrm>
          <a:custGeom>
            <a:avLst/>
            <a:gdLst/>
            <a:ahLst/>
            <a:cxnLst/>
            <a:rect l="l" t="t" r="r" b="b"/>
            <a:pathLst>
              <a:path w="3501994" h="6799988">
                <a:moveTo>
                  <a:pt x="0" y="0"/>
                </a:moveTo>
                <a:lnTo>
                  <a:pt x="3501994" y="0"/>
                </a:lnTo>
                <a:lnTo>
                  <a:pt x="3501994" y="6799988"/>
                </a:lnTo>
                <a:lnTo>
                  <a:pt x="0" y="6799988"/>
                </a:lnTo>
                <a:lnTo>
                  <a:pt x="0" y="0"/>
                </a:lnTo>
                <a:close/>
              </a:path>
            </a:pathLst>
          </a:custGeom>
          <a:blipFill>
            <a:blip r:embed="rId4"/>
            <a:stretch>
              <a:fillRect/>
            </a:stretch>
          </a:blipFill>
        </p:spPr>
      </p:sp>
      <p:sp>
        <p:nvSpPr>
          <p:cNvPr id="32" name="TextBox 32"/>
          <p:cNvSpPr txBox="1"/>
          <p:nvPr/>
        </p:nvSpPr>
        <p:spPr>
          <a:xfrm>
            <a:off x="966981" y="1291541"/>
            <a:ext cx="12153900" cy="730969"/>
          </a:xfrm>
          <a:prstGeom prst="rect">
            <a:avLst/>
          </a:prstGeom>
        </p:spPr>
        <p:txBody>
          <a:bodyPr wrap="square" lIns="0" tIns="0" rIns="0" bIns="0" rtlCol="0" anchor="t">
            <a:spAutoFit/>
          </a:bodyPr>
          <a:lstStyle/>
          <a:p>
            <a:pPr>
              <a:lnSpc>
                <a:spcPts val="5700"/>
              </a:lnSpc>
            </a:pPr>
            <a:r>
              <a:rPr lang="en-US" sz="5000" b="1" dirty="0" err="1">
                <a:solidFill>
                  <a:srgbClr val="000000"/>
                </a:solidFill>
                <a:latin typeface="Cambria" panose="02040503050406030204" pitchFamily="18" charset="0"/>
              </a:rPr>
              <a:t>Em</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sẽ</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khuyên</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bạn</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như</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thế</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nào</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nếu</a:t>
            </a:r>
            <a:r>
              <a:rPr lang="en-US" sz="5000" b="1" dirty="0">
                <a:solidFill>
                  <a:srgbClr val="000000"/>
                </a:solidFill>
                <a:latin typeface="Cambria" panose="02040503050406030204" pitchFamily="18" charset="0"/>
              </a:rPr>
              <a:t>:</a:t>
            </a:r>
          </a:p>
        </p:txBody>
      </p:sp>
      <p:sp>
        <p:nvSpPr>
          <p:cNvPr id="34" name="TextBox 33">
            <a:extLst>
              <a:ext uri="{FF2B5EF4-FFF2-40B4-BE49-F238E27FC236}">
                <a16:creationId xmlns:a16="http://schemas.microsoft.com/office/drawing/2014/main" id="{8A5D536A-DF41-D54F-90C8-31663464893C}"/>
              </a:ext>
            </a:extLst>
          </p:cNvPr>
          <p:cNvSpPr txBox="1"/>
          <p:nvPr/>
        </p:nvSpPr>
        <p:spPr>
          <a:xfrm>
            <a:off x="3869473" y="2384217"/>
            <a:ext cx="10684727" cy="769441"/>
          </a:xfrm>
          <a:prstGeom prst="rect">
            <a:avLst/>
          </a:prstGeom>
          <a:solidFill>
            <a:schemeClr val="accent6">
              <a:lumMod val="20000"/>
              <a:lumOff val="80000"/>
            </a:schemeClr>
          </a:solidFill>
        </p:spPr>
        <p:txBody>
          <a:bodyPr wrap="square" rtlCol="0">
            <a:spAutoFit/>
          </a:bodyPr>
          <a:lstStyle/>
          <a:p>
            <a:pPr marL="285750" indent="-285750" algn="l">
              <a:buFont typeface="Arial" panose="020B0604020202020204" pitchFamily="34" charset="0"/>
              <a:buChar char="•"/>
            </a:pPr>
            <a:r>
              <a:rPr lang="vi-VN" sz="4400" b="0" i="0" dirty="0">
                <a:effectLst/>
                <a:latin typeface="Cambria" panose="02040503050406030204" pitchFamily="18" charset="0"/>
              </a:rPr>
              <a:t>Bạn không thường xuyên uống nước.</a:t>
            </a:r>
          </a:p>
        </p:txBody>
      </p:sp>
      <p:sp>
        <p:nvSpPr>
          <p:cNvPr id="2" name="TextBox 1">
            <a:extLst>
              <a:ext uri="{FF2B5EF4-FFF2-40B4-BE49-F238E27FC236}">
                <a16:creationId xmlns:a16="http://schemas.microsoft.com/office/drawing/2014/main" id="{BB1FBDE7-7A57-3B46-A32A-4D282D0D8DE4}"/>
              </a:ext>
            </a:extLst>
          </p:cNvPr>
          <p:cNvSpPr txBox="1"/>
          <p:nvPr/>
        </p:nvSpPr>
        <p:spPr>
          <a:xfrm>
            <a:off x="4340546" y="3348805"/>
            <a:ext cx="10684726" cy="1938992"/>
          </a:xfrm>
          <a:prstGeom prst="rect">
            <a:avLst/>
          </a:prstGeom>
          <a:solidFill>
            <a:schemeClr val="accent4">
              <a:lumMod val="20000"/>
              <a:lumOff val="80000"/>
            </a:schemeClr>
          </a:solidFill>
        </p:spPr>
        <p:txBody>
          <a:bodyPr wrap="square" rtlCol="0">
            <a:spAutoFit/>
          </a:bodyPr>
          <a:lstStyle/>
          <a:p>
            <a:pPr algn="l"/>
            <a:r>
              <a:rPr lang="vi-VN" sz="4000" b="0" i="0" dirty="0">
                <a:effectLst/>
                <a:latin typeface="Cambria" panose="02040503050406030204" pitchFamily="18" charset="0"/>
              </a:rPr>
              <a:t>Thiếu nước có thể gây ra các tác hại lâu dài như táo bón, giảm chức năng thận và sỏi thận, gây mệt mỏi, đau đầu và mất tập trung.</a:t>
            </a:r>
          </a:p>
        </p:txBody>
      </p:sp>
      <p:sp>
        <p:nvSpPr>
          <p:cNvPr id="12" name="TextBox 11">
            <a:extLst>
              <a:ext uri="{FF2B5EF4-FFF2-40B4-BE49-F238E27FC236}">
                <a16:creationId xmlns:a16="http://schemas.microsoft.com/office/drawing/2014/main" id="{CDFAD954-7E16-004E-81E7-2C4BE4758CC1}"/>
              </a:ext>
            </a:extLst>
          </p:cNvPr>
          <p:cNvSpPr txBox="1"/>
          <p:nvPr/>
        </p:nvSpPr>
        <p:spPr>
          <a:xfrm>
            <a:off x="3801636" y="5543907"/>
            <a:ext cx="10684727" cy="769441"/>
          </a:xfrm>
          <a:prstGeom prst="rect">
            <a:avLst/>
          </a:prstGeom>
          <a:solidFill>
            <a:schemeClr val="accent6">
              <a:lumMod val="20000"/>
              <a:lumOff val="80000"/>
            </a:schemeClr>
          </a:solidFill>
        </p:spPr>
        <p:txBody>
          <a:bodyPr wrap="square" rtlCol="0">
            <a:spAutoFit/>
          </a:bodyPr>
          <a:lstStyle/>
          <a:p>
            <a:pPr marL="285750" indent="-285750" algn="l">
              <a:buFont typeface="Arial" panose="020B0604020202020204" pitchFamily="34" charset="0"/>
              <a:buChar char="•"/>
            </a:pPr>
            <a:r>
              <a:rPr lang="vi-VN" sz="4400" b="0" i="0" dirty="0">
                <a:effectLst/>
                <a:latin typeface="Cambria" panose="02040503050406030204" pitchFamily="18" charset="0"/>
              </a:rPr>
              <a:t>Bạn hay ăn quà bán vỉa hè.</a:t>
            </a:r>
          </a:p>
        </p:txBody>
      </p:sp>
      <p:sp>
        <p:nvSpPr>
          <p:cNvPr id="13" name="TextBox 12">
            <a:extLst>
              <a:ext uri="{FF2B5EF4-FFF2-40B4-BE49-F238E27FC236}">
                <a16:creationId xmlns:a16="http://schemas.microsoft.com/office/drawing/2014/main" id="{C0518992-EBA0-5247-AD5D-B7D05F265479}"/>
              </a:ext>
            </a:extLst>
          </p:cNvPr>
          <p:cNvSpPr txBox="1"/>
          <p:nvPr/>
        </p:nvSpPr>
        <p:spPr>
          <a:xfrm>
            <a:off x="4340546" y="6676638"/>
            <a:ext cx="10684726" cy="3170099"/>
          </a:xfrm>
          <a:prstGeom prst="rect">
            <a:avLst/>
          </a:prstGeom>
          <a:solidFill>
            <a:schemeClr val="accent4">
              <a:lumMod val="20000"/>
              <a:lumOff val="80000"/>
            </a:schemeClr>
          </a:solidFill>
        </p:spPr>
        <p:txBody>
          <a:bodyPr wrap="square" rtlCol="0">
            <a:spAutoFit/>
          </a:bodyPr>
          <a:lstStyle/>
          <a:p>
            <a:r>
              <a:rPr lang="vi-VN" sz="4000" b="0" i="0" dirty="0">
                <a:effectLst/>
                <a:latin typeface="Cambria" panose="02040503050406030204" pitchFamily="18" charset="0"/>
              </a:rPr>
              <a:t>Ăn quán vỉa hè không đảm bảo an toàn vệ sinh thực phẩm, nguyên liệu không rõ nguồn gốc, tiềm ẩn nguy cơ ngộ độc thực phẩm như đau bụng, đi ngoài, ... và thậm chí nguy hại đến tính mạng.</a:t>
            </a:r>
            <a:endParaRPr lang="en-VN" sz="4000" dirty="0">
              <a:latin typeface="Cambria" panose="02040503050406030204" pitchFamily="18" charset="0"/>
            </a:endParaRPr>
          </a:p>
        </p:txBody>
      </p:sp>
      <p:sp>
        <p:nvSpPr>
          <p:cNvPr id="14" name="Freeform 2">
            <a:extLst>
              <a:ext uri="{FF2B5EF4-FFF2-40B4-BE49-F238E27FC236}">
                <a16:creationId xmlns:a16="http://schemas.microsoft.com/office/drawing/2014/main" id="{416C7494-BF3E-9E46-B4F8-F37A52CA9EF2}"/>
              </a:ext>
            </a:extLst>
          </p:cNvPr>
          <p:cNvSpPr/>
          <p:nvPr/>
        </p:nvSpPr>
        <p:spPr>
          <a:xfrm>
            <a:off x="14841230" y="6889794"/>
            <a:ext cx="3431902" cy="3275069"/>
          </a:xfrm>
          <a:custGeom>
            <a:avLst/>
            <a:gdLst/>
            <a:ahLst/>
            <a:cxnLst/>
            <a:rect l="l" t="t" r="r" b="b"/>
            <a:pathLst>
              <a:path w="4047935" h="4114800">
                <a:moveTo>
                  <a:pt x="0" y="0"/>
                </a:moveTo>
                <a:lnTo>
                  <a:pt x="4047935" y="0"/>
                </a:lnTo>
                <a:lnTo>
                  <a:pt x="4047935"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Tree>
    <p:extLst>
      <p:ext uri="{BB962C8B-B14F-4D97-AF65-F5344CB8AC3E}">
        <p14:creationId xmlns:p14="http://schemas.microsoft.com/office/powerpoint/2010/main" val="34337839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dissolv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ppt_x"/>
                                          </p:val>
                                        </p:tav>
                                        <p:tav tm="100000">
                                          <p:val>
                                            <p:strVal val="#ppt_x"/>
                                          </p:val>
                                        </p:tav>
                                      </p:tavLst>
                                    </p:anim>
                                    <p:anim calcmode="lin" valueType="num">
                                      <p:cBhvr additive="base">
                                        <p:cTn id="1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p:nvPr/>
        </p:nvSpPr>
        <p:spPr>
          <a:xfrm>
            <a:off x="-2031804" y="4403750"/>
            <a:ext cx="6053326" cy="6388735"/>
          </a:xfrm>
          <a:custGeom>
            <a:avLst/>
            <a:gdLst/>
            <a:ahLst/>
            <a:cxnLst/>
            <a:rect l="l" t="t" r="r" b="b"/>
            <a:pathLst>
              <a:path w="6053326" h="6388735">
                <a:moveTo>
                  <a:pt x="0" y="0"/>
                </a:moveTo>
                <a:lnTo>
                  <a:pt x="6053326" y="0"/>
                </a:lnTo>
                <a:lnTo>
                  <a:pt x="6053326" y="6388734"/>
                </a:lnTo>
                <a:lnTo>
                  <a:pt x="0" y="638873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1" name="Freeform 31"/>
          <p:cNvSpPr/>
          <p:nvPr/>
        </p:nvSpPr>
        <p:spPr>
          <a:xfrm>
            <a:off x="0" y="3487012"/>
            <a:ext cx="3501994" cy="6799988"/>
          </a:xfrm>
          <a:custGeom>
            <a:avLst/>
            <a:gdLst/>
            <a:ahLst/>
            <a:cxnLst/>
            <a:rect l="l" t="t" r="r" b="b"/>
            <a:pathLst>
              <a:path w="3501994" h="6799988">
                <a:moveTo>
                  <a:pt x="0" y="0"/>
                </a:moveTo>
                <a:lnTo>
                  <a:pt x="3501994" y="0"/>
                </a:lnTo>
                <a:lnTo>
                  <a:pt x="3501994" y="6799988"/>
                </a:lnTo>
                <a:lnTo>
                  <a:pt x="0" y="6799988"/>
                </a:lnTo>
                <a:lnTo>
                  <a:pt x="0" y="0"/>
                </a:lnTo>
                <a:close/>
              </a:path>
            </a:pathLst>
          </a:custGeom>
          <a:blipFill>
            <a:blip r:embed="rId4"/>
            <a:stretch>
              <a:fillRect/>
            </a:stretch>
          </a:blipFill>
        </p:spPr>
      </p:sp>
      <p:sp>
        <p:nvSpPr>
          <p:cNvPr id="32" name="TextBox 32"/>
          <p:cNvSpPr txBox="1"/>
          <p:nvPr/>
        </p:nvSpPr>
        <p:spPr>
          <a:xfrm>
            <a:off x="966981" y="1291541"/>
            <a:ext cx="12153900" cy="730969"/>
          </a:xfrm>
          <a:prstGeom prst="rect">
            <a:avLst/>
          </a:prstGeom>
        </p:spPr>
        <p:txBody>
          <a:bodyPr wrap="square" lIns="0" tIns="0" rIns="0" bIns="0" rtlCol="0" anchor="t">
            <a:spAutoFit/>
          </a:bodyPr>
          <a:lstStyle/>
          <a:p>
            <a:pPr>
              <a:lnSpc>
                <a:spcPts val="5700"/>
              </a:lnSpc>
            </a:pPr>
            <a:r>
              <a:rPr lang="en-US" sz="5000" b="1" dirty="0" err="1">
                <a:solidFill>
                  <a:srgbClr val="000000"/>
                </a:solidFill>
                <a:latin typeface="Cambria" panose="02040503050406030204" pitchFamily="18" charset="0"/>
              </a:rPr>
              <a:t>Em</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sẽ</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khuyên</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bạn</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như</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thế</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nào</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nếu</a:t>
            </a:r>
            <a:r>
              <a:rPr lang="en-US" sz="5000" b="1" dirty="0">
                <a:solidFill>
                  <a:srgbClr val="000000"/>
                </a:solidFill>
                <a:latin typeface="Cambria" panose="02040503050406030204" pitchFamily="18" charset="0"/>
              </a:rPr>
              <a:t>:</a:t>
            </a:r>
          </a:p>
        </p:txBody>
      </p:sp>
      <p:sp>
        <p:nvSpPr>
          <p:cNvPr id="34" name="TextBox 33">
            <a:extLst>
              <a:ext uri="{FF2B5EF4-FFF2-40B4-BE49-F238E27FC236}">
                <a16:creationId xmlns:a16="http://schemas.microsoft.com/office/drawing/2014/main" id="{8A5D536A-DF41-D54F-90C8-31663464893C}"/>
              </a:ext>
            </a:extLst>
          </p:cNvPr>
          <p:cNvSpPr txBox="1"/>
          <p:nvPr/>
        </p:nvSpPr>
        <p:spPr>
          <a:xfrm>
            <a:off x="4572000" y="3480507"/>
            <a:ext cx="10684727" cy="769441"/>
          </a:xfrm>
          <a:prstGeom prst="rect">
            <a:avLst/>
          </a:prstGeom>
          <a:solidFill>
            <a:schemeClr val="accent6">
              <a:lumMod val="20000"/>
              <a:lumOff val="80000"/>
            </a:schemeClr>
          </a:solidFill>
        </p:spPr>
        <p:txBody>
          <a:bodyPr wrap="square" rtlCol="0">
            <a:spAutoFit/>
          </a:bodyPr>
          <a:lstStyle/>
          <a:p>
            <a:pPr marL="285750" indent="-285750" algn="l">
              <a:buFont typeface="Arial" panose="020B0604020202020204" pitchFamily="34" charset="0"/>
              <a:buChar char="•"/>
            </a:pPr>
            <a:r>
              <a:rPr lang="vi-VN" sz="4400" b="0" i="0" dirty="0">
                <a:effectLst/>
                <a:latin typeface="Cambria" panose="02040503050406030204" pitchFamily="18" charset="0"/>
              </a:rPr>
              <a:t>Bạn rủ đi bơi ở ao hồ, sông suối.</a:t>
            </a:r>
          </a:p>
        </p:txBody>
      </p:sp>
      <p:sp>
        <p:nvSpPr>
          <p:cNvPr id="2" name="TextBox 1">
            <a:extLst>
              <a:ext uri="{FF2B5EF4-FFF2-40B4-BE49-F238E27FC236}">
                <a16:creationId xmlns:a16="http://schemas.microsoft.com/office/drawing/2014/main" id="{BB1FBDE7-7A57-3B46-A32A-4D282D0D8DE4}"/>
              </a:ext>
            </a:extLst>
          </p:cNvPr>
          <p:cNvSpPr txBox="1"/>
          <p:nvPr/>
        </p:nvSpPr>
        <p:spPr>
          <a:xfrm>
            <a:off x="5252197" y="4948014"/>
            <a:ext cx="10684726" cy="1938992"/>
          </a:xfrm>
          <a:prstGeom prst="rect">
            <a:avLst/>
          </a:prstGeom>
          <a:solidFill>
            <a:schemeClr val="accent4">
              <a:lumMod val="20000"/>
              <a:lumOff val="80000"/>
            </a:schemeClr>
          </a:solidFill>
        </p:spPr>
        <p:txBody>
          <a:bodyPr wrap="square" rtlCol="0">
            <a:spAutoFit/>
          </a:bodyPr>
          <a:lstStyle/>
          <a:p>
            <a:pPr algn="l"/>
            <a:r>
              <a:rPr lang="vi-VN" sz="4000" b="0" i="0" dirty="0">
                <a:effectLst/>
                <a:latin typeface="Cambria" panose="02040503050406030204" pitchFamily="18" charset="0"/>
              </a:rPr>
              <a:t>Đi bơi ở ao hồ sông suối không có biện pháp cứu hộ an toàn và người lớn giám sát có khả năng cao bị đuối nước.</a:t>
            </a:r>
          </a:p>
        </p:txBody>
      </p:sp>
      <p:sp>
        <p:nvSpPr>
          <p:cNvPr id="8" name="Freeform 5">
            <a:extLst>
              <a:ext uri="{FF2B5EF4-FFF2-40B4-BE49-F238E27FC236}">
                <a16:creationId xmlns:a16="http://schemas.microsoft.com/office/drawing/2014/main" id="{53AF65A1-1229-A244-86AF-EF08A219893B}"/>
              </a:ext>
            </a:extLst>
          </p:cNvPr>
          <p:cNvSpPr/>
          <p:nvPr/>
        </p:nvSpPr>
        <p:spPr>
          <a:xfrm>
            <a:off x="13585846" y="6132016"/>
            <a:ext cx="4702154" cy="4154984"/>
          </a:xfrm>
          <a:custGeom>
            <a:avLst/>
            <a:gdLst/>
            <a:ahLst/>
            <a:cxnLst/>
            <a:rect l="l" t="t" r="r" b="b"/>
            <a:pathLst>
              <a:path w="9611212" h="8229600">
                <a:moveTo>
                  <a:pt x="0" y="0"/>
                </a:moveTo>
                <a:lnTo>
                  <a:pt x="9611212" y="0"/>
                </a:lnTo>
                <a:lnTo>
                  <a:pt x="9611212" y="8229600"/>
                </a:lnTo>
                <a:lnTo>
                  <a:pt x="0" y="8229600"/>
                </a:lnTo>
                <a:lnTo>
                  <a:pt x="0" y="0"/>
                </a:lnTo>
                <a:close/>
              </a:path>
            </a:pathLst>
          </a:custGeom>
          <a:blipFill>
            <a:blip r:embed="rId5"/>
            <a:stretch>
              <a:fillRect/>
            </a:stretch>
          </a:blipFill>
        </p:spPr>
      </p:sp>
    </p:spTree>
    <p:extLst>
      <p:ext uri="{BB962C8B-B14F-4D97-AF65-F5344CB8AC3E}">
        <p14:creationId xmlns:p14="http://schemas.microsoft.com/office/powerpoint/2010/main" val="39762356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p:nvPr/>
        </p:nvSpPr>
        <p:spPr>
          <a:xfrm>
            <a:off x="-2031804" y="4403750"/>
            <a:ext cx="6053326" cy="6388735"/>
          </a:xfrm>
          <a:custGeom>
            <a:avLst/>
            <a:gdLst/>
            <a:ahLst/>
            <a:cxnLst/>
            <a:rect l="l" t="t" r="r" b="b"/>
            <a:pathLst>
              <a:path w="6053326" h="6388735">
                <a:moveTo>
                  <a:pt x="0" y="0"/>
                </a:moveTo>
                <a:lnTo>
                  <a:pt x="6053326" y="0"/>
                </a:lnTo>
                <a:lnTo>
                  <a:pt x="6053326" y="6388734"/>
                </a:lnTo>
                <a:lnTo>
                  <a:pt x="0" y="638873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1" name="Freeform 31"/>
          <p:cNvSpPr/>
          <p:nvPr/>
        </p:nvSpPr>
        <p:spPr>
          <a:xfrm>
            <a:off x="0" y="3487012"/>
            <a:ext cx="3501994" cy="6799988"/>
          </a:xfrm>
          <a:custGeom>
            <a:avLst/>
            <a:gdLst/>
            <a:ahLst/>
            <a:cxnLst/>
            <a:rect l="l" t="t" r="r" b="b"/>
            <a:pathLst>
              <a:path w="3501994" h="6799988">
                <a:moveTo>
                  <a:pt x="0" y="0"/>
                </a:moveTo>
                <a:lnTo>
                  <a:pt x="3501994" y="0"/>
                </a:lnTo>
                <a:lnTo>
                  <a:pt x="3501994" y="6799988"/>
                </a:lnTo>
                <a:lnTo>
                  <a:pt x="0" y="6799988"/>
                </a:lnTo>
                <a:lnTo>
                  <a:pt x="0" y="0"/>
                </a:lnTo>
                <a:close/>
              </a:path>
            </a:pathLst>
          </a:custGeom>
          <a:blipFill>
            <a:blip r:embed="rId4"/>
            <a:stretch>
              <a:fillRect/>
            </a:stretch>
          </a:blipFill>
        </p:spPr>
      </p:sp>
      <p:sp>
        <p:nvSpPr>
          <p:cNvPr id="32" name="TextBox 32"/>
          <p:cNvSpPr txBox="1"/>
          <p:nvPr/>
        </p:nvSpPr>
        <p:spPr>
          <a:xfrm>
            <a:off x="939103" y="1051752"/>
            <a:ext cx="12153900" cy="730969"/>
          </a:xfrm>
          <a:prstGeom prst="rect">
            <a:avLst/>
          </a:prstGeom>
        </p:spPr>
        <p:txBody>
          <a:bodyPr wrap="square" lIns="0" tIns="0" rIns="0" bIns="0" rtlCol="0" anchor="t">
            <a:spAutoFit/>
          </a:bodyPr>
          <a:lstStyle/>
          <a:p>
            <a:pPr>
              <a:lnSpc>
                <a:spcPts val="5700"/>
              </a:lnSpc>
            </a:pPr>
            <a:r>
              <a:rPr lang="en-US" sz="5000" b="1" dirty="0" err="1">
                <a:solidFill>
                  <a:srgbClr val="000000"/>
                </a:solidFill>
                <a:latin typeface="Cambria" panose="02040503050406030204" pitchFamily="18" charset="0"/>
              </a:rPr>
              <a:t>Lựa</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chọn</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một</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trong</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ba</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mức</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độ</a:t>
            </a:r>
            <a:r>
              <a:rPr lang="en-US" sz="5000" b="1" dirty="0">
                <a:solidFill>
                  <a:srgbClr val="000000"/>
                </a:solidFill>
                <a:latin typeface="Cambria" panose="02040503050406030204" pitchFamily="18" charset="0"/>
              </a:rPr>
              <a:t>:</a:t>
            </a:r>
          </a:p>
        </p:txBody>
      </p:sp>
      <p:sp>
        <p:nvSpPr>
          <p:cNvPr id="34" name="TextBox 33">
            <a:extLst>
              <a:ext uri="{FF2B5EF4-FFF2-40B4-BE49-F238E27FC236}">
                <a16:creationId xmlns:a16="http://schemas.microsoft.com/office/drawing/2014/main" id="{8A5D536A-DF41-D54F-90C8-31663464893C}"/>
              </a:ext>
            </a:extLst>
          </p:cNvPr>
          <p:cNvSpPr txBox="1"/>
          <p:nvPr/>
        </p:nvSpPr>
        <p:spPr>
          <a:xfrm>
            <a:off x="4285392" y="2202823"/>
            <a:ext cx="4045100" cy="769441"/>
          </a:xfrm>
          <a:prstGeom prst="rect">
            <a:avLst/>
          </a:prstGeom>
          <a:solidFill>
            <a:schemeClr val="accent6">
              <a:lumMod val="20000"/>
              <a:lumOff val="80000"/>
            </a:schemeClr>
          </a:solidFill>
        </p:spPr>
        <p:txBody>
          <a:bodyPr wrap="square" rtlCol="0">
            <a:spAutoFit/>
          </a:bodyPr>
          <a:lstStyle/>
          <a:p>
            <a:pPr algn="ctr"/>
            <a:r>
              <a:rPr lang="vi-VN" sz="4400" b="0" i="1" dirty="0">
                <a:effectLst/>
                <a:latin typeface="Cambria" panose="02040503050406030204" pitchFamily="18" charset="0"/>
              </a:rPr>
              <a:t>Thường xuyên</a:t>
            </a:r>
          </a:p>
        </p:txBody>
      </p:sp>
      <p:sp>
        <p:nvSpPr>
          <p:cNvPr id="10" name="TextBox 9">
            <a:extLst>
              <a:ext uri="{FF2B5EF4-FFF2-40B4-BE49-F238E27FC236}">
                <a16:creationId xmlns:a16="http://schemas.microsoft.com/office/drawing/2014/main" id="{975D51D3-1534-3F4E-9C27-4AF4A3CD780B}"/>
              </a:ext>
            </a:extLst>
          </p:cNvPr>
          <p:cNvSpPr txBox="1"/>
          <p:nvPr/>
        </p:nvSpPr>
        <p:spPr>
          <a:xfrm>
            <a:off x="8781412" y="2202822"/>
            <a:ext cx="4045100" cy="769441"/>
          </a:xfrm>
          <a:prstGeom prst="rect">
            <a:avLst/>
          </a:prstGeom>
          <a:solidFill>
            <a:schemeClr val="accent6">
              <a:lumMod val="20000"/>
              <a:lumOff val="80000"/>
            </a:schemeClr>
          </a:solidFill>
        </p:spPr>
        <p:txBody>
          <a:bodyPr wrap="square" rtlCol="0">
            <a:spAutoFit/>
          </a:bodyPr>
          <a:lstStyle/>
          <a:p>
            <a:pPr algn="ctr"/>
            <a:r>
              <a:rPr lang="vi-VN" sz="4400" b="0" i="1" dirty="0">
                <a:effectLst/>
                <a:latin typeface="Cambria" panose="02040503050406030204" pitchFamily="18" charset="0"/>
              </a:rPr>
              <a:t>Thỉnh thoảng</a:t>
            </a:r>
          </a:p>
        </p:txBody>
      </p:sp>
      <p:sp>
        <p:nvSpPr>
          <p:cNvPr id="11" name="TextBox 10">
            <a:extLst>
              <a:ext uri="{FF2B5EF4-FFF2-40B4-BE49-F238E27FC236}">
                <a16:creationId xmlns:a16="http://schemas.microsoft.com/office/drawing/2014/main" id="{EC4BFE98-3F20-8C4A-8DC5-721B15CCC9AB}"/>
              </a:ext>
            </a:extLst>
          </p:cNvPr>
          <p:cNvSpPr txBox="1"/>
          <p:nvPr/>
        </p:nvSpPr>
        <p:spPr>
          <a:xfrm>
            <a:off x="13277432" y="2224927"/>
            <a:ext cx="4045100" cy="769441"/>
          </a:xfrm>
          <a:prstGeom prst="rect">
            <a:avLst/>
          </a:prstGeom>
          <a:solidFill>
            <a:schemeClr val="accent6">
              <a:lumMod val="20000"/>
              <a:lumOff val="80000"/>
            </a:schemeClr>
          </a:solidFill>
        </p:spPr>
        <p:txBody>
          <a:bodyPr wrap="square" rtlCol="0">
            <a:spAutoFit/>
          </a:bodyPr>
          <a:lstStyle/>
          <a:p>
            <a:pPr algn="ctr"/>
            <a:r>
              <a:rPr lang="vi-VN" sz="4400" b="0" i="1" dirty="0">
                <a:effectLst/>
                <a:latin typeface="Cambria" panose="02040503050406030204" pitchFamily="18" charset="0"/>
              </a:rPr>
              <a:t>Không bao giờ</a:t>
            </a:r>
          </a:p>
        </p:txBody>
      </p:sp>
      <p:graphicFrame>
        <p:nvGraphicFramePr>
          <p:cNvPr id="2" name="Table 1">
            <a:extLst>
              <a:ext uri="{FF2B5EF4-FFF2-40B4-BE49-F238E27FC236}">
                <a16:creationId xmlns:a16="http://schemas.microsoft.com/office/drawing/2014/main" id="{91C47D9D-37C6-CC4D-AFAE-BF24B94281E5}"/>
              </a:ext>
            </a:extLst>
          </p:cNvPr>
          <p:cNvGraphicFramePr>
            <a:graphicFrameLocks noGrp="1"/>
          </p:cNvGraphicFramePr>
          <p:nvPr>
            <p:extLst>
              <p:ext uri="{D42A27DB-BD31-4B8C-83A1-F6EECF244321}">
                <p14:modId xmlns:p14="http://schemas.microsoft.com/office/powerpoint/2010/main" val="2297834947"/>
              </p:ext>
            </p:extLst>
          </p:nvPr>
        </p:nvGraphicFramePr>
        <p:xfrm>
          <a:off x="4572000" y="3392364"/>
          <a:ext cx="12750532" cy="6388734"/>
        </p:xfrm>
        <a:graphic>
          <a:graphicData uri="http://schemas.openxmlformats.org/drawingml/2006/table">
            <a:tbl>
              <a:tblPr/>
              <a:tblGrid>
                <a:gridCol w="6375266">
                  <a:extLst>
                    <a:ext uri="{9D8B030D-6E8A-4147-A177-3AD203B41FA5}">
                      <a16:colId xmlns:a16="http://schemas.microsoft.com/office/drawing/2014/main" val="4267235873"/>
                    </a:ext>
                  </a:extLst>
                </a:gridCol>
                <a:gridCol w="6375266">
                  <a:extLst>
                    <a:ext uri="{9D8B030D-6E8A-4147-A177-3AD203B41FA5}">
                      <a16:colId xmlns:a16="http://schemas.microsoft.com/office/drawing/2014/main" val="2656645382"/>
                    </a:ext>
                  </a:extLst>
                </a:gridCol>
              </a:tblGrid>
              <a:tr h="523520">
                <a:tc>
                  <a:txBody>
                    <a:bodyPr/>
                    <a:lstStyle/>
                    <a:p>
                      <a:pPr algn="ctr"/>
                      <a:r>
                        <a:rPr lang="en-US" sz="2800" b="1" dirty="0" err="1">
                          <a:effectLst/>
                          <a:latin typeface="Cambria" panose="02040503050406030204" pitchFamily="18" charset="0"/>
                        </a:rPr>
                        <a:t>Việc</a:t>
                      </a:r>
                      <a:r>
                        <a:rPr lang="en-US" sz="2800" b="1" dirty="0">
                          <a:effectLst/>
                          <a:latin typeface="Cambria" panose="02040503050406030204" pitchFamily="18" charset="0"/>
                        </a:rPr>
                        <a:t> </a:t>
                      </a:r>
                      <a:r>
                        <a:rPr lang="en-US" sz="2800" b="1" dirty="0" err="1">
                          <a:effectLst/>
                          <a:latin typeface="Cambria" panose="02040503050406030204" pitchFamily="18" charset="0"/>
                        </a:rPr>
                        <a:t>làm</a:t>
                      </a:r>
                      <a:endParaRPr lang="en-US" sz="2800" dirty="0">
                        <a:effectLst/>
                        <a:latin typeface="Cambria" panose="020405030504060302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r>
                        <a:rPr lang="en-US" sz="2800" b="1" dirty="0" err="1">
                          <a:effectLst/>
                          <a:latin typeface="Cambria" panose="02040503050406030204" pitchFamily="18" charset="0"/>
                        </a:rPr>
                        <a:t>Đánh</a:t>
                      </a:r>
                      <a:r>
                        <a:rPr lang="en-US" sz="2800" b="1" dirty="0">
                          <a:effectLst/>
                          <a:latin typeface="Cambria" panose="02040503050406030204" pitchFamily="18" charset="0"/>
                        </a:rPr>
                        <a:t> </a:t>
                      </a:r>
                      <a:r>
                        <a:rPr lang="en-US" sz="2800" b="1" dirty="0" err="1">
                          <a:effectLst/>
                          <a:latin typeface="Cambria" panose="02040503050406030204" pitchFamily="18" charset="0"/>
                        </a:rPr>
                        <a:t>giá</a:t>
                      </a:r>
                      <a:endParaRPr lang="en-US" sz="2800" dirty="0">
                        <a:effectLst/>
                        <a:latin typeface="Cambria" panose="020405030504060302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val="876936134"/>
                  </a:ext>
                </a:extLst>
              </a:tr>
              <a:tr h="523520">
                <a:tc>
                  <a:txBody>
                    <a:bodyPr/>
                    <a:lstStyle/>
                    <a:p>
                      <a:pPr algn="l"/>
                      <a:r>
                        <a:rPr lang="en-US" sz="2800" i="1" dirty="0" err="1">
                          <a:solidFill>
                            <a:srgbClr val="C00000"/>
                          </a:solidFill>
                          <a:effectLst/>
                          <a:latin typeface="Cambria" panose="02040503050406030204" pitchFamily="18" charset="0"/>
                        </a:rPr>
                        <a:t>Ăn</a:t>
                      </a:r>
                      <a:r>
                        <a:rPr lang="en-US" sz="2800" i="1" dirty="0">
                          <a:solidFill>
                            <a:srgbClr val="C00000"/>
                          </a:solidFill>
                          <a:effectLst/>
                          <a:latin typeface="Cambria" panose="02040503050406030204" pitchFamily="18" charset="0"/>
                        </a:rPr>
                        <a:t> </a:t>
                      </a:r>
                      <a:r>
                        <a:rPr lang="en-US" sz="2800" i="1" dirty="0" err="1">
                          <a:solidFill>
                            <a:srgbClr val="C00000"/>
                          </a:solidFill>
                          <a:effectLst/>
                          <a:latin typeface="Cambria" panose="02040503050406030204" pitchFamily="18" charset="0"/>
                        </a:rPr>
                        <a:t>nhiều</a:t>
                      </a:r>
                      <a:endParaRPr lang="en-US" sz="2800" dirty="0">
                        <a:solidFill>
                          <a:srgbClr val="C00000"/>
                        </a:solidFill>
                        <a:effectLst/>
                        <a:latin typeface="Cambria" panose="020405030504060302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sz="2800" i="1" dirty="0" err="1">
                          <a:solidFill>
                            <a:srgbClr val="C00000"/>
                          </a:solidFill>
                          <a:effectLst/>
                          <a:latin typeface="Cambria" panose="02040503050406030204" pitchFamily="18" charset="0"/>
                        </a:rPr>
                        <a:t>Thỉnh</a:t>
                      </a:r>
                      <a:r>
                        <a:rPr lang="en-US" sz="2800" i="1" dirty="0">
                          <a:solidFill>
                            <a:srgbClr val="C00000"/>
                          </a:solidFill>
                          <a:effectLst/>
                          <a:latin typeface="Cambria" panose="02040503050406030204" pitchFamily="18" charset="0"/>
                        </a:rPr>
                        <a:t> </a:t>
                      </a:r>
                      <a:r>
                        <a:rPr lang="en-US" sz="2800" i="1" dirty="0" err="1">
                          <a:solidFill>
                            <a:srgbClr val="C00000"/>
                          </a:solidFill>
                          <a:effectLst/>
                          <a:latin typeface="Cambria" panose="02040503050406030204" pitchFamily="18" charset="0"/>
                        </a:rPr>
                        <a:t>thoảng</a:t>
                      </a:r>
                      <a:endParaRPr lang="en-US" sz="2800" dirty="0">
                        <a:solidFill>
                          <a:srgbClr val="C00000"/>
                        </a:solidFill>
                        <a:effectLst/>
                        <a:latin typeface="Cambria" panose="020405030504060302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234847363"/>
                  </a:ext>
                </a:extLst>
              </a:tr>
              <a:tr h="613522">
                <a:tc>
                  <a:txBody>
                    <a:bodyPr/>
                    <a:lstStyle/>
                    <a:p>
                      <a:pPr algn="l"/>
                      <a:r>
                        <a:rPr lang="en-US" sz="2800" dirty="0" err="1">
                          <a:effectLst/>
                          <a:latin typeface="Cambria" panose="02040503050406030204" pitchFamily="18" charset="0"/>
                        </a:rPr>
                        <a:t>Ăn</a:t>
                      </a:r>
                      <a:r>
                        <a:rPr lang="en-US" sz="2800" dirty="0">
                          <a:effectLst/>
                          <a:latin typeface="Cambria" panose="02040503050406030204" pitchFamily="18" charset="0"/>
                        </a:rPr>
                        <a:t> </a:t>
                      </a:r>
                      <a:r>
                        <a:rPr lang="en-US" sz="2800" dirty="0" err="1">
                          <a:effectLst/>
                          <a:latin typeface="Cambria" panose="02040503050406030204" pitchFamily="18" charset="0"/>
                        </a:rPr>
                        <a:t>phối</a:t>
                      </a:r>
                      <a:r>
                        <a:rPr lang="en-US" sz="2800" dirty="0">
                          <a:effectLst/>
                          <a:latin typeface="Cambria" panose="02040503050406030204" pitchFamily="18" charset="0"/>
                        </a:rPr>
                        <a:t> </a:t>
                      </a:r>
                      <a:r>
                        <a:rPr lang="en-US" sz="2800" dirty="0" err="1">
                          <a:effectLst/>
                          <a:latin typeface="Cambria" panose="02040503050406030204" pitchFamily="18" charset="0"/>
                        </a:rPr>
                        <a:t>hợp</a:t>
                      </a:r>
                      <a:r>
                        <a:rPr lang="en-US" sz="2800" dirty="0">
                          <a:effectLst/>
                          <a:latin typeface="Cambria" panose="02040503050406030204" pitchFamily="18" charset="0"/>
                        </a:rPr>
                        <a:t> </a:t>
                      </a:r>
                      <a:r>
                        <a:rPr lang="en-US" sz="2800" dirty="0" err="1">
                          <a:effectLst/>
                          <a:latin typeface="Cambria" panose="02040503050406030204" pitchFamily="18" charset="0"/>
                        </a:rPr>
                        <a:t>nhiều</a:t>
                      </a:r>
                      <a:r>
                        <a:rPr lang="en-US" sz="2800" dirty="0">
                          <a:effectLst/>
                          <a:latin typeface="Cambria" panose="02040503050406030204" pitchFamily="18" charset="0"/>
                        </a:rPr>
                        <a:t> </a:t>
                      </a:r>
                      <a:r>
                        <a:rPr lang="en-US" sz="2800" dirty="0" err="1">
                          <a:effectLst/>
                          <a:latin typeface="Cambria" panose="02040503050406030204" pitchFamily="18" charset="0"/>
                        </a:rPr>
                        <a:t>loại</a:t>
                      </a:r>
                      <a:r>
                        <a:rPr lang="en-US" sz="2800" dirty="0">
                          <a:effectLst/>
                          <a:latin typeface="Cambria" panose="02040503050406030204" pitchFamily="18" charset="0"/>
                        </a:rPr>
                        <a:t> </a:t>
                      </a:r>
                      <a:r>
                        <a:rPr lang="en-US" sz="2800" dirty="0" err="1">
                          <a:effectLst/>
                          <a:latin typeface="Cambria" panose="02040503050406030204" pitchFamily="18" charset="0"/>
                        </a:rPr>
                        <a:t>thức</a:t>
                      </a:r>
                      <a:r>
                        <a:rPr lang="en-US" sz="2800" dirty="0">
                          <a:effectLst/>
                          <a:latin typeface="Cambria" panose="02040503050406030204" pitchFamily="18" charset="0"/>
                        </a:rPr>
                        <a:t> </a:t>
                      </a:r>
                      <a:r>
                        <a:rPr lang="en-US" sz="2800" dirty="0" err="1">
                          <a:effectLst/>
                          <a:latin typeface="Cambria" panose="02040503050406030204" pitchFamily="18" charset="0"/>
                        </a:rPr>
                        <a:t>ăn</a:t>
                      </a:r>
                      <a:endParaRPr lang="en-US" sz="2800" dirty="0">
                        <a:effectLst/>
                        <a:latin typeface="Cambria" panose="020405030504060302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VN" sz="2800" dirty="0">
                          <a:effectLst/>
                          <a:latin typeface="Cambria" panose="02040503050406030204" pitchFamily="18" charset="0"/>
                        </a:rPr>
                        <a:t>?</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644004970"/>
                  </a:ext>
                </a:extLst>
              </a:tr>
              <a:tr h="613522">
                <a:tc>
                  <a:txBody>
                    <a:bodyPr/>
                    <a:lstStyle/>
                    <a:p>
                      <a:pPr algn="l"/>
                      <a:r>
                        <a:rPr lang="en-US" sz="2800" dirty="0" err="1">
                          <a:effectLst/>
                          <a:latin typeface="Cambria" panose="02040503050406030204" pitchFamily="18" charset="0"/>
                        </a:rPr>
                        <a:t>Ăn</a:t>
                      </a:r>
                      <a:r>
                        <a:rPr lang="en-US" sz="2800" dirty="0">
                          <a:effectLst/>
                          <a:latin typeface="Cambria" panose="02040503050406030204" pitchFamily="18" charset="0"/>
                        </a:rPr>
                        <a:t> </a:t>
                      </a:r>
                      <a:r>
                        <a:rPr lang="en-US" sz="2800" dirty="0" err="1">
                          <a:effectLst/>
                          <a:latin typeface="Cambria" panose="02040503050406030204" pitchFamily="18" charset="0"/>
                        </a:rPr>
                        <a:t>thức</a:t>
                      </a:r>
                      <a:r>
                        <a:rPr lang="en-US" sz="2800" dirty="0">
                          <a:effectLst/>
                          <a:latin typeface="Cambria" panose="02040503050406030204" pitchFamily="18" charset="0"/>
                        </a:rPr>
                        <a:t> </a:t>
                      </a:r>
                      <a:r>
                        <a:rPr lang="en-US" sz="2800" dirty="0" err="1">
                          <a:effectLst/>
                          <a:latin typeface="Cambria" panose="02040503050406030204" pitchFamily="18" charset="0"/>
                        </a:rPr>
                        <a:t>ăn</a:t>
                      </a:r>
                      <a:r>
                        <a:rPr lang="en-US" sz="2800" dirty="0">
                          <a:effectLst/>
                          <a:latin typeface="Cambria" panose="02040503050406030204" pitchFamily="18" charset="0"/>
                        </a:rPr>
                        <a:t> </a:t>
                      </a:r>
                      <a:r>
                        <a:rPr lang="en-US" sz="2800" dirty="0" err="1">
                          <a:effectLst/>
                          <a:latin typeface="Cambria" panose="02040503050406030204" pitchFamily="18" charset="0"/>
                        </a:rPr>
                        <a:t>đã</a:t>
                      </a:r>
                      <a:r>
                        <a:rPr lang="en-US" sz="2800" dirty="0">
                          <a:effectLst/>
                          <a:latin typeface="Cambria" panose="02040503050406030204" pitchFamily="18" charset="0"/>
                        </a:rPr>
                        <a:t> </a:t>
                      </a:r>
                      <a:r>
                        <a:rPr lang="en-US" sz="2800" dirty="0" err="1">
                          <a:effectLst/>
                          <a:latin typeface="Cambria" panose="02040503050406030204" pitchFamily="18" charset="0"/>
                        </a:rPr>
                        <a:t>nấu</a:t>
                      </a:r>
                      <a:r>
                        <a:rPr lang="en-US" sz="2800" dirty="0">
                          <a:effectLst/>
                          <a:latin typeface="Cambria" panose="02040503050406030204" pitchFamily="18" charset="0"/>
                        </a:rPr>
                        <a:t> </a:t>
                      </a:r>
                      <a:r>
                        <a:rPr lang="en-US" sz="2800" dirty="0" err="1">
                          <a:effectLst/>
                          <a:latin typeface="Cambria" panose="02040503050406030204" pitchFamily="18" charset="0"/>
                        </a:rPr>
                        <a:t>chín</a:t>
                      </a:r>
                      <a:endParaRPr lang="en-US" sz="2800" dirty="0">
                        <a:effectLst/>
                        <a:latin typeface="Cambria" panose="020405030504060302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VN" sz="2800" dirty="0">
                          <a:effectLst/>
                          <a:latin typeface="Cambria" panose="02040503050406030204" pitchFamily="18" charset="0"/>
                        </a:rPr>
                        <a:t>?</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61827815"/>
                  </a:ext>
                </a:extLst>
              </a:tr>
              <a:tr h="613522">
                <a:tc>
                  <a:txBody>
                    <a:bodyPr/>
                    <a:lstStyle/>
                    <a:p>
                      <a:pPr algn="l"/>
                      <a:r>
                        <a:rPr lang="en-US" sz="2800" dirty="0" err="1">
                          <a:effectLst/>
                          <a:latin typeface="Cambria" panose="02040503050406030204" pitchFamily="18" charset="0"/>
                        </a:rPr>
                        <a:t>Ăn</a:t>
                      </a:r>
                      <a:r>
                        <a:rPr lang="en-US" sz="2800" dirty="0">
                          <a:effectLst/>
                          <a:latin typeface="Cambria" panose="02040503050406030204" pitchFamily="18" charset="0"/>
                        </a:rPr>
                        <a:t> </a:t>
                      </a:r>
                      <a:r>
                        <a:rPr lang="en-US" sz="2800" dirty="0" err="1">
                          <a:effectLst/>
                          <a:latin typeface="Cambria" panose="02040503050406030204" pitchFamily="18" charset="0"/>
                        </a:rPr>
                        <a:t>các</a:t>
                      </a:r>
                      <a:r>
                        <a:rPr lang="en-US" sz="2800" dirty="0">
                          <a:effectLst/>
                          <a:latin typeface="Cambria" panose="02040503050406030204" pitchFamily="18" charset="0"/>
                        </a:rPr>
                        <a:t> </a:t>
                      </a:r>
                      <a:r>
                        <a:rPr lang="en-US" sz="2800" dirty="0" err="1">
                          <a:effectLst/>
                          <a:latin typeface="Cambria" panose="02040503050406030204" pitchFamily="18" charset="0"/>
                        </a:rPr>
                        <a:t>loại</a:t>
                      </a:r>
                      <a:r>
                        <a:rPr lang="en-US" sz="2800" dirty="0">
                          <a:effectLst/>
                          <a:latin typeface="Cambria" panose="02040503050406030204" pitchFamily="18" charset="0"/>
                        </a:rPr>
                        <a:t> </a:t>
                      </a:r>
                      <a:r>
                        <a:rPr lang="en-US" sz="2800" dirty="0" err="1">
                          <a:effectLst/>
                          <a:latin typeface="Cambria" panose="02040503050406030204" pitchFamily="18" charset="0"/>
                        </a:rPr>
                        <a:t>rau</a:t>
                      </a:r>
                      <a:r>
                        <a:rPr lang="en-US" sz="2800" dirty="0">
                          <a:effectLst/>
                          <a:latin typeface="Cambria" panose="02040503050406030204" pitchFamily="18" charset="0"/>
                        </a:rPr>
                        <a:t>, </a:t>
                      </a:r>
                      <a:r>
                        <a:rPr lang="en-US" sz="2800" dirty="0" err="1">
                          <a:effectLst/>
                          <a:latin typeface="Cambria" panose="02040503050406030204" pitchFamily="18" charset="0"/>
                        </a:rPr>
                        <a:t>củ</a:t>
                      </a:r>
                      <a:r>
                        <a:rPr lang="en-US" sz="2800" dirty="0">
                          <a:effectLst/>
                          <a:latin typeface="Cambria" panose="02040503050406030204" pitchFamily="18" charset="0"/>
                        </a:rPr>
                        <a:t> </a:t>
                      </a:r>
                      <a:r>
                        <a:rPr lang="en-US" sz="2800" dirty="0" err="1">
                          <a:effectLst/>
                          <a:latin typeface="Cambria" panose="02040503050406030204" pitchFamily="18" charset="0"/>
                        </a:rPr>
                        <a:t>hằng</a:t>
                      </a:r>
                      <a:r>
                        <a:rPr lang="en-US" sz="2800" dirty="0">
                          <a:effectLst/>
                          <a:latin typeface="Cambria" panose="02040503050406030204" pitchFamily="18" charset="0"/>
                        </a:rPr>
                        <a:t> </a:t>
                      </a:r>
                      <a:r>
                        <a:rPr lang="en-US" sz="2800" dirty="0" err="1">
                          <a:effectLst/>
                          <a:latin typeface="Cambria" panose="02040503050406030204" pitchFamily="18" charset="0"/>
                        </a:rPr>
                        <a:t>ngày</a:t>
                      </a:r>
                      <a:endParaRPr lang="en-US" sz="2800" dirty="0">
                        <a:effectLst/>
                        <a:latin typeface="Cambria" panose="020405030504060302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VN" sz="2800" dirty="0">
                          <a:effectLst/>
                          <a:latin typeface="Cambria" panose="02040503050406030204" pitchFamily="18" charset="0"/>
                        </a:rPr>
                        <a:t>?</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558191606"/>
                  </a:ext>
                </a:extLst>
              </a:tr>
              <a:tr h="523520">
                <a:tc>
                  <a:txBody>
                    <a:bodyPr/>
                    <a:lstStyle/>
                    <a:p>
                      <a:pPr algn="l"/>
                      <a:r>
                        <a:rPr lang="vi-VN" sz="2800" dirty="0">
                          <a:effectLst/>
                          <a:latin typeface="Cambria" panose="02040503050406030204" pitchFamily="18" charset="0"/>
                        </a:rPr>
                        <a:t>Rửa tay trước khi ăn</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VN" sz="2800" dirty="0">
                          <a:effectLst/>
                          <a:latin typeface="Cambria" panose="02040503050406030204" pitchFamily="18" charset="0"/>
                        </a:rPr>
                        <a:t>?</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847660546"/>
                  </a:ext>
                </a:extLst>
              </a:tr>
              <a:tr h="523520">
                <a:tc>
                  <a:txBody>
                    <a:bodyPr/>
                    <a:lstStyle/>
                    <a:p>
                      <a:pPr algn="l"/>
                      <a:r>
                        <a:rPr lang="vi-VN" sz="2800" dirty="0">
                          <a:effectLst/>
                          <a:latin typeface="Cambria" panose="02040503050406030204" pitchFamily="18" charset="0"/>
                        </a:rPr>
                        <a:t>Uống đủ nước</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VN" sz="2800" dirty="0">
                          <a:effectLst/>
                          <a:latin typeface="Cambria" panose="02040503050406030204" pitchFamily="18" charset="0"/>
                        </a:rPr>
                        <a:t>?</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333776500"/>
                  </a:ext>
                </a:extLst>
              </a:tr>
              <a:tr h="613522">
                <a:tc>
                  <a:txBody>
                    <a:bodyPr/>
                    <a:lstStyle/>
                    <a:p>
                      <a:pPr algn="l"/>
                      <a:r>
                        <a:rPr lang="vi-VN" sz="2800" dirty="0">
                          <a:effectLst/>
                          <a:latin typeface="Cambria" panose="02040503050406030204" pitchFamily="18" charset="0"/>
                        </a:rPr>
                        <a:t>Vận động cơ thể hằng ngày</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VN" sz="2800" dirty="0">
                          <a:effectLst/>
                          <a:latin typeface="Cambria" panose="02040503050406030204" pitchFamily="18" charset="0"/>
                        </a:rPr>
                        <a:t>?</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245341939"/>
                  </a:ext>
                </a:extLst>
              </a:tr>
              <a:tr h="613522">
                <a:tc>
                  <a:txBody>
                    <a:bodyPr/>
                    <a:lstStyle/>
                    <a:p>
                      <a:pPr algn="l"/>
                      <a:r>
                        <a:rPr lang="en-US" sz="2800" dirty="0" err="1">
                          <a:effectLst/>
                          <a:latin typeface="Cambria" panose="02040503050406030204" pitchFamily="18" charset="0"/>
                        </a:rPr>
                        <a:t>Ăn</a:t>
                      </a:r>
                      <a:r>
                        <a:rPr lang="en-US" sz="2800" dirty="0">
                          <a:effectLst/>
                          <a:latin typeface="Cambria" panose="02040503050406030204" pitchFamily="18" charset="0"/>
                        </a:rPr>
                        <a:t> </a:t>
                      </a:r>
                      <a:r>
                        <a:rPr lang="en-US" sz="2800" dirty="0" err="1">
                          <a:effectLst/>
                          <a:latin typeface="Cambria" panose="02040503050406030204" pitchFamily="18" charset="0"/>
                        </a:rPr>
                        <a:t>nhiều</a:t>
                      </a:r>
                      <a:r>
                        <a:rPr lang="en-US" sz="2800" dirty="0">
                          <a:effectLst/>
                          <a:latin typeface="Cambria" panose="02040503050406030204" pitchFamily="18" charset="0"/>
                        </a:rPr>
                        <a:t> </a:t>
                      </a:r>
                      <a:r>
                        <a:rPr lang="en-US" sz="2800" dirty="0" err="1">
                          <a:effectLst/>
                          <a:latin typeface="Cambria" panose="02040503050406030204" pitchFamily="18" charset="0"/>
                        </a:rPr>
                        <a:t>thức</a:t>
                      </a:r>
                      <a:r>
                        <a:rPr lang="en-US" sz="2800" dirty="0">
                          <a:effectLst/>
                          <a:latin typeface="Cambria" panose="02040503050406030204" pitchFamily="18" charset="0"/>
                        </a:rPr>
                        <a:t> </a:t>
                      </a:r>
                      <a:r>
                        <a:rPr lang="en-US" sz="2800" dirty="0" err="1">
                          <a:effectLst/>
                          <a:latin typeface="Cambria" panose="02040503050406030204" pitchFamily="18" charset="0"/>
                        </a:rPr>
                        <a:t>ăn</a:t>
                      </a:r>
                      <a:r>
                        <a:rPr lang="en-US" sz="2800" dirty="0">
                          <a:effectLst/>
                          <a:latin typeface="Cambria" panose="02040503050406030204" pitchFamily="18" charset="0"/>
                        </a:rPr>
                        <a:t> </a:t>
                      </a:r>
                      <a:r>
                        <a:rPr lang="en-US" sz="2800" dirty="0" err="1">
                          <a:effectLst/>
                          <a:latin typeface="Cambria" panose="02040503050406030204" pitchFamily="18" charset="0"/>
                        </a:rPr>
                        <a:t>chiên</a:t>
                      </a:r>
                      <a:r>
                        <a:rPr lang="en-US" sz="2800" dirty="0">
                          <a:effectLst/>
                          <a:latin typeface="Cambria" panose="02040503050406030204" pitchFamily="18" charset="0"/>
                        </a:rPr>
                        <a:t>, </a:t>
                      </a:r>
                      <a:r>
                        <a:rPr lang="en-US" sz="2800" dirty="0" err="1">
                          <a:effectLst/>
                          <a:latin typeface="Cambria" panose="02040503050406030204" pitchFamily="18" charset="0"/>
                        </a:rPr>
                        <a:t>rán</a:t>
                      </a:r>
                      <a:endParaRPr lang="en-US" sz="2800" dirty="0">
                        <a:effectLst/>
                        <a:latin typeface="Cambria" panose="020405030504060302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VN" sz="2800" dirty="0">
                          <a:effectLst/>
                          <a:latin typeface="Cambria" panose="02040503050406030204" pitchFamily="18" charset="0"/>
                        </a:rPr>
                        <a:t>?</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468607569"/>
                  </a:ext>
                </a:extLst>
              </a:tr>
              <a:tr h="613522">
                <a:tc>
                  <a:txBody>
                    <a:bodyPr/>
                    <a:lstStyle/>
                    <a:p>
                      <a:pPr algn="l"/>
                      <a:r>
                        <a:rPr lang="en-US" sz="2800" dirty="0" err="1">
                          <a:effectLst/>
                          <a:latin typeface="Cambria" panose="02040503050406030204" pitchFamily="18" charset="0"/>
                        </a:rPr>
                        <a:t>Ăn</a:t>
                      </a:r>
                      <a:r>
                        <a:rPr lang="en-US" sz="2800" dirty="0">
                          <a:effectLst/>
                          <a:latin typeface="Cambria" panose="02040503050406030204" pitchFamily="18" charset="0"/>
                        </a:rPr>
                        <a:t> </a:t>
                      </a:r>
                      <a:r>
                        <a:rPr lang="en-US" sz="2800" dirty="0" err="1">
                          <a:effectLst/>
                          <a:latin typeface="Cambria" panose="02040503050406030204" pitchFamily="18" charset="0"/>
                        </a:rPr>
                        <a:t>thức</a:t>
                      </a:r>
                      <a:r>
                        <a:rPr lang="en-US" sz="2800" dirty="0">
                          <a:effectLst/>
                          <a:latin typeface="Cambria" panose="02040503050406030204" pitchFamily="18" charset="0"/>
                        </a:rPr>
                        <a:t> </a:t>
                      </a:r>
                      <a:r>
                        <a:rPr lang="en-US" sz="2800" dirty="0" err="1">
                          <a:effectLst/>
                          <a:latin typeface="Cambria" panose="02040503050406030204" pitchFamily="18" charset="0"/>
                        </a:rPr>
                        <a:t>ăn</a:t>
                      </a:r>
                      <a:r>
                        <a:rPr lang="en-US" sz="2800" dirty="0">
                          <a:effectLst/>
                          <a:latin typeface="Cambria" panose="02040503050406030204" pitchFamily="18" charset="0"/>
                        </a:rPr>
                        <a:t> </a:t>
                      </a:r>
                      <a:r>
                        <a:rPr lang="en-US" sz="2800" dirty="0" err="1">
                          <a:effectLst/>
                          <a:latin typeface="Cambria" panose="02040503050406030204" pitchFamily="18" charset="0"/>
                        </a:rPr>
                        <a:t>bán</a:t>
                      </a:r>
                      <a:r>
                        <a:rPr lang="en-US" sz="2800" dirty="0">
                          <a:effectLst/>
                          <a:latin typeface="Cambria" panose="02040503050406030204" pitchFamily="18" charset="0"/>
                        </a:rPr>
                        <a:t> </a:t>
                      </a:r>
                      <a:r>
                        <a:rPr lang="en-US" sz="2800" dirty="0" err="1">
                          <a:effectLst/>
                          <a:latin typeface="Cambria" panose="02040503050406030204" pitchFamily="18" charset="0"/>
                        </a:rPr>
                        <a:t>rong</a:t>
                      </a:r>
                      <a:r>
                        <a:rPr lang="en-US" sz="2800" dirty="0">
                          <a:effectLst/>
                          <a:latin typeface="Cambria" panose="02040503050406030204" pitchFamily="18" charset="0"/>
                        </a:rPr>
                        <a:t> </a:t>
                      </a:r>
                      <a:r>
                        <a:rPr lang="en-US" sz="2800" dirty="0" err="1">
                          <a:effectLst/>
                          <a:latin typeface="Cambria" panose="02040503050406030204" pitchFamily="18" charset="0"/>
                        </a:rPr>
                        <a:t>ngoài</a:t>
                      </a:r>
                      <a:r>
                        <a:rPr lang="en-US" sz="2800" dirty="0">
                          <a:effectLst/>
                          <a:latin typeface="Cambria" panose="02040503050406030204" pitchFamily="18" charset="0"/>
                        </a:rPr>
                        <a:t> </a:t>
                      </a:r>
                      <a:r>
                        <a:rPr lang="en-US" sz="2800" dirty="0" err="1">
                          <a:effectLst/>
                          <a:latin typeface="Cambria" panose="02040503050406030204" pitchFamily="18" charset="0"/>
                        </a:rPr>
                        <a:t>vỉa</a:t>
                      </a:r>
                      <a:r>
                        <a:rPr lang="en-US" sz="2800" dirty="0">
                          <a:effectLst/>
                          <a:latin typeface="Cambria" panose="02040503050406030204" pitchFamily="18" charset="0"/>
                        </a:rPr>
                        <a:t> </a:t>
                      </a:r>
                      <a:r>
                        <a:rPr lang="en-US" sz="2800" dirty="0" err="1">
                          <a:effectLst/>
                          <a:latin typeface="Cambria" panose="02040503050406030204" pitchFamily="18" charset="0"/>
                        </a:rPr>
                        <a:t>hè</a:t>
                      </a:r>
                      <a:endParaRPr lang="en-US" sz="2800" dirty="0">
                        <a:effectLst/>
                        <a:latin typeface="Cambria" panose="020405030504060302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VN" sz="2800" dirty="0">
                          <a:effectLst/>
                          <a:latin typeface="Cambria" panose="02040503050406030204" pitchFamily="18" charset="0"/>
                        </a:rPr>
                        <a:t>?</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19229421"/>
                  </a:ext>
                </a:extLst>
              </a:tr>
              <a:tr h="613522">
                <a:tc>
                  <a:txBody>
                    <a:bodyPr/>
                    <a:lstStyle/>
                    <a:p>
                      <a:pPr algn="l"/>
                      <a:r>
                        <a:rPr lang="en-US" sz="2800" dirty="0" err="1">
                          <a:effectLst/>
                          <a:latin typeface="Cambria" panose="02040503050406030204" pitchFamily="18" charset="0"/>
                        </a:rPr>
                        <a:t>Ăn</a:t>
                      </a:r>
                      <a:r>
                        <a:rPr lang="en-US" sz="2800" dirty="0">
                          <a:effectLst/>
                          <a:latin typeface="Cambria" panose="02040503050406030204" pitchFamily="18" charset="0"/>
                        </a:rPr>
                        <a:t> </a:t>
                      </a:r>
                      <a:r>
                        <a:rPr lang="en-US" sz="2800" dirty="0" err="1">
                          <a:effectLst/>
                          <a:latin typeface="Cambria" panose="02040503050406030204" pitchFamily="18" charset="0"/>
                        </a:rPr>
                        <a:t>thức</a:t>
                      </a:r>
                      <a:r>
                        <a:rPr lang="en-US" sz="2800" dirty="0">
                          <a:effectLst/>
                          <a:latin typeface="Cambria" panose="02040503050406030204" pitchFamily="18" charset="0"/>
                        </a:rPr>
                        <a:t> </a:t>
                      </a:r>
                      <a:r>
                        <a:rPr lang="en-US" sz="2800" dirty="0" err="1">
                          <a:effectLst/>
                          <a:latin typeface="Cambria" panose="02040503050406030204" pitchFamily="18" charset="0"/>
                        </a:rPr>
                        <a:t>ăn</a:t>
                      </a:r>
                      <a:r>
                        <a:rPr lang="en-US" sz="2800" dirty="0">
                          <a:effectLst/>
                          <a:latin typeface="Cambria" panose="02040503050406030204" pitchFamily="18" charset="0"/>
                        </a:rPr>
                        <a:t> </a:t>
                      </a:r>
                      <a:r>
                        <a:rPr lang="en-US" sz="2800" dirty="0" err="1">
                          <a:effectLst/>
                          <a:latin typeface="Cambria" panose="02040503050406030204" pitchFamily="18" charset="0"/>
                        </a:rPr>
                        <a:t>bị</a:t>
                      </a:r>
                      <a:r>
                        <a:rPr lang="en-US" sz="2800" dirty="0">
                          <a:effectLst/>
                          <a:latin typeface="Cambria" panose="02040503050406030204" pitchFamily="18" charset="0"/>
                        </a:rPr>
                        <a:t> </a:t>
                      </a:r>
                      <a:r>
                        <a:rPr lang="en-US" sz="2800" dirty="0" err="1">
                          <a:effectLst/>
                          <a:latin typeface="Cambria" panose="02040503050406030204" pitchFamily="18" charset="0"/>
                        </a:rPr>
                        <a:t>nhiễm</a:t>
                      </a:r>
                      <a:r>
                        <a:rPr lang="en-US" sz="2800" dirty="0">
                          <a:effectLst/>
                          <a:latin typeface="Cambria" panose="02040503050406030204" pitchFamily="18" charset="0"/>
                        </a:rPr>
                        <a:t> </a:t>
                      </a:r>
                      <a:r>
                        <a:rPr lang="en-US" sz="2800" dirty="0" err="1">
                          <a:effectLst/>
                          <a:latin typeface="Cambria" panose="02040503050406030204" pitchFamily="18" charset="0"/>
                        </a:rPr>
                        <a:t>nấm</a:t>
                      </a:r>
                      <a:r>
                        <a:rPr lang="en-US" sz="2800" dirty="0">
                          <a:effectLst/>
                          <a:latin typeface="Cambria" panose="02040503050406030204" pitchFamily="18" charset="0"/>
                        </a:rPr>
                        <a:t> </a:t>
                      </a:r>
                      <a:r>
                        <a:rPr lang="en-US" sz="2800" dirty="0" err="1">
                          <a:effectLst/>
                          <a:latin typeface="Cambria" panose="02040503050406030204" pitchFamily="18" charset="0"/>
                        </a:rPr>
                        <a:t>mốc</a:t>
                      </a:r>
                      <a:endParaRPr lang="en-US" sz="2800" dirty="0">
                        <a:effectLst/>
                        <a:latin typeface="Cambria" panose="020405030504060302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VN" sz="2800" dirty="0">
                          <a:effectLst/>
                          <a:latin typeface="Cambria" panose="02040503050406030204" pitchFamily="18" charset="0"/>
                        </a:rPr>
                        <a:t>?</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969157417"/>
                  </a:ext>
                </a:extLst>
              </a:tr>
            </a:tbl>
          </a:graphicData>
        </a:graphic>
      </p:graphicFrame>
    </p:spTree>
    <p:extLst>
      <p:ext uri="{BB962C8B-B14F-4D97-AF65-F5344CB8AC3E}">
        <p14:creationId xmlns:p14="http://schemas.microsoft.com/office/powerpoint/2010/main" val="17585595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dissolve">
                                      <p:cBhvr>
                                        <p:cTn id="13" dur="500"/>
                                        <p:tgtEl>
                                          <p:spTgt spid="34"/>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dissolve">
                                      <p:cBhvr>
                                        <p:cTn id="16" dur="500"/>
                                        <p:tgtEl>
                                          <p:spTgt spid="10"/>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dissolve">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checkerboard(across)">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4" grpId="0" animBg="1"/>
      <p:bldP spid="10"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2"/>
          <p:cNvSpPr txBox="1"/>
          <p:nvPr/>
        </p:nvSpPr>
        <p:spPr>
          <a:xfrm>
            <a:off x="939103" y="1051752"/>
            <a:ext cx="12153900" cy="730969"/>
          </a:xfrm>
          <a:prstGeom prst="rect">
            <a:avLst/>
          </a:prstGeom>
        </p:spPr>
        <p:txBody>
          <a:bodyPr wrap="square" lIns="0" tIns="0" rIns="0" bIns="0" rtlCol="0" anchor="t">
            <a:spAutoFit/>
          </a:bodyPr>
          <a:lstStyle/>
          <a:p>
            <a:pPr>
              <a:lnSpc>
                <a:spcPts val="5700"/>
              </a:lnSpc>
            </a:pPr>
            <a:r>
              <a:rPr lang="en-US" sz="5000" b="1" dirty="0" err="1">
                <a:solidFill>
                  <a:srgbClr val="000000"/>
                </a:solidFill>
                <a:latin typeface="Cambria" panose="02040503050406030204" pitchFamily="18" charset="0"/>
              </a:rPr>
              <a:t>Lựa</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chọn</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một</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trong</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ba</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mức</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độ</a:t>
            </a:r>
            <a:r>
              <a:rPr lang="en-US" sz="5000" b="1" dirty="0">
                <a:solidFill>
                  <a:srgbClr val="000000"/>
                </a:solidFill>
                <a:latin typeface="Cambria" panose="02040503050406030204" pitchFamily="18" charset="0"/>
              </a:rPr>
              <a:t>:</a:t>
            </a:r>
          </a:p>
        </p:txBody>
      </p:sp>
      <p:sp>
        <p:nvSpPr>
          <p:cNvPr id="34" name="TextBox 33">
            <a:extLst>
              <a:ext uri="{FF2B5EF4-FFF2-40B4-BE49-F238E27FC236}">
                <a16:creationId xmlns:a16="http://schemas.microsoft.com/office/drawing/2014/main" id="{8A5D536A-DF41-D54F-90C8-31663464893C}"/>
              </a:ext>
            </a:extLst>
          </p:cNvPr>
          <p:cNvSpPr txBox="1"/>
          <p:nvPr/>
        </p:nvSpPr>
        <p:spPr>
          <a:xfrm>
            <a:off x="4285392" y="2202823"/>
            <a:ext cx="4045100" cy="769441"/>
          </a:xfrm>
          <a:prstGeom prst="rect">
            <a:avLst/>
          </a:prstGeom>
          <a:solidFill>
            <a:schemeClr val="accent6">
              <a:lumMod val="20000"/>
              <a:lumOff val="80000"/>
            </a:schemeClr>
          </a:solidFill>
        </p:spPr>
        <p:txBody>
          <a:bodyPr wrap="square" rtlCol="0">
            <a:spAutoFit/>
          </a:bodyPr>
          <a:lstStyle/>
          <a:p>
            <a:pPr algn="ctr"/>
            <a:r>
              <a:rPr lang="vi-VN" sz="4400" b="0" i="1" dirty="0">
                <a:effectLst/>
                <a:latin typeface="Cambria" panose="02040503050406030204" pitchFamily="18" charset="0"/>
              </a:rPr>
              <a:t>Thường xuyên</a:t>
            </a:r>
          </a:p>
        </p:txBody>
      </p:sp>
      <p:sp>
        <p:nvSpPr>
          <p:cNvPr id="10" name="TextBox 9">
            <a:extLst>
              <a:ext uri="{FF2B5EF4-FFF2-40B4-BE49-F238E27FC236}">
                <a16:creationId xmlns:a16="http://schemas.microsoft.com/office/drawing/2014/main" id="{975D51D3-1534-3F4E-9C27-4AF4A3CD780B}"/>
              </a:ext>
            </a:extLst>
          </p:cNvPr>
          <p:cNvSpPr txBox="1"/>
          <p:nvPr/>
        </p:nvSpPr>
        <p:spPr>
          <a:xfrm>
            <a:off x="8781412" y="2202822"/>
            <a:ext cx="4045100" cy="769441"/>
          </a:xfrm>
          <a:prstGeom prst="rect">
            <a:avLst/>
          </a:prstGeom>
          <a:solidFill>
            <a:schemeClr val="accent6">
              <a:lumMod val="20000"/>
              <a:lumOff val="80000"/>
            </a:schemeClr>
          </a:solidFill>
        </p:spPr>
        <p:txBody>
          <a:bodyPr wrap="square" rtlCol="0">
            <a:spAutoFit/>
          </a:bodyPr>
          <a:lstStyle/>
          <a:p>
            <a:pPr algn="ctr"/>
            <a:r>
              <a:rPr lang="vi-VN" sz="4400" b="0" i="1" dirty="0">
                <a:effectLst/>
                <a:latin typeface="Cambria" panose="02040503050406030204" pitchFamily="18" charset="0"/>
              </a:rPr>
              <a:t>Thỉnh thoảng</a:t>
            </a:r>
          </a:p>
        </p:txBody>
      </p:sp>
      <p:sp>
        <p:nvSpPr>
          <p:cNvPr id="11" name="TextBox 10">
            <a:extLst>
              <a:ext uri="{FF2B5EF4-FFF2-40B4-BE49-F238E27FC236}">
                <a16:creationId xmlns:a16="http://schemas.microsoft.com/office/drawing/2014/main" id="{EC4BFE98-3F20-8C4A-8DC5-721B15CCC9AB}"/>
              </a:ext>
            </a:extLst>
          </p:cNvPr>
          <p:cNvSpPr txBox="1"/>
          <p:nvPr/>
        </p:nvSpPr>
        <p:spPr>
          <a:xfrm>
            <a:off x="13277432" y="2224927"/>
            <a:ext cx="4045100" cy="769441"/>
          </a:xfrm>
          <a:prstGeom prst="rect">
            <a:avLst/>
          </a:prstGeom>
          <a:solidFill>
            <a:schemeClr val="accent6">
              <a:lumMod val="20000"/>
              <a:lumOff val="80000"/>
            </a:schemeClr>
          </a:solidFill>
        </p:spPr>
        <p:txBody>
          <a:bodyPr wrap="square" rtlCol="0">
            <a:spAutoFit/>
          </a:bodyPr>
          <a:lstStyle/>
          <a:p>
            <a:pPr algn="ctr"/>
            <a:r>
              <a:rPr lang="vi-VN" sz="4400" b="0" i="1" dirty="0">
                <a:effectLst/>
                <a:latin typeface="Cambria" panose="02040503050406030204" pitchFamily="18" charset="0"/>
              </a:rPr>
              <a:t>Không bao giờ</a:t>
            </a:r>
          </a:p>
        </p:txBody>
      </p:sp>
      <p:graphicFrame>
        <p:nvGraphicFramePr>
          <p:cNvPr id="2" name="Table 1">
            <a:extLst>
              <a:ext uri="{FF2B5EF4-FFF2-40B4-BE49-F238E27FC236}">
                <a16:creationId xmlns:a16="http://schemas.microsoft.com/office/drawing/2014/main" id="{91C47D9D-37C6-CC4D-AFAE-BF24B94281E5}"/>
              </a:ext>
            </a:extLst>
          </p:cNvPr>
          <p:cNvGraphicFramePr>
            <a:graphicFrameLocks noGrp="1"/>
          </p:cNvGraphicFramePr>
          <p:nvPr/>
        </p:nvGraphicFramePr>
        <p:xfrm>
          <a:off x="4572000" y="3392364"/>
          <a:ext cx="12750532" cy="6388734"/>
        </p:xfrm>
        <a:graphic>
          <a:graphicData uri="http://schemas.openxmlformats.org/drawingml/2006/table">
            <a:tbl>
              <a:tblPr/>
              <a:tblGrid>
                <a:gridCol w="6375266">
                  <a:extLst>
                    <a:ext uri="{9D8B030D-6E8A-4147-A177-3AD203B41FA5}">
                      <a16:colId xmlns:a16="http://schemas.microsoft.com/office/drawing/2014/main" val="4267235873"/>
                    </a:ext>
                  </a:extLst>
                </a:gridCol>
                <a:gridCol w="6375266">
                  <a:extLst>
                    <a:ext uri="{9D8B030D-6E8A-4147-A177-3AD203B41FA5}">
                      <a16:colId xmlns:a16="http://schemas.microsoft.com/office/drawing/2014/main" val="2656645382"/>
                    </a:ext>
                  </a:extLst>
                </a:gridCol>
              </a:tblGrid>
              <a:tr h="523520">
                <a:tc>
                  <a:txBody>
                    <a:bodyPr/>
                    <a:lstStyle/>
                    <a:p>
                      <a:pPr algn="ctr"/>
                      <a:r>
                        <a:rPr lang="en-US" sz="2800" b="1" dirty="0" err="1">
                          <a:effectLst/>
                          <a:latin typeface="Cambria" panose="02040503050406030204" pitchFamily="18" charset="0"/>
                        </a:rPr>
                        <a:t>Việc</a:t>
                      </a:r>
                      <a:r>
                        <a:rPr lang="en-US" sz="2800" b="1" dirty="0">
                          <a:effectLst/>
                          <a:latin typeface="Cambria" panose="02040503050406030204" pitchFamily="18" charset="0"/>
                        </a:rPr>
                        <a:t> </a:t>
                      </a:r>
                      <a:r>
                        <a:rPr lang="en-US" sz="2800" b="1" dirty="0" err="1">
                          <a:effectLst/>
                          <a:latin typeface="Cambria" panose="02040503050406030204" pitchFamily="18" charset="0"/>
                        </a:rPr>
                        <a:t>làm</a:t>
                      </a:r>
                      <a:endParaRPr lang="en-US" sz="2800" dirty="0">
                        <a:effectLst/>
                        <a:latin typeface="Cambria" panose="020405030504060302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r>
                        <a:rPr lang="en-US" sz="2800" b="1" dirty="0" err="1">
                          <a:effectLst/>
                          <a:latin typeface="Cambria" panose="02040503050406030204" pitchFamily="18" charset="0"/>
                        </a:rPr>
                        <a:t>Đánh</a:t>
                      </a:r>
                      <a:r>
                        <a:rPr lang="en-US" sz="2800" b="1" dirty="0">
                          <a:effectLst/>
                          <a:latin typeface="Cambria" panose="02040503050406030204" pitchFamily="18" charset="0"/>
                        </a:rPr>
                        <a:t> </a:t>
                      </a:r>
                      <a:r>
                        <a:rPr lang="en-US" sz="2800" b="1" dirty="0" err="1">
                          <a:effectLst/>
                          <a:latin typeface="Cambria" panose="02040503050406030204" pitchFamily="18" charset="0"/>
                        </a:rPr>
                        <a:t>giá</a:t>
                      </a:r>
                      <a:endParaRPr lang="en-US" sz="2800" dirty="0">
                        <a:effectLst/>
                        <a:latin typeface="Cambria" panose="020405030504060302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val="876936134"/>
                  </a:ext>
                </a:extLst>
              </a:tr>
              <a:tr h="523520">
                <a:tc>
                  <a:txBody>
                    <a:bodyPr/>
                    <a:lstStyle/>
                    <a:p>
                      <a:pPr algn="l"/>
                      <a:r>
                        <a:rPr lang="en-US" sz="2800" i="1" dirty="0" err="1">
                          <a:solidFill>
                            <a:srgbClr val="C00000"/>
                          </a:solidFill>
                          <a:effectLst/>
                          <a:latin typeface="Cambria" panose="02040503050406030204" pitchFamily="18" charset="0"/>
                        </a:rPr>
                        <a:t>Ăn</a:t>
                      </a:r>
                      <a:r>
                        <a:rPr lang="en-US" sz="2800" i="1" dirty="0">
                          <a:solidFill>
                            <a:srgbClr val="C00000"/>
                          </a:solidFill>
                          <a:effectLst/>
                          <a:latin typeface="Cambria" panose="02040503050406030204" pitchFamily="18" charset="0"/>
                        </a:rPr>
                        <a:t> </a:t>
                      </a:r>
                      <a:r>
                        <a:rPr lang="en-US" sz="2800" i="1" dirty="0" err="1">
                          <a:solidFill>
                            <a:srgbClr val="C00000"/>
                          </a:solidFill>
                          <a:effectLst/>
                          <a:latin typeface="Cambria" panose="02040503050406030204" pitchFamily="18" charset="0"/>
                        </a:rPr>
                        <a:t>nhiều</a:t>
                      </a:r>
                      <a:endParaRPr lang="en-US" sz="2800" dirty="0">
                        <a:solidFill>
                          <a:srgbClr val="C00000"/>
                        </a:solidFill>
                        <a:effectLst/>
                        <a:latin typeface="Cambria" panose="020405030504060302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sz="2800" i="1" dirty="0" err="1">
                          <a:solidFill>
                            <a:srgbClr val="C00000"/>
                          </a:solidFill>
                          <a:effectLst/>
                          <a:latin typeface="Cambria" panose="02040503050406030204" pitchFamily="18" charset="0"/>
                        </a:rPr>
                        <a:t>Thỉnh</a:t>
                      </a:r>
                      <a:r>
                        <a:rPr lang="en-US" sz="2800" i="1" dirty="0">
                          <a:solidFill>
                            <a:srgbClr val="C00000"/>
                          </a:solidFill>
                          <a:effectLst/>
                          <a:latin typeface="Cambria" panose="02040503050406030204" pitchFamily="18" charset="0"/>
                        </a:rPr>
                        <a:t> </a:t>
                      </a:r>
                      <a:r>
                        <a:rPr lang="en-US" sz="2800" i="1" dirty="0" err="1">
                          <a:solidFill>
                            <a:srgbClr val="C00000"/>
                          </a:solidFill>
                          <a:effectLst/>
                          <a:latin typeface="Cambria" panose="02040503050406030204" pitchFamily="18" charset="0"/>
                        </a:rPr>
                        <a:t>thoảng</a:t>
                      </a:r>
                      <a:endParaRPr lang="en-US" sz="2800" dirty="0">
                        <a:solidFill>
                          <a:srgbClr val="C00000"/>
                        </a:solidFill>
                        <a:effectLst/>
                        <a:latin typeface="Cambria" panose="020405030504060302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234847363"/>
                  </a:ext>
                </a:extLst>
              </a:tr>
              <a:tr h="613522">
                <a:tc>
                  <a:txBody>
                    <a:bodyPr/>
                    <a:lstStyle/>
                    <a:p>
                      <a:pPr algn="l"/>
                      <a:r>
                        <a:rPr lang="en-US" sz="2800" dirty="0" err="1">
                          <a:effectLst/>
                          <a:latin typeface="Cambria" panose="02040503050406030204" pitchFamily="18" charset="0"/>
                        </a:rPr>
                        <a:t>Ăn</a:t>
                      </a:r>
                      <a:r>
                        <a:rPr lang="en-US" sz="2800" dirty="0">
                          <a:effectLst/>
                          <a:latin typeface="Cambria" panose="02040503050406030204" pitchFamily="18" charset="0"/>
                        </a:rPr>
                        <a:t> </a:t>
                      </a:r>
                      <a:r>
                        <a:rPr lang="en-US" sz="2800" dirty="0" err="1">
                          <a:effectLst/>
                          <a:latin typeface="Cambria" panose="02040503050406030204" pitchFamily="18" charset="0"/>
                        </a:rPr>
                        <a:t>phối</a:t>
                      </a:r>
                      <a:r>
                        <a:rPr lang="en-US" sz="2800" dirty="0">
                          <a:effectLst/>
                          <a:latin typeface="Cambria" panose="02040503050406030204" pitchFamily="18" charset="0"/>
                        </a:rPr>
                        <a:t> </a:t>
                      </a:r>
                      <a:r>
                        <a:rPr lang="en-US" sz="2800" dirty="0" err="1">
                          <a:effectLst/>
                          <a:latin typeface="Cambria" panose="02040503050406030204" pitchFamily="18" charset="0"/>
                        </a:rPr>
                        <a:t>hợp</a:t>
                      </a:r>
                      <a:r>
                        <a:rPr lang="en-US" sz="2800" dirty="0">
                          <a:effectLst/>
                          <a:latin typeface="Cambria" panose="02040503050406030204" pitchFamily="18" charset="0"/>
                        </a:rPr>
                        <a:t> </a:t>
                      </a:r>
                      <a:r>
                        <a:rPr lang="en-US" sz="2800" dirty="0" err="1">
                          <a:effectLst/>
                          <a:latin typeface="Cambria" panose="02040503050406030204" pitchFamily="18" charset="0"/>
                        </a:rPr>
                        <a:t>nhiều</a:t>
                      </a:r>
                      <a:r>
                        <a:rPr lang="en-US" sz="2800" dirty="0">
                          <a:effectLst/>
                          <a:latin typeface="Cambria" panose="02040503050406030204" pitchFamily="18" charset="0"/>
                        </a:rPr>
                        <a:t> </a:t>
                      </a:r>
                      <a:r>
                        <a:rPr lang="en-US" sz="2800" dirty="0" err="1">
                          <a:effectLst/>
                          <a:latin typeface="Cambria" panose="02040503050406030204" pitchFamily="18" charset="0"/>
                        </a:rPr>
                        <a:t>loại</a:t>
                      </a:r>
                      <a:r>
                        <a:rPr lang="en-US" sz="2800" dirty="0">
                          <a:effectLst/>
                          <a:latin typeface="Cambria" panose="02040503050406030204" pitchFamily="18" charset="0"/>
                        </a:rPr>
                        <a:t> </a:t>
                      </a:r>
                      <a:r>
                        <a:rPr lang="en-US" sz="2800" dirty="0" err="1">
                          <a:effectLst/>
                          <a:latin typeface="Cambria" panose="02040503050406030204" pitchFamily="18" charset="0"/>
                        </a:rPr>
                        <a:t>thức</a:t>
                      </a:r>
                      <a:r>
                        <a:rPr lang="en-US" sz="2800" dirty="0">
                          <a:effectLst/>
                          <a:latin typeface="Cambria" panose="02040503050406030204" pitchFamily="18" charset="0"/>
                        </a:rPr>
                        <a:t> </a:t>
                      </a:r>
                      <a:r>
                        <a:rPr lang="en-US" sz="2800" dirty="0" err="1">
                          <a:effectLst/>
                          <a:latin typeface="Cambria" panose="02040503050406030204" pitchFamily="18" charset="0"/>
                        </a:rPr>
                        <a:t>ăn</a:t>
                      </a:r>
                      <a:endParaRPr lang="en-US" sz="2800" dirty="0">
                        <a:effectLst/>
                        <a:latin typeface="Cambria" panose="020405030504060302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VN" sz="2800" dirty="0">
                          <a:effectLst/>
                          <a:latin typeface="Cambria" panose="02040503050406030204" pitchFamily="18" charset="0"/>
                        </a:rPr>
                        <a:t>?</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644004970"/>
                  </a:ext>
                </a:extLst>
              </a:tr>
              <a:tr h="613522">
                <a:tc>
                  <a:txBody>
                    <a:bodyPr/>
                    <a:lstStyle/>
                    <a:p>
                      <a:pPr algn="l"/>
                      <a:r>
                        <a:rPr lang="en-US" sz="2800" dirty="0" err="1">
                          <a:effectLst/>
                          <a:latin typeface="Cambria" panose="02040503050406030204" pitchFamily="18" charset="0"/>
                        </a:rPr>
                        <a:t>Ăn</a:t>
                      </a:r>
                      <a:r>
                        <a:rPr lang="en-US" sz="2800" dirty="0">
                          <a:effectLst/>
                          <a:latin typeface="Cambria" panose="02040503050406030204" pitchFamily="18" charset="0"/>
                        </a:rPr>
                        <a:t> </a:t>
                      </a:r>
                      <a:r>
                        <a:rPr lang="en-US" sz="2800" dirty="0" err="1">
                          <a:effectLst/>
                          <a:latin typeface="Cambria" panose="02040503050406030204" pitchFamily="18" charset="0"/>
                        </a:rPr>
                        <a:t>thức</a:t>
                      </a:r>
                      <a:r>
                        <a:rPr lang="en-US" sz="2800" dirty="0">
                          <a:effectLst/>
                          <a:latin typeface="Cambria" panose="02040503050406030204" pitchFamily="18" charset="0"/>
                        </a:rPr>
                        <a:t> </a:t>
                      </a:r>
                      <a:r>
                        <a:rPr lang="en-US" sz="2800" dirty="0" err="1">
                          <a:effectLst/>
                          <a:latin typeface="Cambria" panose="02040503050406030204" pitchFamily="18" charset="0"/>
                        </a:rPr>
                        <a:t>ăn</a:t>
                      </a:r>
                      <a:r>
                        <a:rPr lang="en-US" sz="2800" dirty="0">
                          <a:effectLst/>
                          <a:latin typeface="Cambria" panose="02040503050406030204" pitchFamily="18" charset="0"/>
                        </a:rPr>
                        <a:t> </a:t>
                      </a:r>
                      <a:r>
                        <a:rPr lang="en-US" sz="2800" dirty="0" err="1">
                          <a:effectLst/>
                          <a:latin typeface="Cambria" panose="02040503050406030204" pitchFamily="18" charset="0"/>
                        </a:rPr>
                        <a:t>đã</a:t>
                      </a:r>
                      <a:r>
                        <a:rPr lang="en-US" sz="2800" dirty="0">
                          <a:effectLst/>
                          <a:latin typeface="Cambria" panose="02040503050406030204" pitchFamily="18" charset="0"/>
                        </a:rPr>
                        <a:t> </a:t>
                      </a:r>
                      <a:r>
                        <a:rPr lang="en-US" sz="2800" dirty="0" err="1">
                          <a:effectLst/>
                          <a:latin typeface="Cambria" panose="02040503050406030204" pitchFamily="18" charset="0"/>
                        </a:rPr>
                        <a:t>nấu</a:t>
                      </a:r>
                      <a:r>
                        <a:rPr lang="en-US" sz="2800" dirty="0">
                          <a:effectLst/>
                          <a:latin typeface="Cambria" panose="02040503050406030204" pitchFamily="18" charset="0"/>
                        </a:rPr>
                        <a:t> </a:t>
                      </a:r>
                      <a:r>
                        <a:rPr lang="en-US" sz="2800" dirty="0" err="1">
                          <a:effectLst/>
                          <a:latin typeface="Cambria" panose="02040503050406030204" pitchFamily="18" charset="0"/>
                        </a:rPr>
                        <a:t>chín</a:t>
                      </a:r>
                      <a:endParaRPr lang="en-US" sz="2800" dirty="0">
                        <a:effectLst/>
                        <a:latin typeface="Cambria" panose="020405030504060302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VN" sz="2800" dirty="0">
                          <a:effectLst/>
                          <a:latin typeface="Cambria" panose="02040503050406030204" pitchFamily="18" charset="0"/>
                        </a:rPr>
                        <a:t>?</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61827815"/>
                  </a:ext>
                </a:extLst>
              </a:tr>
              <a:tr h="613522">
                <a:tc>
                  <a:txBody>
                    <a:bodyPr/>
                    <a:lstStyle/>
                    <a:p>
                      <a:pPr algn="l"/>
                      <a:r>
                        <a:rPr lang="en-US" sz="2800" dirty="0" err="1">
                          <a:effectLst/>
                          <a:latin typeface="Cambria" panose="02040503050406030204" pitchFamily="18" charset="0"/>
                        </a:rPr>
                        <a:t>Ăn</a:t>
                      </a:r>
                      <a:r>
                        <a:rPr lang="en-US" sz="2800" dirty="0">
                          <a:effectLst/>
                          <a:latin typeface="Cambria" panose="02040503050406030204" pitchFamily="18" charset="0"/>
                        </a:rPr>
                        <a:t> </a:t>
                      </a:r>
                      <a:r>
                        <a:rPr lang="en-US" sz="2800" dirty="0" err="1">
                          <a:effectLst/>
                          <a:latin typeface="Cambria" panose="02040503050406030204" pitchFamily="18" charset="0"/>
                        </a:rPr>
                        <a:t>các</a:t>
                      </a:r>
                      <a:r>
                        <a:rPr lang="en-US" sz="2800" dirty="0">
                          <a:effectLst/>
                          <a:latin typeface="Cambria" panose="02040503050406030204" pitchFamily="18" charset="0"/>
                        </a:rPr>
                        <a:t> </a:t>
                      </a:r>
                      <a:r>
                        <a:rPr lang="en-US" sz="2800" dirty="0" err="1">
                          <a:effectLst/>
                          <a:latin typeface="Cambria" panose="02040503050406030204" pitchFamily="18" charset="0"/>
                        </a:rPr>
                        <a:t>loại</a:t>
                      </a:r>
                      <a:r>
                        <a:rPr lang="en-US" sz="2800" dirty="0">
                          <a:effectLst/>
                          <a:latin typeface="Cambria" panose="02040503050406030204" pitchFamily="18" charset="0"/>
                        </a:rPr>
                        <a:t> </a:t>
                      </a:r>
                      <a:r>
                        <a:rPr lang="en-US" sz="2800" dirty="0" err="1">
                          <a:effectLst/>
                          <a:latin typeface="Cambria" panose="02040503050406030204" pitchFamily="18" charset="0"/>
                        </a:rPr>
                        <a:t>rau</a:t>
                      </a:r>
                      <a:r>
                        <a:rPr lang="en-US" sz="2800" dirty="0">
                          <a:effectLst/>
                          <a:latin typeface="Cambria" panose="02040503050406030204" pitchFamily="18" charset="0"/>
                        </a:rPr>
                        <a:t>, </a:t>
                      </a:r>
                      <a:r>
                        <a:rPr lang="en-US" sz="2800" dirty="0" err="1">
                          <a:effectLst/>
                          <a:latin typeface="Cambria" panose="02040503050406030204" pitchFamily="18" charset="0"/>
                        </a:rPr>
                        <a:t>củ</a:t>
                      </a:r>
                      <a:r>
                        <a:rPr lang="en-US" sz="2800" dirty="0">
                          <a:effectLst/>
                          <a:latin typeface="Cambria" panose="02040503050406030204" pitchFamily="18" charset="0"/>
                        </a:rPr>
                        <a:t> </a:t>
                      </a:r>
                      <a:r>
                        <a:rPr lang="en-US" sz="2800" dirty="0" err="1">
                          <a:effectLst/>
                          <a:latin typeface="Cambria" panose="02040503050406030204" pitchFamily="18" charset="0"/>
                        </a:rPr>
                        <a:t>hằng</a:t>
                      </a:r>
                      <a:r>
                        <a:rPr lang="en-US" sz="2800" dirty="0">
                          <a:effectLst/>
                          <a:latin typeface="Cambria" panose="02040503050406030204" pitchFamily="18" charset="0"/>
                        </a:rPr>
                        <a:t> </a:t>
                      </a:r>
                      <a:r>
                        <a:rPr lang="en-US" sz="2800" dirty="0" err="1">
                          <a:effectLst/>
                          <a:latin typeface="Cambria" panose="02040503050406030204" pitchFamily="18" charset="0"/>
                        </a:rPr>
                        <a:t>ngày</a:t>
                      </a:r>
                      <a:endParaRPr lang="en-US" sz="2800" dirty="0">
                        <a:effectLst/>
                        <a:latin typeface="Cambria" panose="020405030504060302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VN" sz="2800" dirty="0">
                          <a:effectLst/>
                          <a:latin typeface="Cambria" panose="02040503050406030204" pitchFamily="18" charset="0"/>
                        </a:rPr>
                        <a:t>?</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558191606"/>
                  </a:ext>
                </a:extLst>
              </a:tr>
              <a:tr h="523520">
                <a:tc>
                  <a:txBody>
                    <a:bodyPr/>
                    <a:lstStyle/>
                    <a:p>
                      <a:pPr algn="l"/>
                      <a:r>
                        <a:rPr lang="vi-VN" sz="2800" dirty="0">
                          <a:effectLst/>
                          <a:latin typeface="Cambria" panose="02040503050406030204" pitchFamily="18" charset="0"/>
                        </a:rPr>
                        <a:t>Rửa tay trước khi ăn</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VN" sz="2800" dirty="0">
                          <a:effectLst/>
                          <a:latin typeface="Cambria" panose="02040503050406030204" pitchFamily="18" charset="0"/>
                        </a:rPr>
                        <a:t>?</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847660546"/>
                  </a:ext>
                </a:extLst>
              </a:tr>
              <a:tr h="523520">
                <a:tc>
                  <a:txBody>
                    <a:bodyPr/>
                    <a:lstStyle/>
                    <a:p>
                      <a:pPr algn="l"/>
                      <a:r>
                        <a:rPr lang="vi-VN" sz="2800" dirty="0">
                          <a:effectLst/>
                          <a:latin typeface="Cambria" panose="02040503050406030204" pitchFamily="18" charset="0"/>
                        </a:rPr>
                        <a:t>Uống đủ nước</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VN" sz="2800" dirty="0">
                          <a:effectLst/>
                          <a:latin typeface="Cambria" panose="02040503050406030204" pitchFamily="18" charset="0"/>
                        </a:rPr>
                        <a:t>?</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333776500"/>
                  </a:ext>
                </a:extLst>
              </a:tr>
              <a:tr h="613522">
                <a:tc>
                  <a:txBody>
                    <a:bodyPr/>
                    <a:lstStyle/>
                    <a:p>
                      <a:pPr algn="l"/>
                      <a:r>
                        <a:rPr lang="vi-VN" sz="2800" dirty="0">
                          <a:effectLst/>
                          <a:latin typeface="Cambria" panose="02040503050406030204" pitchFamily="18" charset="0"/>
                        </a:rPr>
                        <a:t>Vận động cơ thể hằng ngày</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VN" sz="2800" dirty="0">
                          <a:effectLst/>
                          <a:latin typeface="Cambria" panose="02040503050406030204" pitchFamily="18" charset="0"/>
                        </a:rPr>
                        <a:t>?</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245341939"/>
                  </a:ext>
                </a:extLst>
              </a:tr>
              <a:tr h="613522">
                <a:tc>
                  <a:txBody>
                    <a:bodyPr/>
                    <a:lstStyle/>
                    <a:p>
                      <a:pPr algn="l"/>
                      <a:r>
                        <a:rPr lang="en-US" sz="2800" dirty="0" err="1">
                          <a:effectLst/>
                          <a:latin typeface="Cambria" panose="02040503050406030204" pitchFamily="18" charset="0"/>
                        </a:rPr>
                        <a:t>Ăn</a:t>
                      </a:r>
                      <a:r>
                        <a:rPr lang="en-US" sz="2800" dirty="0">
                          <a:effectLst/>
                          <a:latin typeface="Cambria" panose="02040503050406030204" pitchFamily="18" charset="0"/>
                        </a:rPr>
                        <a:t> </a:t>
                      </a:r>
                      <a:r>
                        <a:rPr lang="en-US" sz="2800" dirty="0" err="1">
                          <a:effectLst/>
                          <a:latin typeface="Cambria" panose="02040503050406030204" pitchFamily="18" charset="0"/>
                        </a:rPr>
                        <a:t>nhiều</a:t>
                      </a:r>
                      <a:r>
                        <a:rPr lang="en-US" sz="2800" dirty="0">
                          <a:effectLst/>
                          <a:latin typeface="Cambria" panose="02040503050406030204" pitchFamily="18" charset="0"/>
                        </a:rPr>
                        <a:t> </a:t>
                      </a:r>
                      <a:r>
                        <a:rPr lang="en-US" sz="2800" dirty="0" err="1">
                          <a:effectLst/>
                          <a:latin typeface="Cambria" panose="02040503050406030204" pitchFamily="18" charset="0"/>
                        </a:rPr>
                        <a:t>thức</a:t>
                      </a:r>
                      <a:r>
                        <a:rPr lang="en-US" sz="2800" dirty="0">
                          <a:effectLst/>
                          <a:latin typeface="Cambria" panose="02040503050406030204" pitchFamily="18" charset="0"/>
                        </a:rPr>
                        <a:t> </a:t>
                      </a:r>
                      <a:r>
                        <a:rPr lang="en-US" sz="2800" dirty="0" err="1">
                          <a:effectLst/>
                          <a:latin typeface="Cambria" panose="02040503050406030204" pitchFamily="18" charset="0"/>
                        </a:rPr>
                        <a:t>ăn</a:t>
                      </a:r>
                      <a:r>
                        <a:rPr lang="en-US" sz="2800" dirty="0">
                          <a:effectLst/>
                          <a:latin typeface="Cambria" panose="02040503050406030204" pitchFamily="18" charset="0"/>
                        </a:rPr>
                        <a:t> </a:t>
                      </a:r>
                      <a:r>
                        <a:rPr lang="en-US" sz="2800" dirty="0" err="1">
                          <a:effectLst/>
                          <a:latin typeface="Cambria" panose="02040503050406030204" pitchFamily="18" charset="0"/>
                        </a:rPr>
                        <a:t>chiên</a:t>
                      </a:r>
                      <a:r>
                        <a:rPr lang="en-US" sz="2800" dirty="0">
                          <a:effectLst/>
                          <a:latin typeface="Cambria" panose="02040503050406030204" pitchFamily="18" charset="0"/>
                        </a:rPr>
                        <a:t>, </a:t>
                      </a:r>
                      <a:r>
                        <a:rPr lang="en-US" sz="2800" dirty="0" err="1">
                          <a:effectLst/>
                          <a:latin typeface="Cambria" panose="02040503050406030204" pitchFamily="18" charset="0"/>
                        </a:rPr>
                        <a:t>rán</a:t>
                      </a:r>
                      <a:endParaRPr lang="en-US" sz="2800" dirty="0">
                        <a:effectLst/>
                        <a:latin typeface="Cambria" panose="020405030504060302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VN" sz="2800" dirty="0">
                          <a:effectLst/>
                          <a:latin typeface="Cambria" panose="02040503050406030204" pitchFamily="18" charset="0"/>
                        </a:rPr>
                        <a:t>?</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468607569"/>
                  </a:ext>
                </a:extLst>
              </a:tr>
              <a:tr h="613522">
                <a:tc>
                  <a:txBody>
                    <a:bodyPr/>
                    <a:lstStyle/>
                    <a:p>
                      <a:pPr algn="l"/>
                      <a:r>
                        <a:rPr lang="en-US" sz="2800" dirty="0" err="1">
                          <a:effectLst/>
                          <a:latin typeface="Cambria" panose="02040503050406030204" pitchFamily="18" charset="0"/>
                        </a:rPr>
                        <a:t>Ăn</a:t>
                      </a:r>
                      <a:r>
                        <a:rPr lang="en-US" sz="2800" dirty="0">
                          <a:effectLst/>
                          <a:latin typeface="Cambria" panose="02040503050406030204" pitchFamily="18" charset="0"/>
                        </a:rPr>
                        <a:t> </a:t>
                      </a:r>
                      <a:r>
                        <a:rPr lang="en-US" sz="2800" dirty="0" err="1">
                          <a:effectLst/>
                          <a:latin typeface="Cambria" panose="02040503050406030204" pitchFamily="18" charset="0"/>
                        </a:rPr>
                        <a:t>thức</a:t>
                      </a:r>
                      <a:r>
                        <a:rPr lang="en-US" sz="2800" dirty="0">
                          <a:effectLst/>
                          <a:latin typeface="Cambria" panose="02040503050406030204" pitchFamily="18" charset="0"/>
                        </a:rPr>
                        <a:t> </a:t>
                      </a:r>
                      <a:r>
                        <a:rPr lang="en-US" sz="2800" dirty="0" err="1">
                          <a:effectLst/>
                          <a:latin typeface="Cambria" panose="02040503050406030204" pitchFamily="18" charset="0"/>
                        </a:rPr>
                        <a:t>ăn</a:t>
                      </a:r>
                      <a:r>
                        <a:rPr lang="en-US" sz="2800" dirty="0">
                          <a:effectLst/>
                          <a:latin typeface="Cambria" panose="02040503050406030204" pitchFamily="18" charset="0"/>
                        </a:rPr>
                        <a:t> </a:t>
                      </a:r>
                      <a:r>
                        <a:rPr lang="en-US" sz="2800" dirty="0" err="1">
                          <a:effectLst/>
                          <a:latin typeface="Cambria" panose="02040503050406030204" pitchFamily="18" charset="0"/>
                        </a:rPr>
                        <a:t>bán</a:t>
                      </a:r>
                      <a:r>
                        <a:rPr lang="en-US" sz="2800" dirty="0">
                          <a:effectLst/>
                          <a:latin typeface="Cambria" panose="02040503050406030204" pitchFamily="18" charset="0"/>
                        </a:rPr>
                        <a:t> </a:t>
                      </a:r>
                      <a:r>
                        <a:rPr lang="en-US" sz="2800" dirty="0" err="1">
                          <a:effectLst/>
                          <a:latin typeface="Cambria" panose="02040503050406030204" pitchFamily="18" charset="0"/>
                        </a:rPr>
                        <a:t>rong</a:t>
                      </a:r>
                      <a:r>
                        <a:rPr lang="en-US" sz="2800" dirty="0">
                          <a:effectLst/>
                          <a:latin typeface="Cambria" panose="02040503050406030204" pitchFamily="18" charset="0"/>
                        </a:rPr>
                        <a:t> </a:t>
                      </a:r>
                      <a:r>
                        <a:rPr lang="en-US" sz="2800" dirty="0" err="1">
                          <a:effectLst/>
                          <a:latin typeface="Cambria" panose="02040503050406030204" pitchFamily="18" charset="0"/>
                        </a:rPr>
                        <a:t>ngoài</a:t>
                      </a:r>
                      <a:r>
                        <a:rPr lang="en-US" sz="2800" dirty="0">
                          <a:effectLst/>
                          <a:latin typeface="Cambria" panose="02040503050406030204" pitchFamily="18" charset="0"/>
                        </a:rPr>
                        <a:t> </a:t>
                      </a:r>
                      <a:r>
                        <a:rPr lang="en-US" sz="2800" dirty="0" err="1">
                          <a:effectLst/>
                          <a:latin typeface="Cambria" panose="02040503050406030204" pitchFamily="18" charset="0"/>
                        </a:rPr>
                        <a:t>vỉa</a:t>
                      </a:r>
                      <a:r>
                        <a:rPr lang="en-US" sz="2800" dirty="0">
                          <a:effectLst/>
                          <a:latin typeface="Cambria" panose="02040503050406030204" pitchFamily="18" charset="0"/>
                        </a:rPr>
                        <a:t> </a:t>
                      </a:r>
                      <a:r>
                        <a:rPr lang="en-US" sz="2800" dirty="0" err="1">
                          <a:effectLst/>
                          <a:latin typeface="Cambria" panose="02040503050406030204" pitchFamily="18" charset="0"/>
                        </a:rPr>
                        <a:t>hè</a:t>
                      </a:r>
                      <a:endParaRPr lang="en-US" sz="2800" dirty="0">
                        <a:effectLst/>
                        <a:latin typeface="Cambria" panose="020405030504060302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VN" sz="2800" dirty="0">
                          <a:effectLst/>
                          <a:latin typeface="Cambria" panose="02040503050406030204" pitchFamily="18" charset="0"/>
                        </a:rPr>
                        <a:t>?</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19229421"/>
                  </a:ext>
                </a:extLst>
              </a:tr>
              <a:tr h="613522">
                <a:tc>
                  <a:txBody>
                    <a:bodyPr/>
                    <a:lstStyle/>
                    <a:p>
                      <a:pPr algn="l"/>
                      <a:r>
                        <a:rPr lang="en-US" sz="2800" dirty="0" err="1">
                          <a:effectLst/>
                          <a:latin typeface="Cambria" panose="02040503050406030204" pitchFamily="18" charset="0"/>
                        </a:rPr>
                        <a:t>Ăn</a:t>
                      </a:r>
                      <a:r>
                        <a:rPr lang="en-US" sz="2800" dirty="0">
                          <a:effectLst/>
                          <a:latin typeface="Cambria" panose="02040503050406030204" pitchFamily="18" charset="0"/>
                        </a:rPr>
                        <a:t> </a:t>
                      </a:r>
                      <a:r>
                        <a:rPr lang="en-US" sz="2800" dirty="0" err="1">
                          <a:effectLst/>
                          <a:latin typeface="Cambria" panose="02040503050406030204" pitchFamily="18" charset="0"/>
                        </a:rPr>
                        <a:t>thức</a:t>
                      </a:r>
                      <a:r>
                        <a:rPr lang="en-US" sz="2800" dirty="0">
                          <a:effectLst/>
                          <a:latin typeface="Cambria" panose="02040503050406030204" pitchFamily="18" charset="0"/>
                        </a:rPr>
                        <a:t> </a:t>
                      </a:r>
                      <a:r>
                        <a:rPr lang="en-US" sz="2800" dirty="0" err="1">
                          <a:effectLst/>
                          <a:latin typeface="Cambria" panose="02040503050406030204" pitchFamily="18" charset="0"/>
                        </a:rPr>
                        <a:t>ăn</a:t>
                      </a:r>
                      <a:r>
                        <a:rPr lang="en-US" sz="2800" dirty="0">
                          <a:effectLst/>
                          <a:latin typeface="Cambria" panose="02040503050406030204" pitchFamily="18" charset="0"/>
                        </a:rPr>
                        <a:t> </a:t>
                      </a:r>
                      <a:r>
                        <a:rPr lang="en-US" sz="2800" dirty="0" err="1">
                          <a:effectLst/>
                          <a:latin typeface="Cambria" panose="02040503050406030204" pitchFamily="18" charset="0"/>
                        </a:rPr>
                        <a:t>bị</a:t>
                      </a:r>
                      <a:r>
                        <a:rPr lang="en-US" sz="2800" dirty="0">
                          <a:effectLst/>
                          <a:latin typeface="Cambria" panose="02040503050406030204" pitchFamily="18" charset="0"/>
                        </a:rPr>
                        <a:t> </a:t>
                      </a:r>
                      <a:r>
                        <a:rPr lang="en-US" sz="2800" dirty="0" err="1">
                          <a:effectLst/>
                          <a:latin typeface="Cambria" panose="02040503050406030204" pitchFamily="18" charset="0"/>
                        </a:rPr>
                        <a:t>nhiễm</a:t>
                      </a:r>
                      <a:r>
                        <a:rPr lang="en-US" sz="2800" dirty="0">
                          <a:effectLst/>
                          <a:latin typeface="Cambria" panose="02040503050406030204" pitchFamily="18" charset="0"/>
                        </a:rPr>
                        <a:t> </a:t>
                      </a:r>
                      <a:r>
                        <a:rPr lang="en-US" sz="2800" dirty="0" err="1">
                          <a:effectLst/>
                          <a:latin typeface="Cambria" panose="02040503050406030204" pitchFamily="18" charset="0"/>
                        </a:rPr>
                        <a:t>nấm</a:t>
                      </a:r>
                      <a:r>
                        <a:rPr lang="en-US" sz="2800" dirty="0">
                          <a:effectLst/>
                          <a:latin typeface="Cambria" panose="02040503050406030204" pitchFamily="18" charset="0"/>
                        </a:rPr>
                        <a:t> </a:t>
                      </a:r>
                      <a:r>
                        <a:rPr lang="en-US" sz="2800" dirty="0" err="1">
                          <a:effectLst/>
                          <a:latin typeface="Cambria" panose="02040503050406030204" pitchFamily="18" charset="0"/>
                        </a:rPr>
                        <a:t>mốc</a:t>
                      </a:r>
                      <a:endParaRPr lang="en-US" sz="2800" dirty="0">
                        <a:effectLst/>
                        <a:latin typeface="Cambria" panose="020405030504060302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VN" sz="2800" dirty="0">
                          <a:effectLst/>
                          <a:latin typeface="Cambria" panose="02040503050406030204" pitchFamily="18" charset="0"/>
                        </a:rPr>
                        <a:t>?</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969157417"/>
                  </a:ext>
                </a:extLst>
              </a:tr>
            </a:tbl>
          </a:graphicData>
        </a:graphic>
      </p:graphicFrame>
      <p:sp>
        <p:nvSpPr>
          <p:cNvPr id="9" name="Freeform 3">
            <a:extLst>
              <a:ext uri="{FF2B5EF4-FFF2-40B4-BE49-F238E27FC236}">
                <a16:creationId xmlns:a16="http://schemas.microsoft.com/office/drawing/2014/main" id="{1F2E6952-1A39-D245-B056-E08488E4260E}"/>
              </a:ext>
            </a:extLst>
          </p:cNvPr>
          <p:cNvSpPr/>
          <p:nvPr/>
        </p:nvSpPr>
        <p:spPr>
          <a:xfrm>
            <a:off x="965468" y="6063515"/>
            <a:ext cx="3208805" cy="4207687"/>
          </a:xfrm>
          <a:custGeom>
            <a:avLst/>
            <a:gdLst/>
            <a:ahLst/>
            <a:cxnLst/>
            <a:rect l="l" t="t" r="r" b="b"/>
            <a:pathLst>
              <a:path w="6605171" h="8072987">
                <a:moveTo>
                  <a:pt x="0" y="0"/>
                </a:moveTo>
                <a:lnTo>
                  <a:pt x="6605171" y="0"/>
                </a:lnTo>
                <a:lnTo>
                  <a:pt x="6605171" y="8072987"/>
                </a:lnTo>
                <a:lnTo>
                  <a:pt x="0" y="807298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TextBox 2">
            <a:extLst>
              <a:ext uri="{FF2B5EF4-FFF2-40B4-BE49-F238E27FC236}">
                <a16:creationId xmlns:a16="http://schemas.microsoft.com/office/drawing/2014/main" id="{92BF05EA-8CF2-C640-93A0-338C2C088C23}"/>
              </a:ext>
            </a:extLst>
          </p:cNvPr>
          <p:cNvSpPr txBox="1"/>
          <p:nvPr/>
        </p:nvSpPr>
        <p:spPr>
          <a:xfrm>
            <a:off x="334537" y="4543335"/>
            <a:ext cx="4038600" cy="1200329"/>
          </a:xfrm>
          <a:prstGeom prst="rect">
            <a:avLst/>
          </a:prstGeom>
          <a:solidFill>
            <a:schemeClr val="accent2">
              <a:lumMod val="20000"/>
              <a:lumOff val="80000"/>
            </a:schemeClr>
          </a:solidFill>
        </p:spPr>
        <p:txBody>
          <a:bodyPr wrap="square" rtlCol="0">
            <a:spAutoFit/>
          </a:bodyPr>
          <a:lstStyle/>
          <a:p>
            <a:r>
              <a:rPr lang="en-VN" sz="3600" dirty="0">
                <a:latin typeface="Cambria" panose="02040503050406030204" pitchFamily="18" charset="0"/>
              </a:rPr>
              <a:t>Thực hiện cá nhân và chia sẻ trước lớp</a:t>
            </a:r>
          </a:p>
        </p:txBody>
      </p:sp>
      <p:sp>
        <p:nvSpPr>
          <p:cNvPr id="12" name="Freeform 4">
            <a:extLst>
              <a:ext uri="{FF2B5EF4-FFF2-40B4-BE49-F238E27FC236}">
                <a16:creationId xmlns:a16="http://schemas.microsoft.com/office/drawing/2014/main" id="{AA9D8170-F5E2-3B48-8D25-23DA60056380}"/>
              </a:ext>
            </a:extLst>
          </p:cNvPr>
          <p:cNvSpPr/>
          <p:nvPr/>
        </p:nvSpPr>
        <p:spPr>
          <a:xfrm>
            <a:off x="11277600" y="-7831746"/>
            <a:ext cx="9100022" cy="9604245"/>
          </a:xfrm>
          <a:custGeom>
            <a:avLst/>
            <a:gdLst/>
            <a:ahLst/>
            <a:cxnLst/>
            <a:rect l="l" t="t" r="r" b="b"/>
            <a:pathLst>
              <a:path w="9100022" h="9604245">
                <a:moveTo>
                  <a:pt x="0" y="0"/>
                </a:moveTo>
                <a:lnTo>
                  <a:pt x="9100022" y="0"/>
                </a:lnTo>
                <a:lnTo>
                  <a:pt x="9100022" y="9604245"/>
                </a:lnTo>
                <a:lnTo>
                  <a:pt x="0" y="960424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Tree>
    <p:extLst>
      <p:ext uri="{BB962C8B-B14F-4D97-AF65-F5344CB8AC3E}">
        <p14:creationId xmlns:p14="http://schemas.microsoft.com/office/powerpoint/2010/main" val="16489590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dissolv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4"/>
          <p:cNvSpPr/>
          <p:nvPr/>
        </p:nvSpPr>
        <p:spPr>
          <a:xfrm>
            <a:off x="9372600" y="826667"/>
            <a:ext cx="9100022" cy="9604245"/>
          </a:xfrm>
          <a:custGeom>
            <a:avLst/>
            <a:gdLst/>
            <a:ahLst/>
            <a:cxnLst/>
            <a:rect l="l" t="t" r="r" b="b"/>
            <a:pathLst>
              <a:path w="9100022" h="9604245">
                <a:moveTo>
                  <a:pt x="0" y="0"/>
                </a:moveTo>
                <a:lnTo>
                  <a:pt x="9100022" y="0"/>
                </a:lnTo>
                <a:lnTo>
                  <a:pt x="9100022" y="9604245"/>
                </a:lnTo>
                <a:lnTo>
                  <a:pt x="0" y="960424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TextBox 7"/>
          <p:cNvSpPr txBox="1"/>
          <p:nvPr/>
        </p:nvSpPr>
        <p:spPr>
          <a:xfrm>
            <a:off x="381000" y="882182"/>
            <a:ext cx="9448800" cy="7237943"/>
          </a:xfrm>
          <a:prstGeom prst="rect">
            <a:avLst/>
          </a:prstGeom>
          <a:solidFill>
            <a:schemeClr val="accent6">
              <a:lumMod val="20000"/>
              <a:lumOff val="80000"/>
            </a:schemeClr>
          </a:solidFill>
        </p:spPr>
        <p:txBody>
          <a:bodyPr wrap="square" lIns="182880" tIns="0" rIns="182880" bIns="0" rtlCol="0" anchor="t">
            <a:spAutoFit/>
          </a:bodyPr>
          <a:lstStyle/>
          <a:p>
            <a:pPr algn="just">
              <a:lnSpc>
                <a:spcPct val="120000"/>
              </a:lnSpc>
            </a:pPr>
            <a:r>
              <a:rPr lang="en-US" sz="4400" dirty="0" err="1">
                <a:effectLst/>
                <a:latin typeface="Cambria" panose="02040503050406030204" pitchFamily="18" charset="0"/>
                <a:ea typeface="Times New Roman" panose="02020603050405020304" pitchFamily="18" charset="0"/>
              </a:rPr>
              <a:t>Một</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số</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bệnh</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liên</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quan</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đến</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dinh</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dưỡng</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như</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bệnh</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thừa</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cân</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béo</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phì</a:t>
            </a:r>
            <a:r>
              <a:rPr lang="en-US" sz="4400" dirty="0">
                <a:effectLst/>
                <a:latin typeface="Cambria" panose="02040503050406030204" pitchFamily="18" charset="0"/>
                <a:ea typeface="Times New Roman" panose="02020603050405020304" pitchFamily="18" charset="0"/>
              </a:rPr>
              <a:t> do </a:t>
            </a:r>
            <a:r>
              <a:rPr lang="en-US" sz="4400" dirty="0" err="1">
                <a:effectLst/>
                <a:latin typeface="Cambria" panose="02040503050406030204" pitchFamily="18" charset="0"/>
                <a:ea typeface="Times New Roman" panose="02020603050405020304" pitchFamily="18" charset="0"/>
              </a:rPr>
              <a:t>ăn</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thừa</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chất</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béo</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chất</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bột</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đường</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chất</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đạm</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cơ</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thể</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ít</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vận</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động</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bệnh</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suy</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dinh</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dưỡng</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thấp</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còi</a:t>
            </a:r>
            <a:r>
              <a:rPr lang="en-US" sz="4400" dirty="0">
                <a:effectLst/>
                <a:latin typeface="Cambria" panose="02040503050406030204" pitchFamily="18" charset="0"/>
                <a:ea typeface="Times New Roman" panose="02020603050405020304" pitchFamily="18" charset="0"/>
              </a:rPr>
              <a:t> do </a:t>
            </a:r>
            <a:r>
              <a:rPr lang="en-US" sz="4400" dirty="0" err="1">
                <a:effectLst/>
                <a:latin typeface="Cambria" panose="02040503050406030204" pitchFamily="18" charset="0"/>
                <a:ea typeface="Times New Roman" panose="02020603050405020304" pitchFamily="18" charset="0"/>
              </a:rPr>
              <a:t>ăn</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thiếu</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hoặc</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cơ</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thể</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không</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hấp</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thu</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được</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đầy</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đủ</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các</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chất</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dinh</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dưỡng</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bệnh</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thiếu</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máu</a:t>
            </a:r>
            <a:r>
              <a:rPr lang="en-US" sz="4400" dirty="0">
                <a:effectLst/>
                <a:latin typeface="Cambria" panose="02040503050406030204" pitchFamily="18" charset="0"/>
                <a:ea typeface="Times New Roman" panose="02020603050405020304" pitchFamily="18" charset="0"/>
              </a:rPr>
              <a:t> do </a:t>
            </a:r>
            <a:r>
              <a:rPr lang="en-US" sz="4400" dirty="0" err="1">
                <a:effectLst/>
                <a:latin typeface="Cambria" panose="02040503050406030204" pitchFamily="18" charset="0"/>
                <a:ea typeface="Times New Roman" panose="02020603050405020304" pitchFamily="18" charset="0"/>
              </a:rPr>
              <a:t>chế</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độ</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ăn</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thiếu</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sắt</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bệnh</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bướu</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cổ</a:t>
            </a:r>
            <a:r>
              <a:rPr lang="en-US" sz="4400" dirty="0">
                <a:effectLst/>
                <a:latin typeface="Cambria" panose="02040503050406030204" pitchFamily="18" charset="0"/>
                <a:ea typeface="Times New Roman" panose="02020603050405020304" pitchFamily="18" charset="0"/>
              </a:rPr>
              <a:t> do </a:t>
            </a:r>
            <a:r>
              <a:rPr lang="en-US" sz="4400" dirty="0" err="1">
                <a:effectLst/>
                <a:latin typeface="Cambria" panose="02040503050406030204" pitchFamily="18" charset="0"/>
                <a:ea typeface="Times New Roman" panose="02020603050405020304" pitchFamily="18" charset="0"/>
              </a:rPr>
              <a:t>chế</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độ</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ăn</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thiếu</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i-ốt</a:t>
            </a:r>
            <a:r>
              <a:rPr lang="en-US" sz="4400" dirty="0">
                <a:effectLst/>
                <a:latin typeface="Cambria" panose="02040503050406030204" pitchFamily="18" charset="0"/>
                <a:ea typeface="Times New Roman" panose="02020603050405020304" pitchFamily="18" charset="0"/>
              </a:rPr>
              <a:t>.</a:t>
            </a:r>
            <a:endParaRPr lang="en-VN" sz="4400" dirty="0">
              <a:effectLst/>
              <a:latin typeface="Cambria" panose="02040503050406030204" pitchFamily="18" charset="0"/>
              <a:ea typeface="Times New Roman" panose="02020603050405020304" pitchFamily="18" charset="0"/>
            </a:endParaRPr>
          </a:p>
        </p:txBody>
      </p:sp>
      <p:sp>
        <p:nvSpPr>
          <p:cNvPr id="10" name="Freeform 8">
            <a:extLst>
              <a:ext uri="{FF2B5EF4-FFF2-40B4-BE49-F238E27FC236}">
                <a16:creationId xmlns:a16="http://schemas.microsoft.com/office/drawing/2014/main" id="{B3CC8E42-5963-7C48-B550-FB2A148952C5}"/>
              </a:ext>
            </a:extLst>
          </p:cNvPr>
          <p:cNvSpPr/>
          <p:nvPr/>
        </p:nvSpPr>
        <p:spPr>
          <a:xfrm>
            <a:off x="9068596" y="4299459"/>
            <a:ext cx="7856806" cy="5987541"/>
          </a:xfrm>
          <a:custGeom>
            <a:avLst/>
            <a:gdLst/>
            <a:ahLst/>
            <a:cxnLst/>
            <a:rect l="l" t="t" r="r" b="b"/>
            <a:pathLst>
              <a:path w="7856806" h="5987541">
                <a:moveTo>
                  <a:pt x="0" y="0"/>
                </a:moveTo>
                <a:lnTo>
                  <a:pt x="7856806" y="0"/>
                </a:lnTo>
                <a:lnTo>
                  <a:pt x="7856806" y="5987541"/>
                </a:lnTo>
                <a:lnTo>
                  <a:pt x="0" y="5987541"/>
                </a:lnTo>
                <a:lnTo>
                  <a:pt x="0" y="0"/>
                </a:lnTo>
                <a:close/>
              </a:path>
            </a:pathLst>
          </a:custGeom>
          <a:blipFill>
            <a:blip r:embed="rId4"/>
            <a:stretch>
              <a:fillRect/>
            </a:stretch>
          </a:blipFill>
        </p:spPr>
      </p:sp>
      <p:pic>
        <p:nvPicPr>
          <p:cNvPr id="6" name="Picture 5">
            <a:extLst>
              <a:ext uri="{FF2B5EF4-FFF2-40B4-BE49-F238E27FC236}">
                <a16:creationId xmlns:a16="http://schemas.microsoft.com/office/drawing/2014/main" id="{EAB41D55-8893-0F49-AAF4-500F9BBB8665}"/>
              </a:ext>
            </a:extLst>
          </p:cNvPr>
          <p:cNvPicPr>
            <a:picLocks noChangeAspect="1"/>
          </p:cNvPicPr>
          <p:nvPr/>
        </p:nvPicPr>
        <p:blipFill>
          <a:blip r:embed="rId5"/>
          <a:stretch>
            <a:fillRect/>
          </a:stretch>
        </p:blipFill>
        <p:spPr>
          <a:xfrm>
            <a:off x="10591800" y="2324100"/>
            <a:ext cx="6874907" cy="2177054"/>
          </a:xfrm>
          <a:prstGeom prst="rect">
            <a:avLst/>
          </a:prstGeom>
        </p:spPr>
      </p:pic>
    </p:spTree>
    <p:extLst>
      <p:ext uri="{BB962C8B-B14F-4D97-AF65-F5344CB8AC3E}">
        <p14:creationId xmlns:p14="http://schemas.microsoft.com/office/powerpoint/2010/main" val="18270715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TotalTime>
  <Words>654</Words>
  <Application>Microsoft Office PowerPoint</Application>
  <PresentationFormat>Custom</PresentationFormat>
  <Paragraphs>79</Paragraphs>
  <Slides>12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Cambria</vt:lpstr>
      <vt:lpstr>Arial</vt:lpstr>
      <vt:lpstr>Calibri</vt:lpstr>
      <vt:lpstr>SVN-Newton</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White and Blue Modern Innovation in Healthcare Presentation</dc:title>
  <dc:creator>Admin</dc:creator>
  <cp:lastModifiedBy>duong quynh anh</cp:lastModifiedBy>
  <cp:revision>7</cp:revision>
  <dcterms:created xsi:type="dcterms:W3CDTF">2006-08-16T00:00:00Z</dcterms:created>
  <dcterms:modified xsi:type="dcterms:W3CDTF">2025-04-22T14:54:26Z</dcterms:modified>
  <dc:identifier>DAGAaDEXefU</dc:identifier>
</cp:coreProperties>
</file>