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8" r:id="rId3"/>
    <p:sldId id="286" r:id="rId4"/>
    <p:sldId id="289" r:id="rId5"/>
    <p:sldId id="292" r:id="rId6"/>
    <p:sldId id="293" r:id="rId7"/>
    <p:sldId id="294" r:id="rId8"/>
    <p:sldId id="295" r:id="rId9"/>
    <p:sldId id="296" r:id="rId10"/>
    <p:sldId id="298" r:id="rId11"/>
    <p:sldId id="297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6A4E7-DFFF-428F-8A9E-17B92745EACD}" v="1052" dt="2024-03-10T10:26:50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-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2C3C2-C8E2-5D6F-A6F3-F70433F5B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A8CC10-B641-12A3-6749-A5037163BA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4A385-B7C7-CF07-2113-C8E97AE88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FC2794-8D5D-82BE-7E56-047FBA9D3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9F9B7E-EF83-DCE5-3403-B3024F423FE2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77C2B-F45D-0ADF-1946-C6ED8DBA5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7B384-24F2-89DF-DFE2-265500DAD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8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827740"/>
          </a:xfrm>
          <a:prstGeom prst="rect">
            <a:avLst/>
          </a:prstGeom>
        </p:spPr>
      </p:pic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1179655E-5455-F026-9D3B-92CE4E19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-18280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CAF92-0A3F-7456-1389-C1CCEF853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1" r="15100"/>
          <a:stretch/>
        </p:blipFill>
        <p:spPr>
          <a:xfrm>
            <a:off x="6539502" y="-32472"/>
            <a:ext cx="5781869" cy="1975275"/>
          </a:xfrm>
          <a:prstGeom prst="rect">
            <a:avLst/>
          </a:prstGeom>
        </p:spPr>
      </p:pic>
      <p:pic>
        <p:nvPicPr>
          <p:cNvPr id="9" name="Picture 8" descr="A food pyramid with different foods&#10;&#10;Description automatically generated">
            <a:extLst>
              <a:ext uri="{FF2B5EF4-FFF2-40B4-BE49-F238E27FC236}">
                <a16:creationId xmlns:a16="http://schemas.microsoft.com/office/drawing/2014/main" id="{0CD3DDD5-94D1-9D1D-89C6-F978385FB1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5675" l="5540" r="96102">
                        <a14:foregroundMark x1="49692" y1="3395" x2="46656" y2="10348"/>
                        <a14:foregroundMark x1="43455" y1="50768" x2="48584" y2="54810"/>
                        <a14:foregroundMark x1="58515" y1="32255" x2="61141" y2="37025"/>
                        <a14:foregroundMark x1="60320" y1="26920" x2="56463" y2="36257"/>
                        <a14:foregroundMark x1="56463" y1="36257" x2="56463" y2="37551"/>
                        <a14:foregroundMark x1="66393" y1="45190" x2="70538" y2="50202"/>
                        <a14:foregroundMark x1="72056" y1="66815" x2="76200" y2="69523"/>
                        <a14:foregroundMark x1="73041" y1="65441" x2="68322" y2="70331"/>
                        <a14:foregroundMark x1="80919" y1="75505" x2="91834" y2="80679"/>
                        <a14:foregroundMark x1="95404" y1="80962" x2="96102" y2="81892"/>
                        <a14:foregroundMark x1="75913" y1="76597" x2="72466" y2="84074"/>
                        <a14:foregroundMark x1="72466" y1="84074" x2="65942" y2="80881"/>
                        <a14:foregroundMark x1="65942" y1="80881" x2="62454" y2="87106"/>
                        <a14:foregroundMark x1="62454" y1="87106" x2="51457" y2="92118"/>
                        <a14:foregroundMark x1="51457" y1="92118" x2="55888" y2="92239"/>
                        <a14:foregroundMark x1="45671" y1="95796" x2="54822" y2="95715"/>
                        <a14:foregroundMark x1="54822" y1="95715" x2="56176" y2="95230"/>
                        <a14:foregroundMark x1="34633" y1="31851" x2="37669" y2="39329"/>
                        <a14:foregroundMark x1="10012" y1="71706" x2="5540" y2="79224"/>
                        <a14:foregroundMark x1="5540" y1="79224" x2="9889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3" y="3094127"/>
            <a:ext cx="3871682" cy="3931427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050551" y="2556694"/>
            <a:ext cx="4389804" cy="43365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FFEF12-562B-0F8D-E956-282024DB8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49" y="1240285"/>
            <a:ext cx="788890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child surrounded by vegetables&#10;&#10;Description automatically generated">
            <a:extLst>
              <a:ext uri="{FF2B5EF4-FFF2-40B4-BE49-F238E27FC236}">
                <a16:creationId xmlns:a16="http://schemas.microsoft.com/office/drawing/2014/main" id="{00263756-833A-2EE5-4616-0DA3CEC78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93" y="1937514"/>
            <a:ext cx="4301063" cy="4301063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Sử dụng thực phẩm an toàn.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158044" y="1793150"/>
            <a:ext cx="7733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phẩm an toàn có một số dấu hiệu như màu sắc tươi; nguồn gốc, xuất xứ sản phẩm rõ ràng; còn trong thời hạn sử dụng; chế biến, bảo quản hợp vệ sinh.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15134" y="3945371"/>
            <a:ext cx="7619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4B35B-29CE-65D7-99C1-77E98741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A1CDE-9809-E6B4-A084-11616169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Nguyên nhân dẫn đến bệnh liên quan đến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9B5F76-AAF3-8EE1-A3DD-31318DFE02AA}"/>
              </a:ext>
            </a:extLst>
          </p:cNvPr>
          <p:cNvGrpSpPr/>
          <p:nvPr/>
        </p:nvGrpSpPr>
        <p:grpSpPr>
          <a:xfrm>
            <a:off x="3630320" y="2884577"/>
            <a:ext cx="8200438" cy="1033033"/>
            <a:chOff x="3630320" y="2873288"/>
            <a:chExt cx="8200438" cy="1033033"/>
          </a:xfrm>
        </p:grpSpPr>
        <p:sp>
          <p:nvSpPr>
            <p:cNvPr id="11" name="ïsľïḓe">
              <a:extLst>
                <a:ext uri="{FF2B5EF4-FFF2-40B4-BE49-F238E27FC236}">
                  <a16:creationId xmlns:a16="http://schemas.microsoft.com/office/drawing/2014/main" id="{5736ADAD-D627-242A-58CE-1176B72E88D6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1821A4-2AC3-DEE1-438B-C0CFA16B5F69}"/>
                </a:ext>
              </a:extLst>
            </p:cNvPr>
            <p:cNvSpPr txBox="1"/>
            <p:nvPr/>
          </p:nvSpPr>
          <p:spPr>
            <a:xfrm>
              <a:off x="4944533" y="2937941"/>
              <a:ext cx="6457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chất bột đường, chất béo, chất đạm và cơ thể ít vận động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5EDFA-1623-C82E-BA93-5C85A66894CA}"/>
              </a:ext>
            </a:extLst>
          </p:cNvPr>
          <p:cNvGrpSpPr/>
          <p:nvPr/>
        </p:nvGrpSpPr>
        <p:grpSpPr>
          <a:xfrm>
            <a:off x="361243" y="2901837"/>
            <a:ext cx="5328359" cy="975937"/>
            <a:chOff x="361243" y="2901837"/>
            <a:chExt cx="5328359" cy="975937"/>
          </a:xfrm>
        </p:grpSpPr>
        <p:sp>
          <p:nvSpPr>
            <p:cNvPr id="20" name="ïS1ïḓê">
              <a:extLst>
                <a:ext uri="{FF2B5EF4-FFF2-40B4-BE49-F238E27FC236}">
                  <a16:creationId xmlns:a16="http://schemas.microsoft.com/office/drawing/2014/main" id="{772FA9A7-DC90-4AD8-C3FA-A8F3F625084E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2EAC8A-40F2-C547-6598-5E4B10A2E848}"/>
                </a:ext>
              </a:extLst>
            </p:cNvPr>
            <p:cNvSpPr txBox="1"/>
            <p:nvPr/>
          </p:nvSpPr>
          <p:spPr>
            <a:xfrm>
              <a:off x="790222" y="3093156"/>
              <a:ext cx="3984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thừa cân, béo phì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25BB4B-CB04-7CCC-2E70-AF58EED37554}"/>
              </a:ext>
            </a:extLst>
          </p:cNvPr>
          <p:cNvGrpSpPr/>
          <p:nvPr/>
        </p:nvGrpSpPr>
        <p:grpSpPr>
          <a:xfrm>
            <a:off x="3698050" y="4144939"/>
            <a:ext cx="8200438" cy="1033033"/>
            <a:chOff x="3630320" y="2873288"/>
            <a:chExt cx="8200438" cy="1033033"/>
          </a:xfrm>
        </p:grpSpPr>
        <p:sp>
          <p:nvSpPr>
            <p:cNvPr id="23" name="ïsľïḓe">
              <a:extLst>
                <a:ext uri="{FF2B5EF4-FFF2-40B4-BE49-F238E27FC236}">
                  <a16:creationId xmlns:a16="http://schemas.microsoft.com/office/drawing/2014/main" id="{E73A081B-BB5A-F6BD-F253-DB2095541FF5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251C0-6C05-8133-88F4-EBE89AFE5E1B}"/>
                </a:ext>
              </a:extLst>
            </p:cNvPr>
            <p:cNvSpPr txBox="1"/>
            <p:nvPr/>
          </p:nvSpPr>
          <p:spPr>
            <a:xfrm>
              <a:off x="4978399" y="3087377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các chất dinh dưỡng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A4467D-9332-FD8F-DF5C-F703EE30F410}"/>
              </a:ext>
            </a:extLst>
          </p:cNvPr>
          <p:cNvGrpSpPr/>
          <p:nvPr/>
        </p:nvGrpSpPr>
        <p:grpSpPr>
          <a:xfrm>
            <a:off x="428973" y="4162199"/>
            <a:ext cx="5328359" cy="987380"/>
            <a:chOff x="361243" y="2901837"/>
            <a:chExt cx="5328359" cy="987380"/>
          </a:xfrm>
        </p:grpSpPr>
        <p:sp>
          <p:nvSpPr>
            <p:cNvPr id="26" name="ïS1ïḓê">
              <a:extLst>
                <a:ext uri="{FF2B5EF4-FFF2-40B4-BE49-F238E27FC236}">
                  <a16:creationId xmlns:a16="http://schemas.microsoft.com/office/drawing/2014/main" id="{D854AAF3-40A5-C2C5-EBFA-F9053599652A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CFBF2-385C-DC7C-6413-18A4262D6875}"/>
                </a:ext>
              </a:extLst>
            </p:cNvPr>
            <p:cNvSpPr txBox="1"/>
            <p:nvPr/>
          </p:nvSpPr>
          <p:spPr>
            <a:xfrm>
              <a:off x="790222" y="2935110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suy dinh dưỡng, thấp còi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A64FE2-3C22-2A88-8D0F-602737E61F44}"/>
              </a:ext>
            </a:extLst>
          </p:cNvPr>
          <p:cNvGrpSpPr/>
          <p:nvPr/>
        </p:nvGrpSpPr>
        <p:grpSpPr>
          <a:xfrm>
            <a:off x="3698050" y="5399333"/>
            <a:ext cx="8200438" cy="1033033"/>
            <a:chOff x="3630320" y="2873288"/>
            <a:chExt cx="8200438" cy="1033033"/>
          </a:xfrm>
        </p:grpSpPr>
        <p:sp>
          <p:nvSpPr>
            <p:cNvPr id="29" name="ïsľïḓe">
              <a:extLst>
                <a:ext uri="{FF2B5EF4-FFF2-40B4-BE49-F238E27FC236}">
                  <a16:creationId xmlns:a16="http://schemas.microsoft.com/office/drawing/2014/main" id="{E70D0E6B-288B-A456-EA86-D1A751C67C49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544814-FEC4-1598-E564-A58B004B6701}"/>
                </a:ext>
              </a:extLst>
            </p:cNvPr>
            <p:cNvSpPr txBox="1"/>
            <p:nvPr/>
          </p:nvSpPr>
          <p:spPr>
            <a:xfrm>
              <a:off x="4978398" y="3100293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thiếu thức ăn chứa chất sắt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692A8-7B37-24C3-26F6-0389E26F429F}"/>
              </a:ext>
            </a:extLst>
          </p:cNvPr>
          <p:cNvGrpSpPr/>
          <p:nvPr/>
        </p:nvGrpSpPr>
        <p:grpSpPr>
          <a:xfrm>
            <a:off x="428973" y="5416593"/>
            <a:ext cx="5328359" cy="1013213"/>
            <a:chOff x="361243" y="2901837"/>
            <a:chExt cx="5328359" cy="1013213"/>
          </a:xfrm>
        </p:grpSpPr>
        <p:sp>
          <p:nvSpPr>
            <p:cNvPr id="32" name="ïS1ïḓê">
              <a:extLst>
                <a:ext uri="{FF2B5EF4-FFF2-40B4-BE49-F238E27FC236}">
                  <a16:creationId xmlns:a16="http://schemas.microsoft.com/office/drawing/2014/main" id="{3B9EE440-FBE9-B0B2-9C8E-304FD7A99693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C85FE-C463-F1C3-60DA-C875FCF7598B}"/>
                </a:ext>
              </a:extLst>
            </p:cNvPr>
            <p:cNvSpPr txBox="1"/>
            <p:nvPr/>
          </p:nvSpPr>
          <p:spPr>
            <a:xfrm>
              <a:off x="790222" y="2960943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thiếu máu, thiếu 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8F75B67-70E8-15DD-D71B-66C8815CA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2F2AD5-B166-AF0C-926B-02C2DFC5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phòng tránh bệnh liên quan đến dinh dưỡng cần: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42416" y="2395877"/>
            <a:ext cx="112863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F336F-C2E5-07E5-5619-881710A0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1A266-77DD-0FE6-EEB8-5F039B20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Phán đoán tình huống có nguy cơ đuối nước.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202340" y="1651242"/>
            <a:ext cx="1155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số bước để phán đoán tình huống có nguy cơ dẫn đến đuối nước:</a:t>
            </a:r>
            <a:endParaRPr lang="vi-VN" sz="4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680D92-4CFF-A852-CA9B-ACE5267680D0}"/>
              </a:ext>
            </a:extLst>
          </p:cNvPr>
          <p:cNvGrpSpPr/>
          <p:nvPr/>
        </p:nvGrpSpPr>
        <p:grpSpPr>
          <a:xfrm>
            <a:off x="2390664" y="2395963"/>
            <a:ext cx="2710192" cy="853017"/>
            <a:chOff x="202341" y="2754876"/>
            <a:chExt cx="4008416" cy="853017"/>
          </a:xfrm>
        </p:grpSpPr>
        <p:sp>
          <p:nvSpPr>
            <p:cNvPr id="7" name="íṧļîďê">
              <a:extLst>
                <a:ext uri="{FF2B5EF4-FFF2-40B4-BE49-F238E27FC236}">
                  <a16:creationId xmlns:a16="http://schemas.microsoft.com/office/drawing/2014/main" id="{35CA5EB7-299F-9776-5B52-A1DA2E053D71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6E6D08-C368-1A17-7E8E-6BF2F5A9484B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sát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C48AF1-281F-601E-5B02-3110C173B58C}"/>
              </a:ext>
            </a:extLst>
          </p:cNvPr>
          <p:cNvGrpSpPr/>
          <p:nvPr/>
        </p:nvGrpSpPr>
        <p:grpSpPr>
          <a:xfrm>
            <a:off x="2403111" y="3347945"/>
            <a:ext cx="4560411" cy="853017"/>
            <a:chOff x="202341" y="2754876"/>
            <a:chExt cx="4008416" cy="853017"/>
          </a:xfrm>
        </p:grpSpPr>
        <p:sp>
          <p:nvSpPr>
            <p:cNvPr id="11" name="íṧļîďê">
              <a:extLst>
                <a:ext uri="{FF2B5EF4-FFF2-40B4-BE49-F238E27FC236}">
                  <a16:creationId xmlns:a16="http://schemas.microsoft.com/office/drawing/2014/main" id="{91F1A86D-0C81-DBBF-7D10-D004CD60A87A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739B2-4EA1-2E4B-ECE7-054DC2A3C972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thông tin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804A2-6111-0C52-6126-214E1041911F}"/>
              </a:ext>
            </a:extLst>
          </p:cNvPr>
          <p:cNvGrpSpPr/>
          <p:nvPr/>
        </p:nvGrpSpPr>
        <p:grpSpPr>
          <a:xfrm>
            <a:off x="2409915" y="4279597"/>
            <a:ext cx="7014585" cy="853017"/>
            <a:chOff x="202341" y="2754876"/>
            <a:chExt cx="3889484" cy="853017"/>
          </a:xfrm>
        </p:grpSpPr>
        <p:sp>
          <p:nvSpPr>
            <p:cNvPr id="14" name="íṧļîďê">
              <a:extLst>
                <a:ext uri="{FF2B5EF4-FFF2-40B4-BE49-F238E27FC236}">
                  <a16:creationId xmlns:a16="http://schemas.microsoft.com/office/drawing/2014/main" id="{CDE4AA18-7EE1-5E7A-FBE0-B44C4EC5A4BF}"/>
                </a:ext>
              </a:extLst>
            </p:cNvPr>
            <p:cNvSpPr/>
            <p:nvPr/>
          </p:nvSpPr>
          <p:spPr>
            <a:xfrm>
              <a:off x="202341" y="2754876"/>
              <a:ext cx="3889484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C1BF17-D479-A111-BB40-73E6A2676F0B}"/>
                </a:ext>
              </a:extLst>
            </p:cNvPr>
            <p:cNvSpPr txBox="1"/>
            <p:nvPr/>
          </p:nvSpPr>
          <p:spPr>
            <a:xfrm>
              <a:off x="273132" y="2833511"/>
              <a:ext cx="3668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68D145-E114-3350-45E3-474A0BEBBC7A}"/>
              </a:ext>
            </a:extLst>
          </p:cNvPr>
          <p:cNvGrpSpPr/>
          <p:nvPr/>
        </p:nvGrpSpPr>
        <p:grpSpPr>
          <a:xfrm>
            <a:off x="2413241" y="5241824"/>
            <a:ext cx="9190015" cy="853017"/>
            <a:chOff x="202341" y="2754876"/>
            <a:chExt cx="4008416" cy="853017"/>
          </a:xfrm>
        </p:grpSpPr>
        <p:sp>
          <p:nvSpPr>
            <p:cNvPr id="18" name="íṧļîďê">
              <a:extLst>
                <a:ext uri="{FF2B5EF4-FFF2-40B4-BE49-F238E27FC236}">
                  <a16:creationId xmlns:a16="http://schemas.microsoft.com/office/drawing/2014/main" id="{66807554-A40A-8324-65E2-AD88BCC164C7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42571E-7375-1E1D-E760-B565D0758DBF}"/>
                </a:ext>
              </a:extLst>
            </p:cNvPr>
            <p:cNvSpPr txBox="1"/>
            <p:nvPr/>
          </p:nvSpPr>
          <p:spPr>
            <a:xfrm>
              <a:off x="226292" y="2833511"/>
              <a:ext cx="38127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huyết phục các bạn tránh xa những nguy cơ.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DC1349D-F1D0-2C1F-807A-59540175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5639-281B-CDEB-A1AF-9FC9B70F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Để phòng tránh đuối nước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FC8B62-DA42-1F5A-CA38-94FC343B7DA6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íSlïḋê">
            <a:extLst>
              <a:ext uri="{FF2B5EF4-FFF2-40B4-BE49-F238E27FC236}">
                <a16:creationId xmlns:a16="http://schemas.microsoft.com/office/drawing/2014/main" id="{24A42554-A3D2-DFA7-20DE-D054CB244AFC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íSlïḋê">
            <a:extLst>
              <a:ext uri="{FF2B5EF4-FFF2-40B4-BE49-F238E27FC236}">
                <a16:creationId xmlns:a16="http://schemas.microsoft.com/office/drawing/2014/main" id="{9607C4D9-6F99-7166-5FCE-078C79B1C45C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E35690-E86C-85E9-DCB5-74C1F415544A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49E0B5-0DEA-EBC0-2998-97AAEBD2C283}"/>
              </a:ext>
            </a:extLst>
          </p:cNvPr>
          <p:cNvSpPr txBox="1"/>
          <p:nvPr/>
        </p:nvSpPr>
        <p:spPr>
          <a:xfrm>
            <a:off x="170192" y="406563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đúng các quy định về an toàn khi tham gia giao thông đường thuỷ.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0FC6C-FE57-F4FC-AEFB-F503D16EB763}"/>
              </a:ext>
            </a:extLst>
          </p:cNvPr>
          <p:cNvSpPr txBox="1"/>
          <p:nvPr/>
        </p:nvSpPr>
        <p:spPr>
          <a:xfrm>
            <a:off x="68592" y="5543537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Che chắn bể chứa nước, rào kín ao, khu vực ngập nước.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245D4-F057-CE23-4A1F-7CC98230DBAF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Chơi đùa gần, đi bơi ở hồ ao, sông, suối, biển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A2A3A7-4B2A-E914-C2A0-C7C7FCF800ED}"/>
              </a:ext>
            </a:extLst>
          </p:cNvPr>
          <p:cNvSpPr txBox="1"/>
          <p:nvPr/>
        </p:nvSpPr>
        <p:spPr>
          <a:xfrm>
            <a:off x="6180667" y="3638308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qua, lại gần nơi có dòng nước lớn, các nơi ngập nước.</a:t>
            </a:r>
          </a:p>
        </p:txBody>
      </p:sp>
    </p:spTree>
    <p:extLst>
      <p:ext uri="{BB962C8B-B14F-4D97-AF65-F5344CB8AC3E}">
        <p14:creationId xmlns:p14="http://schemas.microsoft.com/office/powerpoint/2010/main" val="5263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/>
      <p:bldP spid="25" grpId="0"/>
      <p:bldP spid="26" grpId="0"/>
      <p:bldP spid="27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Nguyên tắc an toàn khi bơi hoặc tập bơi: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B069A8-7102-8F4B-F23A-EED1C2EC8F0E}"/>
              </a:ext>
            </a:extLst>
          </p:cNvPr>
          <p:cNvCxnSpPr>
            <a:cxnSpLocks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Slïḋê">
            <a:extLst>
              <a:ext uri="{FF2B5EF4-FFF2-40B4-BE49-F238E27FC236}">
                <a16:creationId xmlns:a16="http://schemas.microsoft.com/office/drawing/2014/main" id="{BD256789-7026-4A40-44A2-118C7EFDB1A2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íSlïḋê">
            <a:extLst>
              <a:ext uri="{FF2B5EF4-FFF2-40B4-BE49-F238E27FC236}">
                <a16:creationId xmlns:a16="http://schemas.microsoft.com/office/drawing/2014/main" id="{198BBC94-CAF9-2D85-0BE1-B4EB0D10F417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D9EDF-7EC7-8490-3873-33963CA70A6E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5CCAE-BE2A-22BB-F992-F1FFB659D54B}"/>
              </a:ext>
            </a:extLst>
          </p:cNvPr>
          <p:cNvSpPr txBox="1"/>
          <p:nvPr/>
        </p:nvSpPr>
        <p:spPr>
          <a:xfrm>
            <a:off x="170192" y="4065636"/>
            <a:ext cx="567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Cần tắm tráng, khởi động trước khi xuống nước.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7C834-99CB-1997-CEEF-DF77CB0EEE07}"/>
              </a:ext>
            </a:extLst>
          </p:cNvPr>
          <p:cNvSpPr txBox="1"/>
          <p:nvPr/>
        </p:nvSpPr>
        <p:spPr>
          <a:xfrm>
            <a:off x="170192" y="5138968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iữ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4B6F3-59C4-D0E6-3921-04D60565E74E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 Xuống bể bơi một mình khi không có người bảo hộ, giám sát.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A03F0-0FCB-AD9A-1C1D-6E90A01B3B45}"/>
              </a:ext>
            </a:extLst>
          </p:cNvPr>
          <p:cNvSpPr txBox="1"/>
          <p:nvPr/>
        </p:nvSpPr>
        <p:spPr>
          <a:xfrm>
            <a:off x="6180667" y="3638308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Nô đùa, nghịch trong khi bơi.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E90B6-82B7-F48A-E322-618F7265C147}"/>
              </a:ext>
            </a:extLst>
          </p:cNvPr>
          <p:cNvSpPr txBox="1"/>
          <p:nvPr/>
        </p:nvSpPr>
        <p:spPr>
          <a:xfrm>
            <a:off x="6157230" y="4218414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Nhảy cắm đầu.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9FA1F-B748-9B8A-4B35-CFB619A44512}"/>
              </a:ext>
            </a:extLst>
          </p:cNvPr>
          <p:cNvSpPr txBox="1"/>
          <p:nvPr/>
        </p:nvSpPr>
        <p:spPr>
          <a:xfrm>
            <a:off x="6156371" y="4711043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Bơi khi trời mưa, sấm chớp, trời tối, giữa trưa.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6C699A-5693-3BE6-E926-32A01AF7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7CCD6D-B2B2-3BBB-6C68-740E918F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346132" y="460668"/>
            <a:ext cx="11568921" cy="1306669"/>
            <a:chOff x="1134233" y="572516"/>
            <a:chExt cx="13001104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1134233" y="596678"/>
              <a:ext cx="12988182" cy="339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55D0B35-A113-A22F-DF45-5F271E23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2" y="2055115"/>
            <a:ext cx="11499736" cy="3151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AE0A6-6A20-7EF3-D6E1-58FF8CEB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528AA-0992-A136-3721-6EBA0B32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DEADB8-82CC-CFAF-1259-86B72C77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7" y="2641600"/>
            <a:ext cx="6689840" cy="413196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5080DEFF-6F58-F301-06AB-C33CCD81FB11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A3D7C304-550F-320F-C4E3-D616B51BD65F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BCCAF6-6B06-6959-C45F-E77A825B047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 làm gì?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7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2020711"/>
            <a:ext cx="11875912" cy="4684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AD4E2F9E-774E-031B-4F80-2B6DF1896CD5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25F8BE65-EE10-E5E6-F906-79A2EE4A2232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4AD34F-8EFD-7B45-D4CE-2CAFF8D573E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3BE64A-F2D6-0B46-8454-BA334C20DCFA}"/>
              </a:ext>
            </a:extLst>
          </p:cNvPr>
          <p:cNvSpPr txBox="1"/>
          <p:nvPr/>
        </p:nvSpPr>
        <p:spPr>
          <a:xfrm>
            <a:off x="204176" y="2262094"/>
            <a:ext cx="117836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….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70">
            <a:extLst>
              <a:ext uri="{FF2B5EF4-FFF2-40B4-BE49-F238E27FC236}">
                <a16:creationId xmlns:a16="http://schemas.microsoft.com/office/drawing/2014/main" id="{CA717CD5-CE69-CB25-1AA3-FE707F5F90AA}"/>
              </a:ext>
            </a:extLst>
          </p:cNvPr>
          <p:cNvSpPr/>
          <p:nvPr/>
        </p:nvSpPr>
        <p:spPr>
          <a:xfrm>
            <a:off x="1214846" y="812836"/>
            <a:ext cx="9659781" cy="513048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1E801-4EAA-33CF-2236-D6CB6BC0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00" y="812836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BC9F6-253C-13EB-EB0E-BDC36524A9F9}"/>
              </a:ext>
            </a:extLst>
          </p:cNvPr>
          <p:cNvSpPr txBox="1"/>
          <p:nvPr/>
        </p:nvSpPr>
        <p:spPr>
          <a:xfrm>
            <a:off x="2047933" y="2257494"/>
            <a:ext cx="8041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862667" y="355976"/>
            <a:ext cx="10329333" cy="650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4007555"/>
            <a:ext cx="4056134" cy="285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E177E-E578-6E76-D3E0-85E3C1FF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98" y="355975"/>
            <a:ext cx="7206214" cy="1508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280DA-A58B-274C-9A30-EC762D0DF380}"/>
              </a:ext>
            </a:extLst>
          </p:cNvPr>
          <p:cNvSpPr txBox="1"/>
          <p:nvPr/>
        </p:nvSpPr>
        <p:spPr>
          <a:xfrm>
            <a:off x="2562578" y="1591733"/>
            <a:ext cx="8997244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về kết quả những việc bản thân đã thực hiện ở gia đình.</a:t>
            </a:r>
            <a:endParaRPr lang="en-US" sz="3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1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9">
            <a:extLst>
              <a:ext uri="{FF2B5EF4-FFF2-40B4-BE49-F238E27FC236}">
                <a16:creationId xmlns:a16="http://schemas.microsoft.com/office/drawing/2014/main" id="{C347008E-7025-DC27-403B-C7294B3185F0}"/>
              </a:ext>
            </a:extLst>
          </p:cNvPr>
          <p:cNvGrpSpPr/>
          <p:nvPr/>
        </p:nvGrpSpPr>
        <p:grpSpPr>
          <a:xfrm>
            <a:off x="5899315" y="4101737"/>
            <a:ext cx="5413162" cy="3041836"/>
            <a:chOff x="5736735" y="2728183"/>
            <a:chExt cx="5516445" cy="3428646"/>
          </a:xfrm>
        </p:grpSpPr>
        <p:pic>
          <p:nvPicPr>
            <p:cNvPr id="3" name="图片 68">
              <a:extLst>
                <a:ext uri="{FF2B5EF4-FFF2-40B4-BE49-F238E27FC236}">
                  <a16:creationId xmlns:a16="http://schemas.microsoft.com/office/drawing/2014/main" id="{D7ABDA9A-5390-C428-1CC0-2D081BFD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图片 67">
              <a:extLst>
                <a:ext uri="{FF2B5EF4-FFF2-40B4-BE49-F238E27FC236}">
                  <a16:creationId xmlns:a16="http://schemas.microsoft.com/office/drawing/2014/main" id="{55421253-443D-EB52-61FA-9C96B3B1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图片 11">
            <a:extLst>
              <a:ext uri="{FF2B5EF4-FFF2-40B4-BE49-F238E27FC236}">
                <a16:creationId xmlns:a16="http://schemas.microsoft.com/office/drawing/2014/main" id="{697DF514-5426-B92E-AEC9-AFC52701C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1"/>
          <a:stretch/>
        </p:blipFill>
        <p:spPr>
          <a:xfrm>
            <a:off x="66604" y="2899954"/>
            <a:ext cx="3185001" cy="3792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49180-9111-AA0D-06A4-B92F094E5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787" y="52216"/>
            <a:ext cx="3392408" cy="1587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A31DE-F24B-4116-323C-85FB8ECB2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69" y="1103851"/>
            <a:ext cx="9587085" cy="49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689270F-6E91-0BEE-CBF7-05478A92D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176889" y="488616"/>
            <a:ext cx="8105025" cy="53089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71F64859-AB2C-F857-0493-9076A35C5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444" y="64799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D3A4A-E0FB-16D1-6502-ED80B554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64" y="1791273"/>
            <a:ext cx="7175047" cy="17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DE7A690-B1E6-C59D-941C-6F2B20C53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6BF6549A-D5DA-BEB8-5E29-717CC2B84BF8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C365F67-9FE3-9E9F-1FAD-638A6946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18" y="757140"/>
            <a:ext cx="4794069" cy="62322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B85327-3572-1A7D-3E59-8EEE09611F08}"/>
              </a:ext>
            </a:extLst>
          </p:cNvPr>
          <p:cNvGrpSpPr/>
          <p:nvPr/>
        </p:nvGrpSpPr>
        <p:grpSpPr>
          <a:xfrm>
            <a:off x="4175737" y="420914"/>
            <a:ext cx="7829674" cy="3101219"/>
            <a:chOff x="4175737" y="420914"/>
            <a:chExt cx="7829674" cy="3452372"/>
          </a:xfrm>
        </p:grpSpPr>
        <p:sp>
          <p:nvSpPr>
            <p:cNvPr id="4" name="任意多边形: 形状 40">
              <a:extLst>
                <a:ext uri="{FF2B5EF4-FFF2-40B4-BE49-F238E27FC236}">
                  <a16:creationId xmlns:a16="http://schemas.microsoft.com/office/drawing/2014/main" id="{97731850-2797-FB3E-C4DD-E31C6E6DD990}"/>
                </a:ext>
              </a:extLst>
            </p:cNvPr>
            <p:cNvSpPr/>
            <p:nvPr/>
          </p:nvSpPr>
          <p:spPr>
            <a:xfrm>
              <a:off x="4175737" y="420914"/>
              <a:ext cx="7829674" cy="3452372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2C8F4-F51D-F2B1-EE49-811C7FF87CA9}"/>
                </a:ext>
              </a:extLst>
            </p:cNvPr>
            <p:cNvSpPr txBox="1"/>
            <p:nvPr/>
          </p:nvSpPr>
          <p:spPr>
            <a:xfrm>
              <a:off x="4574150" y="857956"/>
              <a:ext cx="71111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nói về những điều em thích ở chủ đề Con người và sức khoẻ.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6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238161" y="206756"/>
            <a:ext cx="11715678" cy="831822"/>
            <a:chOff x="969302" y="572516"/>
            <a:chExt cx="13166035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304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một số nội dung theo gợi ý ở sơ đồ sau:</a:t>
              </a:r>
              <a:endParaRPr lang="en-US" sz="3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AEC650-E209-C508-EC27-CAFB8651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3944"/>
            <a:ext cx="5857839" cy="5608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0F5E4-DA38-BA04-BD96-77B9CCB0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" y="2437850"/>
            <a:ext cx="6102839" cy="41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D1140AF-7405-A8D3-5E63-562076EA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4" y="1158383"/>
            <a:ext cx="5445073" cy="55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Các nhóm chất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6" y="3053290"/>
            <a:ext cx="2985585" cy="234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3105101" y="3140566"/>
            <a:ext cx="2990899" cy="2148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308871" y="5288957"/>
            <a:ext cx="260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bột đường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3157540" y="5441080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béo</a:t>
            </a:r>
            <a:endParaRPr lang="en-US" sz="36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6096000" y="5565955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đạm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8858782" y="5441080"/>
            <a:ext cx="31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CC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Vi-ta-min và chất khoáng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02" y="3201947"/>
            <a:ext cx="2987299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929" y="3233175"/>
            <a:ext cx="2944623" cy="2127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28530-A65E-A43D-70A5-EAAF2DE3B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10FBC-DEB8-69BD-FA09-A28860DCD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Vai trò của các nhóm chất đối với cơ thể.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chất dinh dưỡng giữ vai trò quan trọng đối với mọi hoạt động của cơ thể: 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" y="3021361"/>
            <a:ext cx="1560518" cy="1225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158044" y="5154968"/>
            <a:ext cx="1524123" cy="1094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1727751" y="3068612"/>
            <a:ext cx="372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1527903" y="4917811"/>
            <a:ext cx="437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trữ năng lượng, giúp cơ thể hấp thụ các vi-ta-min A, D, E, K.</a:t>
            </a:r>
            <a:endParaRPr lang="en-US" sz="32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7700975" y="3169223"/>
            <a:ext cx="372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cơ thể phát triển và lớn lên.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7667088" y="4573727"/>
            <a:ext cx="4274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 cường sức đề kháng, giúp cơ thể chống lại bệnh tật và giúp tiêu hóa tốt.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76573"/>
            <a:ext cx="1560518" cy="1114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070509"/>
            <a:ext cx="1478808" cy="106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A05E4-AFD5-981C-D3FA-8372A6B7D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CF2F5-B289-F7DE-27F3-43FB56C2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Chế độ ăn uống cân bằng, lành mạnh.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71793" y="2931283"/>
            <a:ext cx="67498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Phối hợp nhiều loại thức ăn.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rau xanh, quả chín và uống đủ nước.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hợp lí thức ăn có nguồn gốc từ động vật và thực vật.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ít muối và đường.</a:t>
            </a:r>
          </a:p>
        </p:txBody>
      </p:sp>
      <p:pic>
        <p:nvPicPr>
          <p:cNvPr id="8" name="Picture 7" descr="A bowl of food with fruits and vegetables&#10;&#10;Description automatically generated">
            <a:extLst>
              <a:ext uri="{FF2B5EF4-FFF2-40B4-BE49-F238E27FC236}">
                <a16:creationId xmlns:a16="http://schemas.microsoft.com/office/drawing/2014/main" id="{709A722C-FA87-9C13-1B23-3C68CB570B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5" b="92357" l="5424" r="94765">
                        <a14:foregroundMark x1="75179" y1="9745" x2="76422" y2="11363"/>
                        <a14:foregroundMark x1="48136" y1="12414" x2="47382" y2="12980"/>
                        <a14:foregroundMark x1="46403" y1="14274" x2="46139" y2="14557"/>
                        <a14:foregroundMark x1="27269" y1="19895" x2="28776" y2="19086"/>
                        <a14:foregroundMark x1="10169" y1="36676" x2="9642" y2="37202"/>
                        <a14:foregroundMark x1="7194" y1="37202" x2="6930" y2="40922"/>
                        <a14:foregroundMark x1="6667" y1="72099" x2="5424" y2="77194"/>
                        <a14:foregroundMark x1="87608" y1="36393" x2="81883" y2="47594"/>
                        <a14:foregroundMark x1="87608" y1="44683" x2="93032" y2="39062"/>
                        <a14:foregroundMark x1="93296" y1="40154" x2="92542" y2="40154"/>
                        <a14:foregroundMark x1="68475" y1="46785" x2="75179" y2="55075"/>
                        <a14:foregroundMark x1="93559" y1="61706" x2="94802" y2="65993"/>
                        <a14:foregroundMark x1="81620" y1="83825" x2="77928" y2="85726"/>
                        <a14:foregroundMark x1="76911" y1="89163" x2="62863" y2="92357"/>
                        <a14:foregroundMark x1="62863" y1="92357" x2="62524" y2="92115"/>
                        <a14:foregroundMark x1="57552" y1="87829" x2="52844" y2="82491"/>
                        <a14:foregroundMark x1="56083" y1="79296" x2="38983" y2="83057"/>
                        <a14:foregroundMark x1="38983" y1="83057" x2="30772" y2="79054"/>
                        <a14:foregroundMark x1="32241" y1="81440" x2="20075" y2="83300"/>
                        <a14:foregroundMark x1="20075" y1="83300" x2="8437" y2="84391"/>
                        <a14:foregroundMark x1="6667" y1="83825" x2="8173" y2="83825"/>
                        <a14:foregroundMark x1="14388" y1="35867" x2="16347" y2="38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59" y="2586844"/>
            <a:ext cx="4548563" cy="423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6FDDC5-6575-9BC1-282B-B51855A4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C1460-BFC8-6509-C030-AA8AF8818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994</Words>
  <Application>Microsoft Office PowerPoint</Application>
  <PresentationFormat>Widescreen</PresentationFormat>
  <Paragraphs>89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SVN-Newton</vt:lpstr>
      <vt:lpstr>思源黑体 CN Bold</vt:lpstr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duong quynh anh</cp:lastModifiedBy>
  <cp:revision>9</cp:revision>
  <dcterms:created xsi:type="dcterms:W3CDTF">2024-03-10T06:09:05Z</dcterms:created>
  <dcterms:modified xsi:type="dcterms:W3CDTF">2025-04-22T08:21:41Z</dcterms:modified>
</cp:coreProperties>
</file>