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1" r:id="rId4"/>
    <p:sldId id="264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3947"/>
    <a:srgbClr val="091E3D"/>
    <a:srgbClr val="7BAA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22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2449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5214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379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7898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6823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6374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9089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006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5037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5955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7149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42B0D571-E9F8-E9D4-BDB7-E6DB36CD497C}"/>
              </a:ext>
            </a:extLst>
          </p:cNvPr>
          <p:cNvSpPr txBox="1"/>
          <p:nvPr userDrawn="1"/>
        </p:nvSpPr>
        <p:spPr>
          <a:xfrm>
            <a:off x="3169920" y="8783761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26EA847B-402C-8A9E-7C6F-0ED4A6C00E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1628" y="-6363868"/>
            <a:ext cx="1706580" cy="1808962"/>
          </a:xfrm>
          <a:prstGeom prst="rect">
            <a:avLst/>
          </a:prstGeom>
        </p:spPr>
      </p:pic>
      <p:pic>
        <p:nvPicPr>
          <p:cNvPr id="9" name="Hình ảnh 31">
            <a:extLst>
              <a:ext uri="{FF2B5EF4-FFF2-40B4-BE49-F238E27FC236}">
                <a16:creationId xmlns:a16="http://schemas.microsoft.com/office/drawing/2014/main" id="{E3F6D28A-E869-7A38-2EF5-D06578422B9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10" name="Hình ảnh 32">
            <a:extLst>
              <a:ext uri="{FF2B5EF4-FFF2-40B4-BE49-F238E27FC236}">
                <a16:creationId xmlns:a16="http://schemas.microsoft.com/office/drawing/2014/main" id="{B6B2ABF9-5606-276C-76D3-CF147E4B383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72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34.svg"/><Relationship Id="rId18" Type="http://schemas.openxmlformats.org/officeDocument/2006/relationships/image" Target="../media/image3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33.png"/><Relationship Id="rId17" Type="http://schemas.openxmlformats.org/officeDocument/2006/relationships/image" Target="../media/image38.svg"/><Relationship Id="rId2" Type="http://schemas.openxmlformats.org/officeDocument/2006/relationships/audio" Target="../media/audio1.wav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2.svg"/><Relationship Id="rId5" Type="http://schemas.openxmlformats.org/officeDocument/2006/relationships/image" Target="../media/image16.svg"/><Relationship Id="rId15" Type="http://schemas.openxmlformats.org/officeDocument/2006/relationships/image" Target="../media/image36.svg"/><Relationship Id="rId10" Type="http://schemas.openxmlformats.org/officeDocument/2006/relationships/image" Target="../media/image31.png"/><Relationship Id="rId19" Type="http://schemas.openxmlformats.org/officeDocument/2006/relationships/image" Target="../media/image40.svg"/><Relationship Id="rId4" Type="http://schemas.openxmlformats.org/officeDocument/2006/relationships/image" Target="../media/image15.png"/><Relationship Id="rId9" Type="http://schemas.openxmlformats.org/officeDocument/2006/relationships/image" Target="../media/image21.jpeg"/><Relationship Id="rId1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5.png"/><Relationship Id="rId7" Type="http://schemas.openxmlformats.org/officeDocument/2006/relationships/image" Target="../media/image43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5.png"/><Relationship Id="rId7" Type="http://schemas.openxmlformats.org/officeDocument/2006/relationships/image" Target="../media/image46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17.png"/><Relationship Id="rId10" Type="http://schemas.openxmlformats.org/officeDocument/2006/relationships/image" Target="../media/image54.png"/><Relationship Id="rId4" Type="http://schemas.openxmlformats.org/officeDocument/2006/relationships/image" Target="../media/image49.svg"/><Relationship Id="rId9" Type="http://schemas.openxmlformats.org/officeDocument/2006/relationships/image" Target="../media/image5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5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4.png"/><Relationship Id="rId5" Type="http://schemas.openxmlformats.org/officeDocument/2006/relationships/image" Target="../media/image16.svg"/><Relationship Id="rId10" Type="http://schemas.openxmlformats.org/officeDocument/2006/relationships/image" Target="../media/image23.svg"/><Relationship Id="rId4" Type="http://schemas.openxmlformats.org/officeDocument/2006/relationships/image" Target="../media/image15.pn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30.svg"/><Relationship Id="rId4" Type="http://schemas.openxmlformats.org/officeDocument/2006/relationships/image" Target="../media/image16.sv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396225"/>
            <a:ext cx="12665131" cy="1188720"/>
          </a:xfrm>
          <a:custGeom>
            <a:avLst/>
            <a:gdLst/>
            <a:ahLst/>
            <a:cxnLst/>
            <a:rect l="l" t="t" r="r" b="b"/>
            <a:pathLst>
              <a:path w="18997696" h="1783080">
                <a:moveTo>
                  <a:pt x="0" y="0"/>
                </a:moveTo>
                <a:lnTo>
                  <a:pt x="18997696" y="0"/>
                </a:lnTo>
                <a:lnTo>
                  <a:pt x="18997696" y="1783080"/>
                </a:lnTo>
                <a:lnTo>
                  <a:pt x="0" y="17830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388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899033" y="4928362"/>
            <a:ext cx="10820400" cy="1929638"/>
          </a:xfrm>
          <a:custGeom>
            <a:avLst/>
            <a:gdLst/>
            <a:ahLst/>
            <a:cxnLst/>
            <a:rect l="l" t="t" r="r" b="b"/>
            <a:pathLst>
              <a:path w="16230600" h="2894457">
                <a:moveTo>
                  <a:pt x="0" y="0"/>
                </a:moveTo>
                <a:lnTo>
                  <a:pt x="16230600" y="0"/>
                </a:lnTo>
                <a:lnTo>
                  <a:pt x="16230600" y="2894457"/>
                </a:lnTo>
                <a:lnTo>
                  <a:pt x="0" y="28944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622297" y="285998"/>
            <a:ext cx="4761538" cy="5761461"/>
          </a:xfrm>
          <a:custGeom>
            <a:avLst/>
            <a:gdLst/>
            <a:ahLst/>
            <a:cxnLst/>
            <a:rect l="l" t="t" r="r" b="b"/>
            <a:pathLst>
              <a:path w="7142307" h="8642192">
                <a:moveTo>
                  <a:pt x="0" y="0"/>
                </a:moveTo>
                <a:lnTo>
                  <a:pt x="7142307" y="0"/>
                </a:lnTo>
                <a:lnTo>
                  <a:pt x="7142307" y="8642191"/>
                </a:lnTo>
                <a:lnTo>
                  <a:pt x="0" y="86421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183794" y="4470354"/>
            <a:ext cx="13848925" cy="4356641"/>
          </a:xfrm>
          <a:custGeom>
            <a:avLst/>
            <a:gdLst/>
            <a:ahLst/>
            <a:cxnLst/>
            <a:rect l="l" t="t" r="r" b="b"/>
            <a:pathLst>
              <a:path w="20773388" h="6534962">
                <a:moveTo>
                  <a:pt x="0" y="0"/>
                </a:moveTo>
                <a:lnTo>
                  <a:pt x="20773387" y="0"/>
                </a:lnTo>
                <a:lnTo>
                  <a:pt x="20773387" y="6534962"/>
                </a:lnTo>
                <a:lnTo>
                  <a:pt x="0" y="65349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39793" y="5283923"/>
            <a:ext cx="1443225" cy="2729503"/>
          </a:xfrm>
          <a:custGeom>
            <a:avLst/>
            <a:gdLst/>
            <a:ahLst/>
            <a:cxnLst/>
            <a:rect l="l" t="t" r="r" b="b"/>
            <a:pathLst>
              <a:path w="2164837" h="4094254">
                <a:moveTo>
                  <a:pt x="0" y="0"/>
                </a:moveTo>
                <a:lnTo>
                  <a:pt x="2164836" y="0"/>
                </a:lnTo>
                <a:lnTo>
                  <a:pt x="2164836" y="4094254"/>
                </a:lnTo>
                <a:lnTo>
                  <a:pt x="0" y="409425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47518" y="4245875"/>
            <a:ext cx="3651514" cy="2743200"/>
          </a:xfrm>
          <a:custGeom>
            <a:avLst/>
            <a:gdLst/>
            <a:ahLst/>
            <a:cxnLst/>
            <a:rect l="l" t="t" r="r" b="b"/>
            <a:pathLst>
              <a:path w="5477271" h="4114800">
                <a:moveTo>
                  <a:pt x="0" y="0"/>
                </a:moveTo>
                <a:lnTo>
                  <a:pt x="5477272" y="0"/>
                </a:lnTo>
                <a:lnTo>
                  <a:pt x="54772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8822D0-2543-AAFE-13A6-781BE66830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4" y="-155432"/>
            <a:ext cx="1551657" cy="15516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5F9F7D-6EFA-26E8-7381-EC78C3A833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5952" y="1567255"/>
            <a:ext cx="11193226" cy="28165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0F45CB-0EBA-3128-0FD9-2605E3119B5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1101" y="479304"/>
            <a:ext cx="3901778" cy="13107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B3B28A-D7B9-BC45-73DF-B89219C59B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09274" y="4469628"/>
            <a:ext cx="3505504" cy="131685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060" t="-101562" r="-2498" b="-10645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4631021"/>
            <a:ext cx="1838773" cy="2156344"/>
          </a:xfrm>
          <a:custGeom>
            <a:avLst/>
            <a:gdLst/>
            <a:ahLst/>
            <a:cxnLst/>
            <a:rect l="l" t="t" r="r" b="b"/>
            <a:pathLst>
              <a:path w="2758160" h="3234516">
                <a:moveTo>
                  <a:pt x="0" y="0"/>
                </a:moveTo>
                <a:lnTo>
                  <a:pt x="2758160" y="0"/>
                </a:lnTo>
                <a:lnTo>
                  <a:pt x="2758160" y="3234515"/>
                </a:lnTo>
                <a:lnTo>
                  <a:pt x="0" y="32345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88376" y="5709194"/>
            <a:ext cx="4775155" cy="1400661"/>
          </a:xfrm>
          <a:custGeom>
            <a:avLst/>
            <a:gdLst/>
            <a:ahLst/>
            <a:cxnLst/>
            <a:rect l="l" t="t" r="r" b="b"/>
            <a:pathLst>
              <a:path w="7162732" h="2100992">
                <a:moveTo>
                  <a:pt x="0" y="0"/>
                </a:moveTo>
                <a:lnTo>
                  <a:pt x="7162731" y="0"/>
                </a:lnTo>
                <a:lnTo>
                  <a:pt x="7162731" y="2100992"/>
                </a:lnTo>
                <a:lnTo>
                  <a:pt x="0" y="21009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888532" y="5822686"/>
            <a:ext cx="4775155" cy="1400661"/>
          </a:xfrm>
          <a:custGeom>
            <a:avLst/>
            <a:gdLst/>
            <a:ahLst/>
            <a:cxnLst/>
            <a:rect l="l" t="t" r="r" b="b"/>
            <a:pathLst>
              <a:path w="7162732" h="2100992">
                <a:moveTo>
                  <a:pt x="0" y="0"/>
                </a:moveTo>
                <a:lnTo>
                  <a:pt x="7162732" y="0"/>
                </a:lnTo>
                <a:lnTo>
                  <a:pt x="7162732" y="2100992"/>
                </a:lnTo>
                <a:lnTo>
                  <a:pt x="0" y="21009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805221" y="5709194"/>
            <a:ext cx="4775155" cy="1400661"/>
          </a:xfrm>
          <a:custGeom>
            <a:avLst/>
            <a:gdLst/>
            <a:ahLst/>
            <a:cxnLst/>
            <a:rect l="l" t="t" r="r" b="b"/>
            <a:pathLst>
              <a:path w="7162732" h="2100992">
                <a:moveTo>
                  <a:pt x="0" y="0"/>
                </a:moveTo>
                <a:lnTo>
                  <a:pt x="7162731" y="0"/>
                </a:lnTo>
                <a:lnTo>
                  <a:pt x="7162731" y="2100992"/>
                </a:lnTo>
                <a:lnTo>
                  <a:pt x="0" y="21009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60148" y="304699"/>
            <a:ext cx="11645492" cy="6270005"/>
            <a:chOff x="0" y="0"/>
            <a:chExt cx="4600688" cy="247703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600688" cy="2477039"/>
            </a:xfrm>
            <a:custGeom>
              <a:avLst/>
              <a:gdLst/>
              <a:ahLst/>
              <a:cxnLst/>
              <a:rect l="l" t="t" r="r" b="b"/>
              <a:pathLst>
                <a:path w="4600688" h="2477039">
                  <a:moveTo>
                    <a:pt x="22603" y="0"/>
                  </a:moveTo>
                  <a:lnTo>
                    <a:pt x="4578085" y="0"/>
                  </a:lnTo>
                  <a:cubicBezTo>
                    <a:pt x="4590568" y="0"/>
                    <a:pt x="4600688" y="10120"/>
                    <a:pt x="4600688" y="22603"/>
                  </a:cubicBezTo>
                  <a:lnTo>
                    <a:pt x="4600688" y="2454436"/>
                  </a:lnTo>
                  <a:cubicBezTo>
                    <a:pt x="4600688" y="2460430"/>
                    <a:pt x="4598307" y="2466180"/>
                    <a:pt x="4594068" y="2470419"/>
                  </a:cubicBezTo>
                  <a:cubicBezTo>
                    <a:pt x="4589829" y="2474657"/>
                    <a:pt x="4584080" y="2477039"/>
                    <a:pt x="4578085" y="2477039"/>
                  </a:cubicBezTo>
                  <a:lnTo>
                    <a:pt x="22603" y="2477039"/>
                  </a:lnTo>
                  <a:cubicBezTo>
                    <a:pt x="16608" y="2477039"/>
                    <a:pt x="10859" y="2474657"/>
                    <a:pt x="6620" y="2470419"/>
                  </a:cubicBezTo>
                  <a:cubicBezTo>
                    <a:pt x="2381" y="2466180"/>
                    <a:pt x="0" y="2460430"/>
                    <a:pt x="0" y="2454436"/>
                  </a:cubicBezTo>
                  <a:lnTo>
                    <a:pt x="0" y="22603"/>
                  </a:lnTo>
                  <a:cubicBezTo>
                    <a:pt x="0" y="16608"/>
                    <a:pt x="2381" y="10859"/>
                    <a:pt x="6620" y="6620"/>
                  </a:cubicBezTo>
                  <a:cubicBezTo>
                    <a:pt x="10859" y="2381"/>
                    <a:pt x="16608" y="0"/>
                    <a:pt x="22603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B6C671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600688" cy="251513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418791" y="416549"/>
            <a:ext cx="704100" cy="964595"/>
          </a:xfrm>
          <a:custGeom>
            <a:avLst/>
            <a:gdLst/>
            <a:ahLst/>
            <a:cxnLst/>
            <a:rect l="l" t="t" r="r" b="b"/>
            <a:pathLst>
              <a:path w="1056150" h="1446893">
                <a:moveTo>
                  <a:pt x="0" y="0"/>
                </a:moveTo>
                <a:lnTo>
                  <a:pt x="1056150" y="0"/>
                </a:lnTo>
                <a:lnTo>
                  <a:pt x="1056150" y="1446893"/>
                </a:lnTo>
                <a:lnTo>
                  <a:pt x="0" y="14468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26377" y="2204311"/>
            <a:ext cx="2837344" cy="1225992"/>
          </a:xfrm>
          <a:custGeom>
            <a:avLst/>
            <a:gdLst/>
            <a:ahLst/>
            <a:cxnLst/>
            <a:rect l="l" t="t" r="r" b="b"/>
            <a:pathLst>
              <a:path w="4256016" h="1838988">
                <a:moveTo>
                  <a:pt x="0" y="0"/>
                </a:moveTo>
                <a:lnTo>
                  <a:pt x="4256016" y="0"/>
                </a:lnTo>
                <a:lnTo>
                  <a:pt x="4256016" y="1838988"/>
                </a:lnTo>
                <a:lnTo>
                  <a:pt x="0" y="183898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7282" t="-3743" r="-399396" b="-8161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932564" y="2213710"/>
            <a:ext cx="2837344" cy="1225992"/>
          </a:xfrm>
          <a:custGeom>
            <a:avLst/>
            <a:gdLst/>
            <a:ahLst/>
            <a:cxnLst/>
            <a:rect l="l" t="t" r="r" b="b"/>
            <a:pathLst>
              <a:path w="4256016" h="1838988">
                <a:moveTo>
                  <a:pt x="0" y="0"/>
                </a:moveTo>
                <a:lnTo>
                  <a:pt x="4256015" y="0"/>
                </a:lnTo>
                <a:lnTo>
                  <a:pt x="4256015" y="1838987"/>
                </a:lnTo>
                <a:lnTo>
                  <a:pt x="0" y="183898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07510" t="-7697" r="-299168" b="-4207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579459" y="2164560"/>
            <a:ext cx="2694277" cy="1235391"/>
          </a:xfrm>
          <a:custGeom>
            <a:avLst/>
            <a:gdLst/>
            <a:ahLst/>
            <a:cxnLst/>
            <a:rect l="l" t="t" r="r" b="b"/>
            <a:pathLst>
              <a:path w="4041416" h="1853086">
                <a:moveTo>
                  <a:pt x="0" y="0"/>
                </a:moveTo>
                <a:lnTo>
                  <a:pt x="4041416" y="0"/>
                </a:lnTo>
                <a:lnTo>
                  <a:pt x="4041416" y="1853086"/>
                </a:lnTo>
                <a:lnTo>
                  <a:pt x="0" y="185308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22367" r="-211215" b="-11053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541394" y="3820803"/>
            <a:ext cx="2694277" cy="1235391"/>
          </a:xfrm>
          <a:custGeom>
            <a:avLst/>
            <a:gdLst/>
            <a:ahLst/>
            <a:cxnLst/>
            <a:rect l="l" t="t" r="r" b="b"/>
            <a:pathLst>
              <a:path w="4041416" h="1853086">
                <a:moveTo>
                  <a:pt x="0" y="0"/>
                </a:moveTo>
                <a:lnTo>
                  <a:pt x="4041416" y="0"/>
                </a:lnTo>
                <a:lnTo>
                  <a:pt x="4041416" y="1853086"/>
                </a:lnTo>
                <a:lnTo>
                  <a:pt x="0" y="185308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326718" t="-3205" r="-106864" b="-7847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789638" y="3820803"/>
            <a:ext cx="2694277" cy="1235391"/>
          </a:xfrm>
          <a:custGeom>
            <a:avLst/>
            <a:gdLst/>
            <a:ahLst/>
            <a:cxnLst/>
            <a:rect l="l" t="t" r="r" b="b"/>
            <a:pathLst>
              <a:path w="4041416" h="1853086">
                <a:moveTo>
                  <a:pt x="0" y="0"/>
                </a:moveTo>
                <a:lnTo>
                  <a:pt x="4041416" y="0"/>
                </a:lnTo>
                <a:lnTo>
                  <a:pt x="4041416" y="1853086"/>
                </a:lnTo>
                <a:lnTo>
                  <a:pt x="0" y="185308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29385" t="-4513" r="-4198" b="-6539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46411" y="2225709"/>
            <a:ext cx="639075" cy="938092"/>
          </a:xfrm>
          <a:custGeom>
            <a:avLst/>
            <a:gdLst/>
            <a:ahLst/>
            <a:cxnLst/>
            <a:rect l="l" t="t" r="r" b="b"/>
            <a:pathLst>
              <a:path w="958613" h="1407138">
                <a:moveTo>
                  <a:pt x="0" y="0"/>
                </a:moveTo>
                <a:lnTo>
                  <a:pt x="958613" y="0"/>
                </a:lnTo>
                <a:lnTo>
                  <a:pt x="958613" y="1407138"/>
                </a:lnTo>
                <a:lnTo>
                  <a:pt x="0" y="14071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138154" y="2133047"/>
            <a:ext cx="882610" cy="1266904"/>
          </a:xfrm>
          <a:custGeom>
            <a:avLst/>
            <a:gdLst/>
            <a:ahLst/>
            <a:cxnLst/>
            <a:rect l="l" t="t" r="r" b="b"/>
            <a:pathLst>
              <a:path w="1323915" h="1900356">
                <a:moveTo>
                  <a:pt x="0" y="0"/>
                </a:moveTo>
                <a:lnTo>
                  <a:pt x="1323915" y="0"/>
                </a:lnTo>
                <a:lnTo>
                  <a:pt x="1323915" y="1900356"/>
                </a:lnTo>
                <a:lnTo>
                  <a:pt x="0" y="190035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4717794" y="2288484"/>
            <a:ext cx="829357" cy="956031"/>
          </a:xfrm>
          <a:custGeom>
            <a:avLst/>
            <a:gdLst/>
            <a:ahLst/>
            <a:cxnLst/>
            <a:rect l="l" t="t" r="r" b="b"/>
            <a:pathLst>
              <a:path w="1244036" h="1434047">
                <a:moveTo>
                  <a:pt x="0" y="0"/>
                </a:moveTo>
                <a:lnTo>
                  <a:pt x="1244036" y="0"/>
                </a:lnTo>
                <a:lnTo>
                  <a:pt x="1244036" y="1434047"/>
                </a:lnTo>
                <a:lnTo>
                  <a:pt x="0" y="14340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838774" y="3898691"/>
            <a:ext cx="973749" cy="1157503"/>
          </a:xfrm>
          <a:custGeom>
            <a:avLst/>
            <a:gdLst/>
            <a:ahLst/>
            <a:cxnLst/>
            <a:rect l="l" t="t" r="r" b="b"/>
            <a:pathLst>
              <a:path w="1460623" h="1736254">
                <a:moveTo>
                  <a:pt x="0" y="0"/>
                </a:moveTo>
                <a:lnTo>
                  <a:pt x="1460623" y="0"/>
                </a:lnTo>
                <a:lnTo>
                  <a:pt x="1460623" y="1736254"/>
                </a:lnTo>
                <a:lnTo>
                  <a:pt x="0" y="173625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6096000" y="3820803"/>
            <a:ext cx="968818" cy="1160261"/>
          </a:xfrm>
          <a:custGeom>
            <a:avLst/>
            <a:gdLst/>
            <a:ahLst/>
            <a:cxnLst/>
            <a:rect l="l" t="t" r="r" b="b"/>
            <a:pathLst>
              <a:path w="1453227" h="1740391">
                <a:moveTo>
                  <a:pt x="0" y="0"/>
                </a:moveTo>
                <a:lnTo>
                  <a:pt x="1453227" y="0"/>
                </a:lnTo>
                <a:lnTo>
                  <a:pt x="1453227" y="1740391"/>
                </a:lnTo>
                <a:lnTo>
                  <a:pt x="0" y="174039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1639276" y="478334"/>
            <a:ext cx="9634460" cy="1079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397"/>
              </a:lnSpc>
              <a:spcBef>
                <a:spcPct val="0"/>
              </a:spcBef>
            </a:pPr>
            <a:r>
              <a:rPr lang="en-US" sz="3141" dirty="0">
                <a:solidFill>
                  <a:srgbClr val="000000"/>
                </a:solidFill>
                <a:latin typeface="Cambria Bold"/>
              </a:rPr>
              <a:t>c.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Sắp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xếp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các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chi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tiết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dưới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đây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theo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trình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tự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phát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triển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của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cây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cà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chua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060" t="-101562" r="-2498" b="-10645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4631021"/>
            <a:ext cx="1838773" cy="2156344"/>
          </a:xfrm>
          <a:custGeom>
            <a:avLst/>
            <a:gdLst/>
            <a:ahLst/>
            <a:cxnLst/>
            <a:rect l="l" t="t" r="r" b="b"/>
            <a:pathLst>
              <a:path w="2758160" h="3234516">
                <a:moveTo>
                  <a:pt x="0" y="0"/>
                </a:moveTo>
                <a:lnTo>
                  <a:pt x="2758160" y="0"/>
                </a:lnTo>
                <a:lnTo>
                  <a:pt x="2758160" y="3234515"/>
                </a:lnTo>
                <a:lnTo>
                  <a:pt x="0" y="32345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88376" y="5709194"/>
            <a:ext cx="4775155" cy="1400661"/>
          </a:xfrm>
          <a:custGeom>
            <a:avLst/>
            <a:gdLst/>
            <a:ahLst/>
            <a:cxnLst/>
            <a:rect l="l" t="t" r="r" b="b"/>
            <a:pathLst>
              <a:path w="7162732" h="2100992">
                <a:moveTo>
                  <a:pt x="0" y="0"/>
                </a:moveTo>
                <a:lnTo>
                  <a:pt x="7162731" y="0"/>
                </a:lnTo>
                <a:lnTo>
                  <a:pt x="7162731" y="2100992"/>
                </a:lnTo>
                <a:lnTo>
                  <a:pt x="0" y="21009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888532" y="5822686"/>
            <a:ext cx="4775155" cy="1400661"/>
          </a:xfrm>
          <a:custGeom>
            <a:avLst/>
            <a:gdLst/>
            <a:ahLst/>
            <a:cxnLst/>
            <a:rect l="l" t="t" r="r" b="b"/>
            <a:pathLst>
              <a:path w="7162732" h="2100992">
                <a:moveTo>
                  <a:pt x="0" y="0"/>
                </a:moveTo>
                <a:lnTo>
                  <a:pt x="7162732" y="0"/>
                </a:lnTo>
                <a:lnTo>
                  <a:pt x="7162732" y="2100992"/>
                </a:lnTo>
                <a:lnTo>
                  <a:pt x="0" y="21009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805221" y="5709194"/>
            <a:ext cx="4775155" cy="1400661"/>
          </a:xfrm>
          <a:custGeom>
            <a:avLst/>
            <a:gdLst/>
            <a:ahLst/>
            <a:cxnLst/>
            <a:rect l="l" t="t" r="r" b="b"/>
            <a:pathLst>
              <a:path w="7162732" h="2100992">
                <a:moveTo>
                  <a:pt x="0" y="0"/>
                </a:moveTo>
                <a:lnTo>
                  <a:pt x="7162731" y="0"/>
                </a:lnTo>
                <a:lnTo>
                  <a:pt x="7162731" y="2100992"/>
                </a:lnTo>
                <a:lnTo>
                  <a:pt x="0" y="21009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273254" y="293997"/>
            <a:ext cx="11645492" cy="6270005"/>
            <a:chOff x="0" y="0"/>
            <a:chExt cx="4600688" cy="247703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600688" cy="2477039"/>
            </a:xfrm>
            <a:custGeom>
              <a:avLst/>
              <a:gdLst/>
              <a:ahLst/>
              <a:cxnLst/>
              <a:rect l="l" t="t" r="r" b="b"/>
              <a:pathLst>
                <a:path w="4600688" h="2477039">
                  <a:moveTo>
                    <a:pt x="22603" y="0"/>
                  </a:moveTo>
                  <a:lnTo>
                    <a:pt x="4578085" y="0"/>
                  </a:lnTo>
                  <a:cubicBezTo>
                    <a:pt x="4590568" y="0"/>
                    <a:pt x="4600688" y="10120"/>
                    <a:pt x="4600688" y="22603"/>
                  </a:cubicBezTo>
                  <a:lnTo>
                    <a:pt x="4600688" y="2454436"/>
                  </a:lnTo>
                  <a:cubicBezTo>
                    <a:pt x="4600688" y="2460430"/>
                    <a:pt x="4598307" y="2466180"/>
                    <a:pt x="4594068" y="2470419"/>
                  </a:cubicBezTo>
                  <a:cubicBezTo>
                    <a:pt x="4589829" y="2474657"/>
                    <a:pt x="4584080" y="2477039"/>
                    <a:pt x="4578085" y="2477039"/>
                  </a:cubicBezTo>
                  <a:lnTo>
                    <a:pt x="22603" y="2477039"/>
                  </a:lnTo>
                  <a:cubicBezTo>
                    <a:pt x="16608" y="2477039"/>
                    <a:pt x="10859" y="2474657"/>
                    <a:pt x="6620" y="2470419"/>
                  </a:cubicBezTo>
                  <a:cubicBezTo>
                    <a:pt x="2381" y="2466180"/>
                    <a:pt x="0" y="2460430"/>
                    <a:pt x="0" y="2454436"/>
                  </a:cubicBezTo>
                  <a:lnTo>
                    <a:pt x="0" y="22603"/>
                  </a:lnTo>
                  <a:cubicBezTo>
                    <a:pt x="0" y="16608"/>
                    <a:pt x="2381" y="10859"/>
                    <a:pt x="6620" y="6620"/>
                  </a:cubicBezTo>
                  <a:cubicBezTo>
                    <a:pt x="10859" y="2381"/>
                    <a:pt x="16608" y="0"/>
                    <a:pt x="22603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B6C671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600688" cy="251513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418791" y="416549"/>
            <a:ext cx="704100" cy="964595"/>
          </a:xfrm>
          <a:custGeom>
            <a:avLst/>
            <a:gdLst/>
            <a:ahLst/>
            <a:cxnLst/>
            <a:rect l="l" t="t" r="r" b="b"/>
            <a:pathLst>
              <a:path w="1056150" h="1446893">
                <a:moveTo>
                  <a:pt x="0" y="0"/>
                </a:moveTo>
                <a:lnTo>
                  <a:pt x="1056150" y="0"/>
                </a:lnTo>
                <a:lnTo>
                  <a:pt x="1056150" y="1446893"/>
                </a:lnTo>
                <a:lnTo>
                  <a:pt x="0" y="14468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999118" y="1698988"/>
            <a:ext cx="2387577" cy="4473213"/>
          </a:xfrm>
          <a:custGeom>
            <a:avLst/>
            <a:gdLst/>
            <a:ahLst/>
            <a:cxnLst/>
            <a:rect l="l" t="t" r="r" b="b"/>
            <a:pathLst>
              <a:path w="3581366" h="6709819">
                <a:moveTo>
                  <a:pt x="0" y="0"/>
                </a:moveTo>
                <a:lnTo>
                  <a:pt x="3581366" y="0"/>
                </a:lnTo>
                <a:lnTo>
                  <a:pt x="3581366" y="6709819"/>
                </a:lnTo>
                <a:lnTo>
                  <a:pt x="0" y="670981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122891" y="1976666"/>
            <a:ext cx="6482336" cy="3924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122"/>
              </a:lnSpc>
              <a:spcBef>
                <a:spcPct val="0"/>
              </a:spcBef>
            </a:pPr>
            <a:r>
              <a:rPr lang="en-US" sz="3659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3659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365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59" dirty="0" err="1">
                <a:solidFill>
                  <a:srgbClr val="000000"/>
                </a:solidFill>
                <a:latin typeface="Cambria"/>
              </a:rPr>
              <a:t>bài</a:t>
            </a:r>
            <a:r>
              <a:rPr lang="en-US" sz="365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59" dirty="0" err="1">
                <a:solidFill>
                  <a:srgbClr val="000000"/>
                </a:solidFill>
                <a:latin typeface="Cambria"/>
              </a:rPr>
              <a:t>văn</a:t>
            </a:r>
            <a:r>
              <a:rPr lang="en-US" sz="3659" dirty="0">
                <a:solidFill>
                  <a:srgbClr val="000000"/>
                </a:solidFill>
                <a:latin typeface="Cambria"/>
              </a:rPr>
              <a:t>, chi </a:t>
            </a:r>
            <a:r>
              <a:rPr lang="en-US" sz="3659" dirty="0" err="1">
                <a:solidFill>
                  <a:srgbClr val="000000"/>
                </a:solidFill>
                <a:latin typeface="Cambria"/>
              </a:rPr>
              <a:t>tiết</a:t>
            </a:r>
            <a:r>
              <a:rPr lang="en-US" sz="365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59" dirty="0" err="1">
                <a:solidFill>
                  <a:srgbClr val="000000"/>
                </a:solidFill>
                <a:latin typeface="Cambria"/>
              </a:rPr>
              <a:t>cho</a:t>
            </a:r>
            <a:r>
              <a:rPr lang="en-US" sz="365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59" dirty="0" err="1">
                <a:solidFill>
                  <a:srgbClr val="000000"/>
                </a:solidFill>
                <a:latin typeface="Cambria"/>
              </a:rPr>
              <a:t>thấy</a:t>
            </a:r>
            <a:r>
              <a:rPr lang="en-US" sz="365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59" dirty="0" err="1">
                <a:solidFill>
                  <a:srgbClr val="000000"/>
                </a:solidFill>
                <a:latin typeface="Cambria"/>
              </a:rPr>
              <a:t>tác</a:t>
            </a:r>
            <a:r>
              <a:rPr lang="en-US" sz="365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59" dirty="0" err="1">
                <a:solidFill>
                  <a:srgbClr val="000000"/>
                </a:solidFill>
                <a:latin typeface="Cambria"/>
              </a:rPr>
              <a:t>giả</a:t>
            </a:r>
            <a:r>
              <a:rPr lang="en-US" sz="365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59" dirty="0" err="1">
                <a:solidFill>
                  <a:srgbClr val="000000"/>
                </a:solidFill>
                <a:latin typeface="Cambria"/>
              </a:rPr>
              <a:t>tả</a:t>
            </a:r>
            <a:r>
              <a:rPr lang="en-US" sz="365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59" dirty="0" err="1">
                <a:solidFill>
                  <a:srgbClr val="000000"/>
                </a:solidFill>
                <a:latin typeface="Cambria"/>
              </a:rPr>
              <a:t>cây</a:t>
            </a:r>
            <a:r>
              <a:rPr lang="en-US" sz="365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59" dirty="0" err="1">
                <a:solidFill>
                  <a:srgbClr val="000000"/>
                </a:solidFill>
                <a:latin typeface="Cambria"/>
              </a:rPr>
              <a:t>kết</a:t>
            </a:r>
            <a:r>
              <a:rPr lang="en-US" sz="365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59" dirty="0" err="1">
                <a:solidFill>
                  <a:srgbClr val="000000"/>
                </a:solidFill>
                <a:latin typeface="Cambria"/>
              </a:rPr>
              <a:t>hợp</a:t>
            </a:r>
            <a:r>
              <a:rPr lang="en-US" sz="365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59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365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59" dirty="0" err="1">
                <a:solidFill>
                  <a:srgbClr val="000000"/>
                </a:solidFill>
                <a:latin typeface="Cambria"/>
              </a:rPr>
              <a:t>tả</a:t>
            </a:r>
            <a:r>
              <a:rPr lang="en-US" sz="365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59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365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59" dirty="0" err="1">
                <a:solidFill>
                  <a:srgbClr val="000000"/>
                </a:solidFill>
                <a:latin typeface="Cambria"/>
              </a:rPr>
              <a:t>sự</a:t>
            </a:r>
            <a:r>
              <a:rPr lang="en-US" sz="365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59" dirty="0" err="1">
                <a:solidFill>
                  <a:srgbClr val="000000"/>
                </a:solidFill>
                <a:latin typeface="Cambria"/>
              </a:rPr>
              <a:t>vật</a:t>
            </a:r>
            <a:r>
              <a:rPr lang="en-US" sz="365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59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365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59" dirty="0" err="1">
                <a:solidFill>
                  <a:srgbClr val="000000"/>
                </a:solidFill>
                <a:latin typeface="Cambria"/>
              </a:rPr>
              <a:t>liên</a:t>
            </a:r>
            <a:r>
              <a:rPr lang="en-US" sz="365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59" dirty="0" err="1">
                <a:solidFill>
                  <a:srgbClr val="000000"/>
                </a:solidFill>
                <a:latin typeface="Cambria"/>
              </a:rPr>
              <a:t>quan</a:t>
            </a:r>
            <a:r>
              <a:rPr lang="en-US" sz="365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59" dirty="0" err="1">
                <a:solidFill>
                  <a:srgbClr val="000000"/>
                </a:solidFill>
                <a:latin typeface="Cambria"/>
              </a:rPr>
              <a:t>đến</a:t>
            </a:r>
            <a:r>
              <a:rPr lang="en-US" sz="365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59" dirty="0" err="1">
                <a:solidFill>
                  <a:srgbClr val="000000"/>
                </a:solidFill>
                <a:latin typeface="Cambria"/>
              </a:rPr>
              <a:t>cây</a:t>
            </a:r>
            <a:r>
              <a:rPr lang="en-US" sz="365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59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3659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3659" dirty="0" err="1">
                <a:solidFill>
                  <a:srgbClr val="000000"/>
                </a:solidFill>
                <a:latin typeface="Cambria"/>
              </a:rPr>
              <a:t>Nắng</a:t>
            </a:r>
            <a:r>
              <a:rPr lang="en-US" sz="365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59" dirty="0" err="1">
                <a:solidFill>
                  <a:srgbClr val="000000"/>
                </a:solidFill>
                <a:latin typeface="Cambria"/>
              </a:rPr>
              <a:t>gửi</a:t>
            </a:r>
            <a:r>
              <a:rPr lang="en-US" sz="365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59" dirty="0" err="1">
                <a:solidFill>
                  <a:srgbClr val="000000"/>
                </a:solidFill>
                <a:latin typeface="Cambria"/>
              </a:rPr>
              <a:t>thêm</a:t>
            </a:r>
            <a:r>
              <a:rPr lang="en-US" sz="365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59" dirty="0" err="1">
                <a:solidFill>
                  <a:srgbClr val="000000"/>
                </a:solidFill>
                <a:latin typeface="Cambria"/>
              </a:rPr>
              <a:t>màu</a:t>
            </a:r>
            <a:r>
              <a:rPr lang="en-US" sz="365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59" dirty="0" err="1">
                <a:solidFill>
                  <a:srgbClr val="000000"/>
                </a:solidFill>
                <a:latin typeface="Cambria"/>
              </a:rPr>
              <a:t>đẹp</a:t>
            </a:r>
            <a:r>
              <a:rPr lang="en-US" sz="365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59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365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59" dirty="0" err="1">
                <a:solidFill>
                  <a:srgbClr val="000000"/>
                </a:solidFill>
                <a:latin typeface="Cambria"/>
              </a:rPr>
              <a:t>hoa</a:t>
            </a:r>
            <a:r>
              <a:rPr lang="en-US" sz="365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659" dirty="0" err="1">
                <a:solidFill>
                  <a:srgbClr val="000000"/>
                </a:solidFill>
                <a:latin typeface="Cambria"/>
              </a:rPr>
              <a:t>quả</a:t>
            </a:r>
            <a:r>
              <a:rPr lang="en-US" sz="365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59" dirty="0" err="1">
                <a:solidFill>
                  <a:srgbClr val="000000"/>
                </a:solidFill>
                <a:latin typeface="Cambria"/>
              </a:rPr>
              <a:t>lớn</a:t>
            </a:r>
            <a:r>
              <a:rPr lang="en-US" sz="365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59" dirty="0" err="1">
                <a:solidFill>
                  <a:srgbClr val="000000"/>
                </a:solidFill>
                <a:latin typeface="Cambria"/>
              </a:rPr>
              <a:t>quả</a:t>
            </a:r>
            <a:r>
              <a:rPr lang="en-US" sz="365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59" dirty="0" err="1">
                <a:solidFill>
                  <a:srgbClr val="000000"/>
                </a:solidFill>
                <a:latin typeface="Cambria"/>
              </a:rPr>
              <a:t>bé</a:t>
            </a:r>
            <a:r>
              <a:rPr lang="en-US" sz="365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59" dirty="0" err="1">
                <a:solidFill>
                  <a:srgbClr val="000000"/>
                </a:solidFill>
                <a:latin typeface="Cambria"/>
              </a:rPr>
              <a:t>vui</a:t>
            </a:r>
            <a:r>
              <a:rPr lang="en-US" sz="365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59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365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59" dirty="0" err="1">
                <a:solidFill>
                  <a:srgbClr val="000000"/>
                </a:solidFill>
                <a:latin typeface="Cambria"/>
              </a:rPr>
              <a:t>như</a:t>
            </a:r>
            <a:r>
              <a:rPr lang="en-US" sz="365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59" dirty="0" err="1">
                <a:solidFill>
                  <a:srgbClr val="000000"/>
                </a:solidFill>
                <a:latin typeface="Cambria"/>
              </a:rPr>
              <a:t>đàn</a:t>
            </a:r>
            <a:r>
              <a:rPr lang="en-US" sz="365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59" dirty="0" err="1">
                <a:solidFill>
                  <a:srgbClr val="000000"/>
                </a:solidFill>
                <a:latin typeface="Cambria"/>
              </a:rPr>
              <a:t>gà</a:t>
            </a:r>
            <a:r>
              <a:rPr lang="en-US" sz="365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59" dirty="0" err="1">
                <a:solidFill>
                  <a:srgbClr val="000000"/>
                </a:solidFill>
                <a:latin typeface="Cambria"/>
              </a:rPr>
              <a:t>mẹ</a:t>
            </a:r>
            <a:r>
              <a:rPr lang="en-US" sz="365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59" dirty="0" err="1">
                <a:solidFill>
                  <a:srgbClr val="000000"/>
                </a:solidFill>
                <a:latin typeface="Cambria"/>
              </a:rPr>
              <a:t>đông</a:t>
            </a:r>
            <a:r>
              <a:rPr lang="en-US" sz="3659" dirty="0">
                <a:solidFill>
                  <a:srgbClr val="000000"/>
                </a:solidFill>
                <a:latin typeface="Cambria"/>
              </a:rPr>
              <a:t> con....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58879" y="439454"/>
            <a:ext cx="9634460" cy="1079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397"/>
              </a:lnSpc>
              <a:spcBef>
                <a:spcPct val="0"/>
              </a:spcBef>
            </a:pPr>
            <a:r>
              <a:rPr lang="en-US" sz="3141" dirty="0">
                <a:solidFill>
                  <a:srgbClr val="000000"/>
                </a:solidFill>
                <a:latin typeface="Cambria Bold"/>
              </a:rPr>
              <a:t>d. Trong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bài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văn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, chi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tiết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nào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cho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thấy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tác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giả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tả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cây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kết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hợp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với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tả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những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sự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vật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có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liên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quan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đến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cây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060" t="-101562" r="-2498" b="-10645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4631021"/>
            <a:ext cx="1838773" cy="2156344"/>
          </a:xfrm>
          <a:custGeom>
            <a:avLst/>
            <a:gdLst/>
            <a:ahLst/>
            <a:cxnLst/>
            <a:rect l="l" t="t" r="r" b="b"/>
            <a:pathLst>
              <a:path w="2758160" h="3234516">
                <a:moveTo>
                  <a:pt x="0" y="0"/>
                </a:moveTo>
                <a:lnTo>
                  <a:pt x="2758160" y="0"/>
                </a:lnTo>
                <a:lnTo>
                  <a:pt x="2758160" y="3234515"/>
                </a:lnTo>
                <a:lnTo>
                  <a:pt x="0" y="32345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88376" y="5709194"/>
            <a:ext cx="4775155" cy="1400661"/>
          </a:xfrm>
          <a:custGeom>
            <a:avLst/>
            <a:gdLst/>
            <a:ahLst/>
            <a:cxnLst/>
            <a:rect l="l" t="t" r="r" b="b"/>
            <a:pathLst>
              <a:path w="7162732" h="2100992">
                <a:moveTo>
                  <a:pt x="0" y="0"/>
                </a:moveTo>
                <a:lnTo>
                  <a:pt x="7162731" y="0"/>
                </a:lnTo>
                <a:lnTo>
                  <a:pt x="7162731" y="2100992"/>
                </a:lnTo>
                <a:lnTo>
                  <a:pt x="0" y="21009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888532" y="5822686"/>
            <a:ext cx="4775155" cy="1400661"/>
          </a:xfrm>
          <a:custGeom>
            <a:avLst/>
            <a:gdLst/>
            <a:ahLst/>
            <a:cxnLst/>
            <a:rect l="l" t="t" r="r" b="b"/>
            <a:pathLst>
              <a:path w="7162732" h="2100992">
                <a:moveTo>
                  <a:pt x="0" y="0"/>
                </a:moveTo>
                <a:lnTo>
                  <a:pt x="7162732" y="0"/>
                </a:lnTo>
                <a:lnTo>
                  <a:pt x="7162732" y="2100992"/>
                </a:lnTo>
                <a:lnTo>
                  <a:pt x="0" y="21009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805221" y="5709194"/>
            <a:ext cx="4775155" cy="1400661"/>
          </a:xfrm>
          <a:custGeom>
            <a:avLst/>
            <a:gdLst/>
            <a:ahLst/>
            <a:cxnLst/>
            <a:rect l="l" t="t" r="r" b="b"/>
            <a:pathLst>
              <a:path w="7162732" h="2100992">
                <a:moveTo>
                  <a:pt x="0" y="0"/>
                </a:moveTo>
                <a:lnTo>
                  <a:pt x="7162731" y="0"/>
                </a:lnTo>
                <a:lnTo>
                  <a:pt x="7162731" y="2100992"/>
                </a:lnTo>
                <a:lnTo>
                  <a:pt x="0" y="21009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273254" y="293998"/>
            <a:ext cx="11645492" cy="6270005"/>
            <a:chOff x="0" y="0"/>
            <a:chExt cx="4600688" cy="247703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600688" cy="2477039"/>
            </a:xfrm>
            <a:custGeom>
              <a:avLst/>
              <a:gdLst/>
              <a:ahLst/>
              <a:cxnLst/>
              <a:rect l="l" t="t" r="r" b="b"/>
              <a:pathLst>
                <a:path w="4600688" h="2477039">
                  <a:moveTo>
                    <a:pt x="22603" y="0"/>
                  </a:moveTo>
                  <a:lnTo>
                    <a:pt x="4578085" y="0"/>
                  </a:lnTo>
                  <a:cubicBezTo>
                    <a:pt x="4590568" y="0"/>
                    <a:pt x="4600688" y="10120"/>
                    <a:pt x="4600688" y="22603"/>
                  </a:cubicBezTo>
                  <a:lnTo>
                    <a:pt x="4600688" y="2454436"/>
                  </a:lnTo>
                  <a:cubicBezTo>
                    <a:pt x="4600688" y="2460430"/>
                    <a:pt x="4598307" y="2466180"/>
                    <a:pt x="4594068" y="2470419"/>
                  </a:cubicBezTo>
                  <a:cubicBezTo>
                    <a:pt x="4589829" y="2474657"/>
                    <a:pt x="4584080" y="2477039"/>
                    <a:pt x="4578085" y="2477039"/>
                  </a:cubicBezTo>
                  <a:lnTo>
                    <a:pt x="22603" y="2477039"/>
                  </a:lnTo>
                  <a:cubicBezTo>
                    <a:pt x="16608" y="2477039"/>
                    <a:pt x="10859" y="2474657"/>
                    <a:pt x="6620" y="2470419"/>
                  </a:cubicBezTo>
                  <a:cubicBezTo>
                    <a:pt x="2381" y="2466180"/>
                    <a:pt x="0" y="2460430"/>
                    <a:pt x="0" y="2454436"/>
                  </a:cubicBezTo>
                  <a:lnTo>
                    <a:pt x="0" y="22603"/>
                  </a:lnTo>
                  <a:cubicBezTo>
                    <a:pt x="0" y="16608"/>
                    <a:pt x="2381" y="10859"/>
                    <a:pt x="6620" y="6620"/>
                  </a:cubicBezTo>
                  <a:cubicBezTo>
                    <a:pt x="10859" y="2381"/>
                    <a:pt x="16608" y="0"/>
                    <a:pt x="22603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B6C671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600688" cy="251513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496657" y="685800"/>
            <a:ext cx="845459" cy="847038"/>
          </a:xfrm>
          <a:custGeom>
            <a:avLst/>
            <a:gdLst/>
            <a:ahLst/>
            <a:cxnLst/>
            <a:rect l="l" t="t" r="r" b="b"/>
            <a:pathLst>
              <a:path w="1268188" h="1270557">
                <a:moveTo>
                  <a:pt x="0" y="0"/>
                </a:moveTo>
                <a:lnTo>
                  <a:pt x="1268188" y="0"/>
                </a:lnTo>
                <a:lnTo>
                  <a:pt x="1268188" y="1270557"/>
                </a:lnTo>
                <a:lnTo>
                  <a:pt x="0" y="12705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106808" y="686601"/>
            <a:ext cx="10941100" cy="514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397"/>
              </a:lnSpc>
              <a:spcBef>
                <a:spcPct val="0"/>
              </a:spcBef>
            </a:pPr>
            <a:r>
              <a:rPr lang="en-US" sz="3141" dirty="0">
                <a:solidFill>
                  <a:srgbClr val="000000"/>
                </a:solidFill>
                <a:latin typeface="Cambria Bold"/>
              </a:rPr>
              <a:t>Em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học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được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những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gì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về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cách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tả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cây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cối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từ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bài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văn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trên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71EA62-15BB-2683-A944-678E20BE18C2}"/>
              </a:ext>
            </a:extLst>
          </p:cNvPr>
          <p:cNvGrpSpPr/>
          <p:nvPr/>
        </p:nvGrpSpPr>
        <p:grpSpPr>
          <a:xfrm>
            <a:off x="1600439" y="1532838"/>
            <a:ext cx="8991123" cy="4473084"/>
            <a:chOff x="1600439" y="1532838"/>
            <a:chExt cx="8991123" cy="4473084"/>
          </a:xfrm>
        </p:grpSpPr>
        <p:sp>
          <p:nvSpPr>
            <p:cNvPr id="12" name="Freeform 12"/>
            <p:cNvSpPr/>
            <p:nvPr/>
          </p:nvSpPr>
          <p:spPr>
            <a:xfrm>
              <a:off x="1600439" y="1532838"/>
              <a:ext cx="8991123" cy="4473084"/>
            </a:xfrm>
            <a:custGeom>
              <a:avLst/>
              <a:gdLst/>
              <a:ahLst/>
              <a:cxnLst/>
              <a:rect l="l" t="t" r="r" b="b"/>
              <a:pathLst>
                <a:path w="13486685" h="6709626">
                  <a:moveTo>
                    <a:pt x="0" y="0"/>
                  </a:moveTo>
                  <a:lnTo>
                    <a:pt x="13486684" y="0"/>
                  </a:lnTo>
                  <a:lnTo>
                    <a:pt x="13486684" y="6709625"/>
                  </a:lnTo>
                  <a:lnTo>
                    <a:pt x="0" y="6709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1600439" y="2423548"/>
              <a:ext cx="8592360" cy="2207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397"/>
                </a:lnSpc>
                <a:spcBef>
                  <a:spcPct val="0"/>
                </a:spcBef>
              </a:pPr>
              <a:r>
                <a:rPr lang="en-US" sz="3141" dirty="0">
                  <a:solidFill>
                    <a:srgbClr val="000000"/>
                  </a:solidFill>
                  <a:latin typeface="Cambria Bold"/>
                </a:rPr>
                <a:t>Em </a:t>
              </a:r>
              <a:r>
                <a:rPr lang="en-US" sz="3141" dirty="0" err="1">
                  <a:solidFill>
                    <a:srgbClr val="000000"/>
                  </a:solidFill>
                  <a:latin typeface="Cambria Bold"/>
                </a:rPr>
                <a:t>học</a:t>
              </a:r>
              <a:r>
                <a:rPr lang="en-US" sz="314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41" dirty="0" err="1">
                  <a:solidFill>
                    <a:srgbClr val="000000"/>
                  </a:solidFill>
                  <a:latin typeface="Cambria Bold"/>
                </a:rPr>
                <a:t>được</a:t>
              </a:r>
              <a:r>
                <a:rPr lang="en-US" sz="314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41" dirty="0" err="1">
                  <a:solidFill>
                    <a:srgbClr val="000000"/>
                  </a:solidFill>
                  <a:latin typeface="Cambria Bold"/>
                </a:rPr>
                <a:t>ngoài</a:t>
              </a:r>
              <a:r>
                <a:rPr lang="en-US" sz="314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41" dirty="0" err="1">
                  <a:solidFill>
                    <a:srgbClr val="000000"/>
                  </a:solidFill>
                  <a:latin typeface="Cambria Bold"/>
                </a:rPr>
                <a:t>cách</a:t>
              </a:r>
              <a:r>
                <a:rPr lang="en-US" sz="314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41" dirty="0" err="1">
                  <a:solidFill>
                    <a:srgbClr val="000000"/>
                  </a:solidFill>
                  <a:latin typeface="Cambria Bold"/>
                </a:rPr>
                <a:t>tả</a:t>
              </a:r>
              <a:r>
                <a:rPr lang="en-US" sz="314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41" dirty="0" err="1">
                  <a:solidFill>
                    <a:srgbClr val="000000"/>
                  </a:solidFill>
                  <a:latin typeface="Cambria Bold"/>
                </a:rPr>
                <a:t>lần</a:t>
              </a:r>
              <a:r>
                <a:rPr lang="en-US" sz="314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41" dirty="0" err="1">
                  <a:solidFill>
                    <a:srgbClr val="000000"/>
                  </a:solidFill>
                  <a:latin typeface="Cambria Bold"/>
                </a:rPr>
                <a:t>lượt</a:t>
              </a:r>
              <a:r>
                <a:rPr lang="en-US" sz="314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41" dirty="0" err="1">
                  <a:solidFill>
                    <a:srgbClr val="000000"/>
                  </a:solidFill>
                  <a:latin typeface="Cambria Bold"/>
                </a:rPr>
                <a:t>từng</a:t>
              </a:r>
              <a:r>
                <a:rPr lang="en-US" sz="314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41" dirty="0" err="1">
                  <a:solidFill>
                    <a:srgbClr val="000000"/>
                  </a:solidFill>
                  <a:latin typeface="Cambria Bold"/>
                </a:rPr>
                <a:t>bộ</a:t>
              </a:r>
              <a:r>
                <a:rPr lang="en-US" sz="314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41" dirty="0" err="1">
                  <a:solidFill>
                    <a:srgbClr val="000000"/>
                  </a:solidFill>
                  <a:latin typeface="Cambria Bold"/>
                </a:rPr>
                <a:t>phận</a:t>
              </a:r>
              <a:r>
                <a:rPr lang="en-US" sz="314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41" dirty="0" err="1">
                  <a:solidFill>
                    <a:srgbClr val="000000"/>
                  </a:solidFill>
                  <a:latin typeface="Cambria Bold"/>
                </a:rPr>
                <a:t>của</a:t>
              </a:r>
              <a:r>
                <a:rPr lang="en-US" sz="314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41" dirty="0" err="1">
                  <a:solidFill>
                    <a:srgbClr val="000000"/>
                  </a:solidFill>
                  <a:latin typeface="Cambria Bold"/>
                </a:rPr>
                <a:t>cây</a:t>
              </a:r>
              <a:r>
                <a:rPr lang="en-US" sz="3141" dirty="0">
                  <a:solidFill>
                    <a:srgbClr val="000000"/>
                  </a:solidFill>
                  <a:latin typeface="Cambria Bold"/>
                </a:rPr>
                <a:t>, ta </a:t>
              </a:r>
              <a:r>
                <a:rPr lang="en-US" sz="3141" dirty="0" err="1">
                  <a:solidFill>
                    <a:srgbClr val="000000"/>
                  </a:solidFill>
                  <a:latin typeface="Cambria Bold"/>
                </a:rPr>
                <a:t>có</a:t>
              </a:r>
              <a:r>
                <a:rPr lang="en-US" sz="314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41" dirty="0" err="1">
                  <a:solidFill>
                    <a:srgbClr val="000000"/>
                  </a:solidFill>
                  <a:latin typeface="Cambria Bold"/>
                </a:rPr>
                <a:t>thể</a:t>
              </a:r>
              <a:r>
                <a:rPr lang="en-US" sz="314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41" dirty="0" err="1">
                  <a:solidFill>
                    <a:srgbClr val="000000"/>
                  </a:solidFill>
                  <a:latin typeface="Cambria Bold"/>
                </a:rPr>
                <a:t>tả</a:t>
              </a:r>
              <a:r>
                <a:rPr lang="en-US" sz="314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41" dirty="0" err="1">
                  <a:solidFill>
                    <a:srgbClr val="000000"/>
                  </a:solidFill>
                  <a:latin typeface="Cambria Bold"/>
                </a:rPr>
                <a:t>đặc</a:t>
              </a:r>
              <a:r>
                <a:rPr lang="en-US" sz="314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41" dirty="0" err="1">
                  <a:solidFill>
                    <a:srgbClr val="000000"/>
                  </a:solidFill>
                  <a:latin typeface="Cambria Bold"/>
                </a:rPr>
                <a:t>điểm</a:t>
              </a:r>
              <a:r>
                <a:rPr lang="en-US" sz="314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41" dirty="0" err="1">
                  <a:solidFill>
                    <a:srgbClr val="000000"/>
                  </a:solidFill>
                  <a:latin typeface="Cambria Bold"/>
                </a:rPr>
                <a:t>của</a:t>
              </a:r>
              <a:r>
                <a:rPr lang="en-US" sz="314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41" dirty="0" err="1">
                  <a:solidFill>
                    <a:srgbClr val="000000"/>
                  </a:solidFill>
                  <a:latin typeface="Cambria Bold"/>
                </a:rPr>
                <a:t>cây</a:t>
              </a:r>
              <a:r>
                <a:rPr lang="en-US" sz="314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41" dirty="0" err="1">
                  <a:solidFill>
                    <a:srgbClr val="000000"/>
                  </a:solidFill>
                  <a:latin typeface="Cambria Bold"/>
                </a:rPr>
                <a:t>theo</a:t>
              </a:r>
              <a:r>
                <a:rPr lang="en-US" sz="314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41" dirty="0" err="1">
                  <a:solidFill>
                    <a:srgbClr val="000000"/>
                  </a:solidFill>
                  <a:latin typeface="Cambria Bold"/>
                </a:rPr>
                <a:t>từng</a:t>
              </a:r>
              <a:r>
                <a:rPr lang="en-US" sz="314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41" dirty="0" err="1">
                  <a:solidFill>
                    <a:srgbClr val="000000"/>
                  </a:solidFill>
                  <a:latin typeface="Cambria Bold"/>
                </a:rPr>
                <a:t>thời</a:t>
              </a:r>
              <a:r>
                <a:rPr lang="en-US" sz="314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41" dirty="0" err="1">
                  <a:solidFill>
                    <a:srgbClr val="000000"/>
                  </a:solidFill>
                  <a:latin typeface="Cambria Bold"/>
                </a:rPr>
                <a:t>kì</a:t>
              </a:r>
              <a:r>
                <a:rPr lang="en-US" sz="314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41" dirty="0" err="1">
                  <a:solidFill>
                    <a:srgbClr val="000000"/>
                  </a:solidFill>
                  <a:latin typeface="Cambria Bold"/>
                </a:rPr>
                <a:t>phát</a:t>
              </a:r>
              <a:r>
                <a:rPr lang="en-US" sz="314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41" dirty="0" err="1">
                  <a:solidFill>
                    <a:srgbClr val="000000"/>
                  </a:solidFill>
                  <a:latin typeface="Cambria Bold"/>
                </a:rPr>
                <a:t>triển</a:t>
              </a:r>
              <a:r>
                <a:rPr lang="en-US" sz="3141" dirty="0">
                  <a:solidFill>
                    <a:srgbClr val="000000"/>
                  </a:solidFill>
                  <a:latin typeface="Cambria Bold"/>
                </a:rPr>
                <a:t>. </a:t>
              </a:r>
              <a:r>
                <a:rPr lang="en-US" sz="3141" dirty="0" err="1">
                  <a:solidFill>
                    <a:srgbClr val="000000"/>
                  </a:solidFill>
                  <a:latin typeface="Cambria Bold"/>
                </a:rPr>
                <a:t>Có</a:t>
              </a:r>
              <a:r>
                <a:rPr lang="en-US" sz="314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41" dirty="0" err="1">
                  <a:solidFill>
                    <a:srgbClr val="000000"/>
                  </a:solidFill>
                  <a:latin typeface="Cambria Bold"/>
                </a:rPr>
                <a:t>thể</a:t>
              </a:r>
              <a:r>
                <a:rPr lang="en-US" sz="314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41" dirty="0" err="1">
                  <a:solidFill>
                    <a:srgbClr val="000000"/>
                  </a:solidFill>
                  <a:latin typeface="Cambria Bold"/>
                </a:rPr>
                <a:t>kết</a:t>
              </a:r>
              <a:r>
                <a:rPr lang="en-US" sz="314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41" dirty="0" err="1">
                  <a:solidFill>
                    <a:srgbClr val="000000"/>
                  </a:solidFill>
                  <a:latin typeface="Cambria Bold"/>
                </a:rPr>
                <a:t>hợp</a:t>
              </a:r>
              <a:r>
                <a:rPr lang="en-US" sz="314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41" dirty="0" err="1">
                  <a:solidFill>
                    <a:srgbClr val="000000"/>
                  </a:solidFill>
                  <a:latin typeface="Cambria Bold"/>
                </a:rPr>
                <a:t>tả</a:t>
              </a:r>
              <a:r>
                <a:rPr lang="en-US" sz="314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41" dirty="0" err="1">
                  <a:solidFill>
                    <a:srgbClr val="000000"/>
                  </a:solidFill>
                  <a:latin typeface="Cambria Bold"/>
                </a:rPr>
                <a:t>sự</a:t>
              </a:r>
              <a:r>
                <a:rPr lang="en-US" sz="314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41" dirty="0" err="1">
                  <a:solidFill>
                    <a:srgbClr val="000000"/>
                  </a:solidFill>
                  <a:latin typeface="Cambria Bold"/>
                </a:rPr>
                <a:t>vật</a:t>
              </a:r>
              <a:r>
                <a:rPr lang="en-US" sz="3141" dirty="0">
                  <a:solidFill>
                    <a:srgbClr val="000000"/>
                  </a:solidFill>
                  <a:latin typeface="Cambria Bold"/>
                </a:rPr>
                <a:t>, </a:t>
              </a:r>
              <a:r>
                <a:rPr lang="en-US" sz="3141" dirty="0" err="1">
                  <a:solidFill>
                    <a:srgbClr val="000000"/>
                  </a:solidFill>
                  <a:latin typeface="Cambria Bold"/>
                </a:rPr>
                <a:t>hoạt</a:t>
              </a:r>
              <a:r>
                <a:rPr lang="en-US" sz="314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41" dirty="0" err="1">
                  <a:solidFill>
                    <a:srgbClr val="000000"/>
                  </a:solidFill>
                  <a:latin typeface="Cambria Bold"/>
                </a:rPr>
                <a:t>động</a:t>
              </a:r>
              <a:r>
                <a:rPr lang="en-US" sz="314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41" dirty="0" err="1">
                  <a:solidFill>
                    <a:srgbClr val="000000"/>
                  </a:solidFill>
                  <a:latin typeface="Cambria Bold"/>
                </a:rPr>
                <a:t>có</a:t>
              </a:r>
              <a:r>
                <a:rPr lang="en-US" sz="314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41" dirty="0" err="1">
                  <a:solidFill>
                    <a:srgbClr val="000000"/>
                  </a:solidFill>
                  <a:latin typeface="Cambria Bold"/>
                </a:rPr>
                <a:t>liên</a:t>
              </a:r>
              <a:r>
                <a:rPr lang="en-US" sz="314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41" dirty="0" err="1">
                  <a:solidFill>
                    <a:srgbClr val="000000"/>
                  </a:solidFill>
                  <a:latin typeface="Cambria Bold"/>
                </a:rPr>
                <a:t>quan</a:t>
              </a:r>
              <a:r>
                <a:rPr lang="en-US" sz="314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41" dirty="0" err="1">
                  <a:solidFill>
                    <a:srgbClr val="000000"/>
                  </a:solidFill>
                  <a:latin typeface="Cambria Bold"/>
                </a:rPr>
                <a:t>đến</a:t>
              </a:r>
              <a:r>
                <a:rPr lang="en-US" sz="314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41" dirty="0" err="1">
                  <a:solidFill>
                    <a:srgbClr val="000000"/>
                  </a:solidFill>
                  <a:latin typeface="Cambria Bold"/>
                </a:rPr>
                <a:t>cây</a:t>
              </a:r>
              <a:r>
                <a:rPr lang="en-US" sz="3141" dirty="0">
                  <a:solidFill>
                    <a:srgbClr val="000000"/>
                  </a:solidFill>
                  <a:latin typeface="Cambria Bold"/>
                </a:rPr>
                <a:t>.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060" t="-101562" r="-2498" b="-10645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4631021"/>
            <a:ext cx="1838773" cy="2156344"/>
          </a:xfrm>
          <a:custGeom>
            <a:avLst/>
            <a:gdLst/>
            <a:ahLst/>
            <a:cxnLst/>
            <a:rect l="l" t="t" r="r" b="b"/>
            <a:pathLst>
              <a:path w="2758160" h="3234516">
                <a:moveTo>
                  <a:pt x="0" y="0"/>
                </a:moveTo>
                <a:lnTo>
                  <a:pt x="2758160" y="0"/>
                </a:lnTo>
                <a:lnTo>
                  <a:pt x="2758160" y="3234515"/>
                </a:lnTo>
                <a:lnTo>
                  <a:pt x="0" y="32345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88376" y="5709194"/>
            <a:ext cx="4775155" cy="1400661"/>
          </a:xfrm>
          <a:custGeom>
            <a:avLst/>
            <a:gdLst/>
            <a:ahLst/>
            <a:cxnLst/>
            <a:rect l="l" t="t" r="r" b="b"/>
            <a:pathLst>
              <a:path w="7162732" h="2100992">
                <a:moveTo>
                  <a:pt x="0" y="0"/>
                </a:moveTo>
                <a:lnTo>
                  <a:pt x="7162731" y="0"/>
                </a:lnTo>
                <a:lnTo>
                  <a:pt x="7162731" y="2100992"/>
                </a:lnTo>
                <a:lnTo>
                  <a:pt x="0" y="21009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888532" y="5822686"/>
            <a:ext cx="4775155" cy="1400661"/>
          </a:xfrm>
          <a:custGeom>
            <a:avLst/>
            <a:gdLst/>
            <a:ahLst/>
            <a:cxnLst/>
            <a:rect l="l" t="t" r="r" b="b"/>
            <a:pathLst>
              <a:path w="7162732" h="2100992">
                <a:moveTo>
                  <a:pt x="0" y="0"/>
                </a:moveTo>
                <a:lnTo>
                  <a:pt x="7162732" y="0"/>
                </a:lnTo>
                <a:lnTo>
                  <a:pt x="7162732" y="2100992"/>
                </a:lnTo>
                <a:lnTo>
                  <a:pt x="0" y="21009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805221" y="5709194"/>
            <a:ext cx="4775155" cy="1400661"/>
          </a:xfrm>
          <a:custGeom>
            <a:avLst/>
            <a:gdLst/>
            <a:ahLst/>
            <a:cxnLst/>
            <a:rect l="l" t="t" r="r" b="b"/>
            <a:pathLst>
              <a:path w="7162732" h="2100992">
                <a:moveTo>
                  <a:pt x="0" y="0"/>
                </a:moveTo>
                <a:lnTo>
                  <a:pt x="7162731" y="0"/>
                </a:lnTo>
                <a:lnTo>
                  <a:pt x="7162731" y="2100992"/>
                </a:lnTo>
                <a:lnTo>
                  <a:pt x="0" y="21009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273254" y="293998"/>
            <a:ext cx="11645492" cy="6270005"/>
            <a:chOff x="0" y="0"/>
            <a:chExt cx="4600688" cy="247703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600688" cy="2477039"/>
            </a:xfrm>
            <a:custGeom>
              <a:avLst/>
              <a:gdLst/>
              <a:ahLst/>
              <a:cxnLst/>
              <a:rect l="l" t="t" r="r" b="b"/>
              <a:pathLst>
                <a:path w="4600688" h="2477039">
                  <a:moveTo>
                    <a:pt x="22603" y="0"/>
                  </a:moveTo>
                  <a:lnTo>
                    <a:pt x="4578085" y="0"/>
                  </a:lnTo>
                  <a:cubicBezTo>
                    <a:pt x="4590568" y="0"/>
                    <a:pt x="4600688" y="10120"/>
                    <a:pt x="4600688" y="22603"/>
                  </a:cubicBezTo>
                  <a:lnTo>
                    <a:pt x="4600688" y="2454436"/>
                  </a:lnTo>
                  <a:cubicBezTo>
                    <a:pt x="4600688" y="2460430"/>
                    <a:pt x="4598307" y="2466180"/>
                    <a:pt x="4594068" y="2470419"/>
                  </a:cubicBezTo>
                  <a:cubicBezTo>
                    <a:pt x="4589829" y="2474657"/>
                    <a:pt x="4584080" y="2477039"/>
                    <a:pt x="4578085" y="2477039"/>
                  </a:cubicBezTo>
                  <a:lnTo>
                    <a:pt x="22603" y="2477039"/>
                  </a:lnTo>
                  <a:cubicBezTo>
                    <a:pt x="16608" y="2477039"/>
                    <a:pt x="10859" y="2474657"/>
                    <a:pt x="6620" y="2470419"/>
                  </a:cubicBezTo>
                  <a:cubicBezTo>
                    <a:pt x="2381" y="2466180"/>
                    <a:pt x="0" y="2460430"/>
                    <a:pt x="0" y="2454436"/>
                  </a:cubicBezTo>
                  <a:lnTo>
                    <a:pt x="0" y="22603"/>
                  </a:lnTo>
                  <a:cubicBezTo>
                    <a:pt x="0" y="16608"/>
                    <a:pt x="2381" y="10859"/>
                    <a:pt x="6620" y="6620"/>
                  </a:cubicBezTo>
                  <a:cubicBezTo>
                    <a:pt x="10859" y="2381"/>
                    <a:pt x="16608" y="0"/>
                    <a:pt x="22603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B6C671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600688" cy="251513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03F530-4C99-5ECC-865F-E342547F2314}"/>
              </a:ext>
            </a:extLst>
          </p:cNvPr>
          <p:cNvGrpSpPr/>
          <p:nvPr/>
        </p:nvGrpSpPr>
        <p:grpSpPr>
          <a:xfrm>
            <a:off x="541422" y="1711186"/>
            <a:ext cx="10891376" cy="4340698"/>
            <a:chOff x="541422" y="1711186"/>
            <a:chExt cx="10891376" cy="4340698"/>
          </a:xfrm>
        </p:grpSpPr>
        <p:sp>
          <p:nvSpPr>
            <p:cNvPr id="10" name="Freeform 10"/>
            <p:cNvSpPr/>
            <p:nvPr/>
          </p:nvSpPr>
          <p:spPr>
            <a:xfrm>
              <a:off x="541422" y="1711186"/>
              <a:ext cx="10891376" cy="4340698"/>
            </a:xfrm>
            <a:custGeom>
              <a:avLst/>
              <a:gdLst/>
              <a:ahLst/>
              <a:cxnLst/>
              <a:rect l="l" t="t" r="r" b="b"/>
              <a:pathLst>
                <a:path w="11060579" h="6484264">
                  <a:moveTo>
                    <a:pt x="0" y="0"/>
                  </a:moveTo>
                  <a:lnTo>
                    <a:pt x="11060579" y="0"/>
                  </a:lnTo>
                  <a:lnTo>
                    <a:pt x="11060579" y="6484264"/>
                  </a:lnTo>
                  <a:lnTo>
                    <a:pt x="0" y="6484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1044608" y="2190022"/>
              <a:ext cx="9885003" cy="33855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spcBef>
                  <a:spcPct val="0"/>
                </a:spcBef>
              </a:pP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 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Ngoài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cách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tả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lần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lượt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từng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bộ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phận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của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cây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, ta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có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thể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tả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đặc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điểm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của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cây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theo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từng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thời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kì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phát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triển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.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Có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thể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kết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hợp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tả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sự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vật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,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hoạt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động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có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liên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quan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đến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cây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.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7085110-2331-4C97-7B8D-324ED9ED65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8752" y="489535"/>
            <a:ext cx="3694496" cy="133514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060" t="-101562" r="-2498" b="-10645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647484" y="542911"/>
            <a:ext cx="6564738" cy="916010"/>
          </a:xfrm>
          <a:custGeom>
            <a:avLst/>
            <a:gdLst/>
            <a:ahLst/>
            <a:cxnLst/>
            <a:rect l="l" t="t" r="r" b="b"/>
            <a:pathLst>
              <a:path w="9847107" h="1374015">
                <a:moveTo>
                  <a:pt x="0" y="0"/>
                </a:moveTo>
                <a:lnTo>
                  <a:pt x="9847107" y="0"/>
                </a:lnTo>
                <a:lnTo>
                  <a:pt x="9847107" y="1374015"/>
                </a:lnTo>
                <a:lnTo>
                  <a:pt x="0" y="13740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88376" y="5709194"/>
            <a:ext cx="4775155" cy="1400661"/>
          </a:xfrm>
          <a:custGeom>
            <a:avLst/>
            <a:gdLst/>
            <a:ahLst/>
            <a:cxnLst/>
            <a:rect l="l" t="t" r="r" b="b"/>
            <a:pathLst>
              <a:path w="7162732" h="2100992">
                <a:moveTo>
                  <a:pt x="0" y="0"/>
                </a:moveTo>
                <a:lnTo>
                  <a:pt x="7162731" y="0"/>
                </a:lnTo>
                <a:lnTo>
                  <a:pt x="7162731" y="2100992"/>
                </a:lnTo>
                <a:lnTo>
                  <a:pt x="0" y="21009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888532" y="5822686"/>
            <a:ext cx="4775155" cy="1400661"/>
          </a:xfrm>
          <a:custGeom>
            <a:avLst/>
            <a:gdLst/>
            <a:ahLst/>
            <a:cxnLst/>
            <a:rect l="l" t="t" r="r" b="b"/>
            <a:pathLst>
              <a:path w="7162732" h="2100992">
                <a:moveTo>
                  <a:pt x="0" y="0"/>
                </a:moveTo>
                <a:lnTo>
                  <a:pt x="7162732" y="0"/>
                </a:lnTo>
                <a:lnTo>
                  <a:pt x="7162732" y="2100992"/>
                </a:lnTo>
                <a:lnTo>
                  <a:pt x="0" y="21009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805221" y="5709194"/>
            <a:ext cx="4775155" cy="1400661"/>
          </a:xfrm>
          <a:custGeom>
            <a:avLst/>
            <a:gdLst/>
            <a:ahLst/>
            <a:cxnLst/>
            <a:rect l="l" t="t" r="r" b="b"/>
            <a:pathLst>
              <a:path w="7162732" h="2100992">
                <a:moveTo>
                  <a:pt x="0" y="0"/>
                </a:moveTo>
                <a:lnTo>
                  <a:pt x="7162731" y="0"/>
                </a:lnTo>
                <a:lnTo>
                  <a:pt x="7162731" y="2100992"/>
                </a:lnTo>
                <a:lnTo>
                  <a:pt x="0" y="21009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896662D-BA86-8C56-A938-C6624968288B}"/>
              </a:ext>
            </a:extLst>
          </p:cNvPr>
          <p:cNvGrpSpPr/>
          <p:nvPr/>
        </p:nvGrpSpPr>
        <p:grpSpPr>
          <a:xfrm>
            <a:off x="1102472" y="1503885"/>
            <a:ext cx="4609961" cy="4668315"/>
            <a:chOff x="1102472" y="1503885"/>
            <a:chExt cx="4609961" cy="4668315"/>
          </a:xfrm>
        </p:grpSpPr>
        <p:sp>
          <p:nvSpPr>
            <p:cNvPr id="7" name="Freeform 7"/>
            <p:cNvSpPr/>
            <p:nvPr/>
          </p:nvSpPr>
          <p:spPr>
            <a:xfrm>
              <a:off x="1102472" y="1503885"/>
              <a:ext cx="4609961" cy="4668315"/>
            </a:xfrm>
            <a:custGeom>
              <a:avLst/>
              <a:gdLst/>
              <a:ahLst/>
              <a:cxnLst/>
              <a:rect l="l" t="t" r="r" b="b"/>
              <a:pathLst>
                <a:path w="6914941" h="7002472">
                  <a:moveTo>
                    <a:pt x="0" y="0"/>
                  </a:moveTo>
                  <a:lnTo>
                    <a:pt x="6914942" y="0"/>
                  </a:lnTo>
                  <a:lnTo>
                    <a:pt x="6914942" y="7002472"/>
                  </a:lnTo>
                  <a:lnTo>
                    <a:pt x="0" y="7002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81E02997-9CF9-E69A-77D8-8A5F4259B8D2}"/>
                </a:ext>
              </a:extLst>
            </p:cNvPr>
            <p:cNvSpPr txBox="1"/>
            <p:nvPr/>
          </p:nvSpPr>
          <p:spPr>
            <a:xfrm>
              <a:off x="1999201" y="3298503"/>
              <a:ext cx="2781724" cy="10790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4397"/>
                </a:lnSpc>
                <a:spcBef>
                  <a:spcPct val="0"/>
                </a:spcBef>
              </a:pPr>
              <a:r>
                <a:rPr lang="en-US" sz="3141" dirty="0">
                  <a:solidFill>
                    <a:srgbClr val="000000"/>
                  </a:solidFill>
                  <a:latin typeface="Cambria Bold"/>
                </a:rPr>
                <a:t>Chia </a:t>
              </a:r>
              <a:r>
                <a:rPr lang="en-US" sz="3141" dirty="0" err="1">
                  <a:solidFill>
                    <a:srgbClr val="000000"/>
                  </a:solidFill>
                  <a:latin typeface="Cambria Bold"/>
                </a:rPr>
                <a:t>sẻ</a:t>
              </a:r>
              <a:r>
                <a:rPr lang="en-US" sz="314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41" dirty="0" err="1">
                  <a:solidFill>
                    <a:srgbClr val="000000"/>
                  </a:solidFill>
                  <a:latin typeface="Cambria Bold"/>
                </a:rPr>
                <a:t>bài</a:t>
              </a:r>
              <a:r>
                <a:rPr lang="en-US" sz="314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41" dirty="0" err="1">
                  <a:solidFill>
                    <a:srgbClr val="000000"/>
                  </a:solidFill>
                  <a:latin typeface="Cambria Bold"/>
                </a:rPr>
                <a:t>học</a:t>
              </a:r>
              <a:r>
                <a:rPr lang="en-US" sz="314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41" dirty="0" err="1">
                  <a:solidFill>
                    <a:srgbClr val="000000"/>
                  </a:solidFill>
                  <a:latin typeface="Cambria Bold"/>
                </a:rPr>
                <a:t>với</a:t>
              </a:r>
              <a:r>
                <a:rPr lang="en-US" sz="314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41" dirty="0" err="1">
                  <a:solidFill>
                    <a:srgbClr val="000000"/>
                  </a:solidFill>
                  <a:latin typeface="Cambria Bold"/>
                </a:rPr>
                <a:t>người</a:t>
              </a:r>
              <a:r>
                <a:rPr lang="en-US" sz="314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41" dirty="0" err="1">
                  <a:solidFill>
                    <a:srgbClr val="000000"/>
                  </a:solidFill>
                  <a:latin typeface="Cambria Bold"/>
                </a:rPr>
                <a:t>thân</a:t>
              </a:r>
              <a:endParaRPr lang="en-US" sz="3141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8F5F05-6472-A3B6-D725-3F062E7779C0}"/>
              </a:ext>
            </a:extLst>
          </p:cNvPr>
          <p:cNvGrpSpPr/>
          <p:nvPr/>
        </p:nvGrpSpPr>
        <p:grpSpPr>
          <a:xfrm>
            <a:off x="6308403" y="1687211"/>
            <a:ext cx="4400896" cy="4484989"/>
            <a:chOff x="6308403" y="1687211"/>
            <a:chExt cx="4400896" cy="4484989"/>
          </a:xfrm>
        </p:grpSpPr>
        <p:sp>
          <p:nvSpPr>
            <p:cNvPr id="8" name="Freeform 8"/>
            <p:cNvSpPr/>
            <p:nvPr/>
          </p:nvSpPr>
          <p:spPr>
            <a:xfrm>
              <a:off x="6308403" y="1687211"/>
              <a:ext cx="4400896" cy="4484989"/>
            </a:xfrm>
            <a:custGeom>
              <a:avLst/>
              <a:gdLst/>
              <a:ahLst/>
              <a:cxnLst/>
              <a:rect l="l" t="t" r="r" b="b"/>
              <a:pathLst>
                <a:path w="6601344" h="6727484">
                  <a:moveTo>
                    <a:pt x="0" y="0"/>
                  </a:moveTo>
                  <a:lnTo>
                    <a:pt x="6601345" y="0"/>
                  </a:lnTo>
                  <a:lnTo>
                    <a:pt x="6601345" y="6727484"/>
                  </a:lnTo>
                  <a:lnTo>
                    <a:pt x="0" y="6727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TextBox 11">
              <a:extLst>
                <a:ext uri="{FF2B5EF4-FFF2-40B4-BE49-F238E27FC236}">
                  <a16:creationId xmlns:a16="http://schemas.microsoft.com/office/drawing/2014/main" id="{5973B2B8-CDC7-245C-82F8-73AAA6B362DF}"/>
                </a:ext>
              </a:extLst>
            </p:cNvPr>
            <p:cNvSpPr txBox="1"/>
            <p:nvPr/>
          </p:nvSpPr>
          <p:spPr>
            <a:xfrm>
              <a:off x="7433441" y="3309717"/>
              <a:ext cx="2150819" cy="10924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4397"/>
                </a:lnSpc>
                <a:spcBef>
                  <a:spcPct val="0"/>
                </a:spcBef>
              </a:pPr>
              <a:r>
                <a:rPr lang="en-US" sz="3600" dirty="0" err="1">
                  <a:solidFill>
                    <a:srgbClr val="000000"/>
                  </a:solidFill>
                  <a:latin typeface="Cambria Bold"/>
                </a:rPr>
                <a:t>Chuẩn</a:t>
              </a:r>
              <a:r>
                <a:rPr lang="en-US" sz="36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 Bold"/>
                </a:rPr>
                <a:t>bị</a:t>
              </a:r>
              <a:r>
                <a:rPr lang="en-US" sz="36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 Bold"/>
                </a:rPr>
                <a:t>bài</a:t>
              </a:r>
              <a:r>
                <a:rPr lang="en-US" sz="36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 Bold"/>
                </a:rPr>
                <a:t>mới</a:t>
              </a:r>
              <a:endParaRPr lang="en-US" sz="3600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CFEF6D4-1189-8655-9A01-334DFB56D5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7484" y="198185"/>
            <a:ext cx="6462320" cy="139000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396225"/>
            <a:ext cx="12665131" cy="1188720"/>
          </a:xfrm>
          <a:custGeom>
            <a:avLst/>
            <a:gdLst/>
            <a:ahLst/>
            <a:cxnLst/>
            <a:rect l="l" t="t" r="r" b="b"/>
            <a:pathLst>
              <a:path w="18997696" h="1783080">
                <a:moveTo>
                  <a:pt x="0" y="0"/>
                </a:moveTo>
                <a:lnTo>
                  <a:pt x="18997696" y="0"/>
                </a:lnTo>
                <a:lnTo>
                  <a:pt x="18997696" y="1783080"/>
                </a:lnTo>
                <a:lnTo>
                  <a:pt x="0" y="17830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388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728855" y="5356662"/>
            <a:ext cx="10820400" cy="1929638"/>
          </a:xfrm>
          <a:custGeom>
            <a:avLst/>
            <a:gdLst/>
            <a:ahLst/>
            <a:cxnLst/>
            <a:rect l="l" t="t" r="r" b="b"/>
            <a:pathLst>
              <a:path w="16230600" h="2894457">
                <a:moveTo>
                  <a:pt x="0" y="0"/>
                </a:moveTo>
                <a:lnTo>
                  <a:pt x="16230600" y="0"/>
                </a:lnTo>
                <a:lnTo>
                  <a:pt x="16230600" y="2894457"/>
                </a:lnTo>
                <a:lnTo>
                  <a:pt x="0" y="28944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782369" y="4734156"/>
            <a:ext cx="10091602" cy="3174650"/>
          </a:xfrm>
          <a:custGeom>
            <a:avLst/>
            <a:gdLst/>
            <a:ahLst/>
            <a:cxnLst/>
            <a:rect l="l" t="t" r="r" b="b"/>
            <a:pathLst>
              <a:path w="15137403" h="4761975">
                <a:moveTo>
                  <a:pt x="0" y="0"/>
                </a:moveTo>
                <a:lnTo>
                  <a:pt x="15137403" y="0"/>
                </a:lnTo>
                <a:lnTo>
                  <a:pt x="15137403" y="4761974"/>
                </a:lnTo>
                <a:lnTo>
                  <a:pt x="0" y="47619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598834" y="555008"/>
            <a:ext cx="6469768" cy="5916425"/>
          </a:xfrm>
          <a:custGeom>
            <a:avLst/>
            <a:gdLst/>
            <a:ahLst/>
            <a:cxnLst/>
            <a:rect l="l" t="t" r="r" b="b"/>
            <a:pathLst>
              <a:path w="9370002" h="8292452">
                <a:moveTo>
                  <a:pt x="0" y="0"/>
                </a:moveTo>
                <a:lnTo>
                  <a:pt x="9370002" y="0"/>
                </a:lnTo>
                <a:lnTo>
                  <a:pt x="9370002" y="8292452"/>
                </a:lnTo>
                <a:lnTo>
                  <a:pt x="0" y="82924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060" t="-101562" r="-2498" b="-10645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4631021"/>
            <a:ext cx="1838773" cy="2156344"/>
          </a:xfrm>
          <a:custGeom>
            <a:avLst/>
            <a:gdLst/>
            <a:ahLst/>
            <a:cxnLst/>
            <a:rect l="l" t="t" r="r" b="b"/>
            <a:pathLst>
              <a:path w="2758160" h="3234516">
                <a:moveTo>
                  <a:pt x="0" y="0"/>
                </a:moveTo>
                <a:lnTo>
                  <a:pt x="2758160" y="0"/>
                </a:lnTo>
                <a:lnTo>
                  <a:pt x="2758160" y="3234515"/>
                </a:lnTo>
                <a:lnTo>
                  <a:pt x="0" y="32345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88376" y="5709194"/>
            <a:ext cx="4775155" cy="1400661"/>
          </a:xfrm>
          <a:custGeom>
            <a:avLst/>
            <a:gdLst/>
            <a:ahLst/>
            <a:cxnLst/>
            <a:rect l="l" t="t" r="r" b="b"/>
            <a:pathLst>
              <a:path w="7162732" h="2100992">
                <a:moveTo>
                  <a:pt x="0" y="0"/>
                </a:moveTo>
                <a:lnTo>
                  <a:pt x="7162731" y="0"/>
                </a:lnTo>
                <a:lnTo>
                  <a:pt x="7162731" y="2100992"/>
                </a:lnTo>
                <a:lnTo>
                  <a:pt x="0" y="21009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888532" y="5822686"/>
            <a:ext cx="4775155" cy="1400661"/>
          </a:xfrm>
          <a:custGeom>
            <a:avLst/>
            <a:gdLst/>
            <a:ahLst/>
            <a:cxnLst/>
            <a:rect l="l" t="t" r="r" b="b"/>
            <a:pathLst>
              <a:path w="7162732" h="2100992">
                <a:moveTo>
                  <a:pt x="0" y="0"/>
                </a:moveTo>
                <a:lnTo>
                  <a:pt x="7162732" y="0"/>
                </a:lnTo>
                <a:lnTo>
                  <a:pt x="7162732" y="2100992"/>
                </a:lnTo>
                <a:lnTo>
                  <a:pt x="0" y="21009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805221" y="5709194"/>
            <a:ext cx="4775155" cy="1400661"/>
          </a:xfrm>
          <a:custGeom>
            <a:avLst/>
            <a:gdLst/>
            <a:ahLst/>
            <a:cxnLst/>
            <a:rect l="l" t="t" r="r" b="b"/>
            <a:pathLst>
              <a:path w="7162732" h="2100992">
                <a:moveTo>
                  <a:pt x="0" y="0"/>
                </a:moveTo>
                <a:lnTo>
                  <a:pt x="7162731" y="0"/>
                </a:lnTo>
                <a:lnTo>
                  <a:pt x="7162731" y="2100992"/>
                </a:lnTo>
                <a:lnTo>
                  <a:pt x="0" y="21009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273254" y="293998"/>
            <a:ext cx="11645492" cy="6270005"/>
            <a:chOff x="0" y="0"/>
            <a:chExt cx="4600688" cy="247703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600688" cy="2477039"/>
            </a:xfrm>
            <a:custGeom>
              <a:avLst/>
              <a:gdLst/>
              <a:ahLst/>
              <a:cxnLst/>
              <a:rect l="l" t="t" r="r" b="b"/>
              <a:pathLst>
                <a:path w="4600688" h="2477039">
                  <a:moveTo>
                    <a:pt x="22603" y="0"/>
                  </a:moveTo>
                  <a:lnTo>
                    <a:pt x="4578085" y="0"/>
                  </a:lnTo>
                  <a:cubicBezTo>
                    <a:pt x="4590568" y="0"/>
                    <a:pt x="4600688" y="10120"/>
                    <a:pt x="4600688" y="22603"/>
                  </a:cubicBezTo>
                  <a:lnTo>
                    <a:pt x="4600688" y="2454436"/>
                  </a:lnTo>
                  <a:cubicBezTo>
                    <a:pt x="4600688" y="2460430"/>
                    <a:pt x="4598307" y="2466180"/>
                    <a:pt x="4594068" y="2470419"/>
                  </a:cubicBezTo>
                  <a:cubicBezTo>
                    <a:pt x="4589829" y="2474657"/>
                    <a:pt x="4584080" y="2477039"/>
                    <a:pt x="4578085" y="2477039"/>
                  </a:cubicBezTo>
                  <a:lnTo>
                    <a:pt x="22603" y="2477039"/>
                  </a:lnTo>
                  <a:cubicBezTo>
                    <a:pt x="16608" y="2477039"/>
                    <a:pt x="10859" y="2474657"/>
                    <a:pt x="6620" y="2470419"/>
                  </a:cubicBezTo>
                  <a:cubicBezTo>
                    <a:pt x="2381" y="2466180"/>
                    <a:pt x="0" y="2460430"/>
                    <a:pt x="0" y="2454436"/>
                  </a:cubicBezTo>
                  <a:lnTo>
                    <a:pt x="0" y="22603"/>
                  </a:lnTo>
                  <a:cubicBezTo>
                    <a:pt x="0" y="16608"/>
                    <a:pt x="2381" y="10859"/>
                    <a:pt x="6620" y="6620"/>
                  </a:cubicBezTo>
                  <a:cubicBezTo>
                    <a:pt x="10859" y="2381"/>
                    <a:pt x="16608" y="0"/>
                    <a:pt x="22603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B6C671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600688" cy="251513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418791" y="416549"/>
            <a:ext cx="704100" cy="964595"/>
          </a:xfrm>
          <a:custGeom>
            <a:avLst/>
            <a:gdLst/>
            <a:ahLst/>
            <a:cxnLst/>
            <a:rect l="l" t="t" r="r" b="b"/>
            <a:pathLst>
              <a:path w="1056150" h="1446893">
                <a:moveTo>
                  <a:pt x="0" y="0"/>
                </a:moveTo>
                <a:lnTo>
                  <a:pt x="1056150" y="0"/>
                </a:lnTo>
                <a:lnTo>
                  <a:pt x="1056150" y="1446893"/>
                </a:lnTo>
                <a:lnTo>
                  <a:pt x="0" y="14468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320380" y="368307"/>
            <a:ext cx="7343307" cy="537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586"/>
              </a:lnSpc>
              <a:spcBef>
                <a:spcPct val="0"/>
              </a:spcBef>
            </a:pPr>
            <a:r>
              <a:rPr lang="en-US" sz="3275" dirty="0" err="1">
                <a:solidFill>
                  <a:srgbClr val="FD7D00"/>
                </a:solidFill>
                <a:latin typeface="Cambria Bold"/>
              </a:rPr>
              <a:t>Đọc</a:t>
            </a:r>
            <a:r>
              <a:rPr lang="en-US" sz="3275" dirty="0">
                <a:solidFill>
                  <a:srgbClr val="FD7D00"/>
                </a:solidFill>
                <a:latin typeface="Cambria Bold"/>
              </a:rPr>
              <a:t> </a:t>
            </a:r>
            <a:r>
              <a:rPr lang="en-US" sz="3275" dirty="0" err="1">
                <a:solidFill>
                  <a:srgbClr val="FD7D00"/>
                </a:solidFill>
                <a:latin typeface="Cambria Bold"/>
              </a:rPr>
              <a:t>bài</a:t>
            </a:r>
            <a:r>
              <a:rPr lang="en-US" sz="3275" dirty="0">
                <a:solidFill>
                  <a:srgbClr val="FD7D00"/>
                </a:solidFill>
                <a:latin typeface="Cambria Bold"/>
              </a:rPr>
              <a:t> </a:t>
            </a:r>
            <a:r>
              <a:rPr lang="en-US" sz="3275" dirty="0" err="1">
                <a:solidFill>
                  <a:srgbClr val="FD7D00"/>
                </a:solidFill>
                <a:latin typeface="Cambria Bold"/>
              </a:rPr>
              <a:t>văn</a:t>
            </a:r>
            <a:r>
              <a:rPr lang="en-US" sz="3275" dirty="0">
                <a:solidFill>
                  <a:srgbClr val="FD7D00"/>
                </a:solidFill>
                <a:latin typeface="Cambria Bold"/>
              </a:rPr>
              <a:t> </a:t>
            </a:r>
            <a:r>
              <a:rPr lang="en-US" sz="3275" dirty="0" err="1">
                <a:solidFill>
                  <a:srgbClr val="FD7D00"/>
                </a:solidFill>
                <a:latin typeface="Cambria Bold"/>
              </a:rPr>
              <a:t>dưới</a:t>
            </a:r>
            <a:r>
              <a:rPr lang="en-US" sz="3275" dirty="0">
                <a:solidFill>
                  <a:srgbClr val="FD7D00"/>
                </a:solidFill>
                <a:latin typeface="Cambria Bold"/>
              </a:rPr>
              <a:t> </a:t>
            </a:r>
            <a:r>
              <a:rPr lang="en-US" sz="3275" dirty="0" err="1">
                <a:solidFill>
                  <a:srgbClr val="FD7D00"/>
                </a:solidFill>
                <a:latin typeface="Cambria Bold"/>
              </a:rPr>
              <a:t>đây</a:t>
            </a:r>
            <a:r>
              <a:rPr lang="en-US" sz="3275" dirty="0">
                <a:solidFill>
                  <a:srgbClr val="FD7D00"/>
                </a:solidFill>
                <a:latin typeface="Cambria Bold"/>
              </a:rPr>
              <a:t> </a:t>
            </a:r>
            <a:r>
              <a:rPr lang="en-US" sz="3275" dirty="0" err="1">
                <a:solidFill>
                  <a:srgbClr val="FD7D00"/>
                </a:solidFill>
                <a:latin typeface="Cambria Bold"/>
              </a:rPr>
              <a:t>và</a:t>
            </a:r>
            <a:r>
              <a:rPr lang="en-US" sz="3275" dirty="0">
                <a:solidFill>
                  <a:srgbClr val="FD7D00"/>
                </a:solidFill>
                <a:latin typeface="Cambria Bold"/>
              </a:rPr>
              <a:t> </a:t>
            </a:r>
            <a:r>
              <a:rPr lang="en-US" sz="3275" dirty="0" err="1">
                <a:solidFill>
                  <a:srgbClr val="FD7D00"/>
                </a:solidFill>
                <a:latin typeface="Cambria Bold"/>
              </a:rPr>
              <a:t>trả</a:t>
            </a:r>
            <a:r>
              <a:rPr lang="en-US" sz="3275" dirty="0">
                <a:solidFill>
                  <a:srgbClr val="FD7D00"/>
                </a:solidFill>
                <a:latin typeface="Cambria Bold"/>
              </a:rPr>
              <a:t> </a:t>
            </a:r>
            <a:r>
              <a:rPr lang="en-US" sz="3275" dirty="0" err="1">
                <a:solidFill>
                  <a:srgbClr val="FD7D00"/>
                </a:solidFill>
                <a:latin typeface="Cambria Bold"/>
              </a:rPr>
              <a:t>lời</a:t>
            </a:r>
            <a:r>
              <a:rPr lang="en-US" sz="3275" dirty="0">
                <a:solidFill>
                  <a:srgbClr val="FD7D00"/>
                </a:solidFill>
                <a:latin typeface="Cambria Bold"/>
              </a:rPr>
              <a:t> </a:t>
            </a:r>
            <a:r>
              <a:rPr lang="en-US" sz="3275" dirty="0" err="1">
                <a:solidFill>
                  <a:srgbClr val="FD7D00"/>
                </a:solidFill>
                <a:latin typeface="Cambria Bold"/>
              </a:rPr>
              <a:t>câu</a:t>
            </a:r>
            <a:r>
              <a:rPr lang="en-US" sz="3275" dirty="0">
                <a:solidFill>
                  <a:srgbClr val="FD7D00"/>
                </a:solidFill>
                <a:latin typeface="Cambria Bold"/>
              </a:rPr>
              <a:t> </a:t>
            </a:r>
            <a:r>
              <a:rPr lang="en-US" sz="3275" dirty="0" err="1">
                <a:solidFill>
                  <a:srgbClr val="FD7D00"/>
                </a:solidFill>
                <a:latin typeface="Cambria Bold"/>
              </a:rPr>
              <a:t>hỏi</a:t>
            </a:r>
            <a:r>
              <a:rPr lang="en-US" sz="3275" dirty="0">
                <a:solidFill>
                  <a:srgbClr val="FD7D00"/>
                </a:solidFill>
                <a:latin typeface="Cambria Bold"/>
              </a:rPr>
              <a:t>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499477" y="863593"/>
            <a:ext cx="2305745" cy="537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586"/>
              </a:lnSpc>
              <a:spcBef>
                <a:spcPct val="0"/>
              </a:spcBef>
            </a:pPr>
            <a:r>
              <a:rPr lang="en-US" sz="3275" dirty="0" err="1">
                <a:solidFill>
                  <a:srgbClr val="000000"/>
                </a:solidFill>
                <a:latin typeface="Cambria Bold"/>
              </a:rPr>
              <a:t>Cây</a:t>
            </a:r>
            <a:r>
              <a:rPr lang="en-US" sz="327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75" dirty="0" err="1">
                <a:solidFill>
                  <a:srgbClr val="000000"/>
                </a:solidFill>
                <a:latin typeface="Cambria Bold"/>
              </a:rPr>
              <a:t>cà</a:t>
            </a:r>
            <a:r>
              <a:rPr lang="en-US" sz="327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75" dirty="0" err="1">
                <a:solidFill>
                  <a:srgbClr val="000000"/>
                </a:solidFill>
                <a:latin typeface="Cambria Bold"/>
              </a:rPr>
              <a:t>chua</a:t>
            </a:r>
            <a:r>
              <a:rPr lang="en-US" sz="3275" dirty="0">
                <a:solidFill>
                  <a:srgbClr val="000000"/>
                </a:solidFill>
                <a:latin typeface="Cambria Bold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85800" y="1535669"/>
            <a:ext cx="10780425" cy="4703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690"/>
              </a:lnSpc>
            </a:pPr>
            <a:r>
              <a:rPr lang="en-US" sz="2636" dirty="0">
                <a:solidFill>
                  <a:srgbClr val="000000"/>
                </a:solidFill>
                <a:latin typeface="Cambria"/>
              </a:rPr>
              <a:t>    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Khi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con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chim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sếu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từ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thượng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nguồn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sông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Hồng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bay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dọc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lòng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sông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xuôi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về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nam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đồng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cà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chua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đã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chín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rộ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Ruộng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cà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chua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đẹp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từ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trồng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cho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đến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khi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thu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hái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Dưới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vun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bón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tưới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tắm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dân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làng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cà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chua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lớn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trông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thấy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3690"/>
              </a:lnSpc>
              <a:spcBef>
                <a:spcPct val="0"/>
              </a:spcBef>
            </a:pPr>
            <a:r>
              <a:rPr lang="en-US" sz="2636" dirty="0">
                <a:solidFill>
                  <a:srgbClr val="000000"/>
                </a:solidFill>
                <a:latin typeface="Cambria"/>
              </a:rPr>
              <a:t>    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Cây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cà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chua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vươn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ngọn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tán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toả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hết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sức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tầng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lá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như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thảm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đen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thêu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màu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xanh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phủ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kín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ruộng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từ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chăn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hoa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gấm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xanh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bỗng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hiện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thêm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chùm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hoa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vàng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xinh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xắn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Hoa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điểm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xuyết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từ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gốc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ngọn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hoa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sai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chi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chít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Nắng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gửi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thêm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màu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đẹp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hoa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Hoa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như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đàn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bướm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đồng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nhỏ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bạt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ngàn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chui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rúc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mọi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tầng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lá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vùng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bãi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bát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ngát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060" t="-101562" r="-2498" b="-10645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4631021"/>
            <a:ext cx="1838773" cy="2156344"/>
          </a:xfrm>
          <a:custGeom>
            <a:avLst/>
            <a:gdLst/>
            <a:ahLst/>
            <a:cxnLst/>
            <a:rect l="l" t="t" r="r" b="b"/>
            <a:pathLst>
              <a:path w="2758160" h="3234516">
                <a:moveTo>
                  <a:pt x="0" y="0"/>
                </a:moveTo>
                <a:lnTo>
                  <a:pt x="2758160" y="0"/>
                </a:lnTo>
                <a:lnTo>
                  <a:pt x="2758160" y="3234515"/>
                </a:lnTo>
                <a:lnTo>
                  <a:pt x="0" y="32345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88376" y="5709194"/>
            <a:ext cx="4775155" cy="1400661"/>
          </a:xfrm>
          <a:custGeom>
            <a:avLst/>
            <a:gdLst/>
            <a:ahLst/>
            <a:cxnLst/>
            <a:rect l="l" t="t" r="r" b="b"/>
            <a:pathLst>
              <a:path w="7162732" h="2100992">
                <a:moveTo>
                  <a:pt x="0" y="0"/>
                </a:moveTo>
                <a:lnTo>
                  <a:pt x="7162731" y="0"/>
                </a:lnTo>
                <a:lnTo>
                  <a:pt x="7162731" y="2100992"/>
                </a:lnTo>
                <a:lnTo>
                  <a:pt x="0" y="21009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888532" y="5822686"/>
            <a:ext cx="4775155" cy="1400661"/>
          </a:xfrm>
          <a:custGeom>
            <a:avLst/>
            <a:gdLst/>
            <a:ahLst/>
            <a:cxnLst/>
            <a:rect l="l" t="t" r="r" b="b"/>
            <a:pathLst>
              <a:path w="7162732" h="2100992">
                <a:moveTo>
                  <a:pt x="0" y="0"/>
                </a:moveTo>
                <a:lnTo>
                  <a:pt x="7162732" y="0"/>
                </a:lnTo>
                <a:lnTo>
                  <a:pt x="7162732" y="2100992"/>
                </a:lnTo>
                <a:lnTo>
                  <a:pt x="0" y="21009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805221" y="5709194"/>
            <a:ext cx="4775155" cy="1400661"/>
          </a:xfrm>
          <a:custGeom>
            <a:avLst/>
            <a:gdLst/>
            <a:ahLst/>
            <a:cxnLst/>
            <a:rect l="l" t="t" r="r" b="b"/>
            <a:pathLst>
              <a:path w="7162732" h="2100992">
                <a:moveTo>
                  <a:pt x="0" y="0"/>
                </a:moveTo>
                <a:lnTo>
                  <a:pt x="7162731" y="0"/>
                </a:lnTo>
                <a:lnTo>
                  <a:pt x="7162731" y="2100992"/>
                </a:lnTo>
                <a:lnTo>
                  <a:pt x="0" y="21009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273254" y="293998"/>
            <a:ext cx="11645492" cy="6270005"/>
            <a:chOff x="0" y="0"/>
            <a:chExt cx="4600688" cy="247703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600688" cy="2477039"/>
            </a:xfrm>
            <a:custGeom>
              <a:avLst/>
              <a:gdLst/>
              <a:ahLst/>
              <a:cxnLst/>
              <a:rect l="l" t="t" r="r" b="b"/>
              <a:pathLst>
                <a:path w="4600688" h="2477039">
                  <a:moveTo>
                    <a:pt x="22603" y="0"/>
                  </a:moveTo>
                  <a:lnTo>
                    <a:pt x="4578085" y="0"/>
                  </a:lnTo>
                  <a:cubicBezTo>
                    <a:pt x="4590568" y="0"/>
                    <a:pt x="4600688" y="10120"/>
                    <a:pt x="4600688" y="22603"/>
                  </a:cubicBezTo>
                  <a:lnTo>
                    <a:pt x="4600688" y="2454436"/>
                  </a:lnTo>
                  <a:cubicBezTo>
                    <a:pt x="4600688" y="2460430"/>
                    <a:pt x="4598307" y="2466180"/>
                    <a:pt x="4594068" y="2470419"/>
                  </a:cubicBezTo>
                  <a:cubicBezTo>
                    <a:pt x="4589829" y="2474657"/>
                    <a:pt x="4584080" y="2477039"/>
                    <a:pt x="4578085" y="2477039"/>
                  </a:cubicBezTo>
                  <a:lnTo>
                    <a:pt x="22603" y="2477039"/>
                  </a:lnTo>
                  <a:cubicBezTo>
                    <a:pt x="16608" y="2477039"/>
                    <a:pt x="10859" y="2474657"/>
                    <a:pt x="6620" y="2470419"/>
                  </a:cubicBezTo>
                  <a:cubicBezTo>
                    <a:pt x="2381" y="2466180"/>
                    <a:pt x="0" y="2460430"/>
                    <a:pt x="0" y="2454436"/>
                  </a:cubicBezTo>
                  <a:lnTo>
                    <a:pt x="0" y="22603"/>
                  </a:lnTo>
                  <a:cubicBezTo>
                    <a:pt x="0" y="16608"/>
                    <a:pt x="2381" y="10859"/>
                    <a:pt x="6620" y="6620"/>
                  </a:cubicBezTo>
                  <a:cubicBezTo>
                    <a:pt x="10859" y="2381"/>
                    <a:pt x="16608" y="0"/>
                    <a:pt x="22603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B6C671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600688" cy="251513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418791" y="416549"/>
            <a:ext cx="704100" cy="964595"/>
          </a:xfrm>
          <a:custGeom>
            <a:avLst/>
            <a:gdLst/>
            <a:ahLst/>
            <a:cxnLst/>
            <a:rect l="l" t="t" r="r" b="b"/>
            <a:pathLst>
              <a:path w="1056150" h="1446893">
                <a:moveTo>
                  <a:pt x="0" y="0"/>
                </a:moveTo>
                <a:lnTo>
                  <a:pt x="1056150" y="0"/>
                </a:lnTo>
                <a:lnTo>
                  <a:pt x="1056150" y="1446893"/>
                </a:lnTo>
                <a:lnTo>
                  <a:pt x="0" y="14468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997043" y="561728"/>
            <a:ext cx="3658743" cy="5486400"/>
          </a:xfrm>
          <a:custGeom>
            <a:avLst/>
            <a:gdLst/>
            <a:ahLst/>
            <a:cxnLst/>
            <a:rect l="l" t="t" r="r" b="b"/>
            <a:pathLst>
              <a:path w="5488114" h="8229600">
                <a:moveTo>
                  <a:pt x="0" y="0"/>
                </a:moveTo>
                <a:lnTo>
                  <a:pt x="5488115" y="0"/>
                </a:lnTo>
                <a:lnTo>
                  <a:pt x="548811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122892" y="364325"/>
            <a:ext cx="6682329" cy="6001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609"/>
              </a:lnSpc>
            </a:pPr>
            <a:r>
              <a:rPr lang="en-US" sz="2577" dirty="0">
                <a:solidFill>
                  <a:srgbClr val="000000"/>
                </a:solidFill>
                <a:latin typeface="Cambria"/>
              </a:rPr>
              <a:t>    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Thế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hoa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biến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đi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cây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tạo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chùm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quả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nõn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Quả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thầm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lặng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hiện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mang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đồng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phục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cây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mẹ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Quả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xum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xuê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chi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chít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quả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lớn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quả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bé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vui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như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đàn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gà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mẹ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đông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con.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Quả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ở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thân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quả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leo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nghịch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ngợm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ngọn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Nắng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lại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đến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tạo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vị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thơm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vị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mát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tụ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dần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quả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Mỗi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quả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cà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chua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chín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trời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nhỏ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hiền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dịu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Cà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chua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thắp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đèn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lồng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lùm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cây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nhỏ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bé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báo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hiệu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riêng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gọi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đến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hái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3609"/>
              </a:lnSpc>
            </a:pPr>
            <a:r>
              <a:rPr lang="en-US" sz="2577" dirty="0">
                <a:solidFill>
                  <a:srgbClr val="000000"/>
                </a:solidFill>
                <a:latin typeface="Cambria"/>
              </a:rPr>
              <a:t>    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Cà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chua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bữa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tiệc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sang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cho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đến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bữa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cơm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đơn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giản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nấu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vội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vàng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cà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chua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còn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quà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cho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các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trẻ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em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vùng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đất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bãi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r" defTabSz="609630">
              <a:lnSpc>
                <a:spcPts val="3609"/>
              </a:lnSpc>
            </a:pPr>
            <a:r>
              <a:rPr lang="en-US" sz="2400" i="1" dirty="0">
                <a:solidFill>
                  <a:srgbClr val="000000"/>
                </a:solidFill>
                <a:latin typeface="Cambria"/>
              </a:rPr>
              <a:t>(Theo Ngô Văn </a:t>
            </a:r>
            <a:r>
              <a:rPr lang="en-US" sz="2400" i="1" dirty="0" err="1">
                <a:solidFill>
                  <a:srgbClr val="000000"/>
                </a:solidFill>
                <a:latin typeface="Cambria"/>
              </a:rPr>
              <a:t>Phú</a:t>
            </a:r>
            <a:r>
              <a:rPr lang="en-US" sz="2400" i="1" dirty="0">
                <a:solidFill>
                  <a:srgbClr val="000000"/>
                </a:solidFill>
                <a:latin typeface="Cambria"/>
              </a:rPr>
              <a:t>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060" t="-101562" r="-2498" b="-10645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4631021"/>
            <a:ext cx="1838773" cy="2156344"/>
          </a:xfrm>
          <a:custGeom>
            <a:avLst/>
            <a:gdLst/>
            <a:ahLst/>
            <a:cxnLst/>
            <a:rect l="l" t="t" r="r" b="b"/>
            <a:pathLst>
              <a:path w="2758160" h="3234516">
                <a:moveTo>
                  <a:pt x="0" y="0"/>
                </a:moveTo>
                <a:lnTo>
                  <a:pt x="2758160" y="0"/>
                </a:lnTo>
                <a:lnTo>
                  <a:pt x="2758160" y="3234515"/>
                </a:lnTo>
                <a:lnTo>
                  <a:pt x="0" y="32345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88376" y="5709194"/>
            <a:ext cx="4775155" cy="1400661"/>
          </a:xfrm>
          <a:custGeom>
            <a:avLst/>
            <a:gdLst/>
            <a:ahLst/>
            <a:cxnLst/>
            <a:rect l="l" t="t" r="r" b="b"/>
            <a:pathLst>
              <a:path w="7162732" h="2100992">
                <a:moveTo>
                  <a:pt x="0" y="0"/>
                </a:moveTo>
                <a:lnTo>
                  <a:pt x="7162731" y="0"/>
                </a:lnTo>
                <a:lnTo>
                  <a:pt x="7162731" y="2100992"/>
                </a:lnTo>
                <a:lnTo>
                  <a:pt x="0" y="21009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888532" y="5822686"/>
            <a:ext cx="4775155" cy="1400661"/>
          </a:xfrm>
          <a:custGeom>
            <a:avLst/>
            <a:gdLst/>
            <a:ahLst/>
            <a:cxnLst/>
            <a:rect l="l" t="t" r="r" b="b"/>
            <a:pathLst>
              <a:path w="7162732" h="2100992">
                <a:moveTo>
                  <a:pt x="0" y="0"/>
                </a:moveTo>
                <a:lnTo>
                  <a:pt x="7162732" y="0"/>
                </a:lnTo>
                <a:lnTo>
                  <a:pt x="7162732" y="2100992"/>
                </a:lnTo>
                <a:lnTo>
                  <a:pt x="0" y="21009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805221" y="5709194"/>
            <a:ext cx="4775155" cy="1400661"/>
          </a:xfrm>
          <a:custGeom>
            <a:avLst/>
            <a:gdLst/>
            <a:ahLst/>
            <a:cxnLst/>
            <a:rect l="l" t="t" r="r" b="b"/>
            <a:pathLst>
              <a:path w="7162732" h="2100992">
                <a:moveTo>
                  <a:pt x="0" y="0"/>
                </a:moveTo>
                <a:lnTo>
                  <a:pt x="7162731" y="0"/>
                </a:lnTo>
                <a:lnTo>
                  <a:pt x="7162731" y="2100992"/>
                </a:lnTo>
                <a:lnTo>
                  <a:pt x="0" y="21009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273254" y="293998"/>
            <a:ext cx="11645492" cy="6270005"/>
            <a:chOff x="0" y="0"/>
            <a:chExt cx="4600688" cy="247703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600688" cy="2477039"/>
            </a:xfrm>
            <a:custGeom>
              <a:avLst/>
              <a:gdLst/>
              <a:ahLst/>
              <a:cxnLst/>
              <a:rect l="l" t="t" r="r" b="b"/>
              <a:pathLst>
                <a:path w="4600688" h="2477039">
                  <a:moveTo>
                    <a:pt x="22603" y="0"/>
                  </a:moveTo>
                  <a:lnTo>
                    <a:pt x="4578085" y="0"/>
                  </a:lnTo>
                  <a:cubicBezTo>
                    <a:pt x="4590568" y="0"/>
                    <a:pt x="4600688" y="10120"/>
                    <a:pt x="4600688" y="22603"/>
                  </a:cubicBezTo>
                  <a:lnTo>
                    <a:pt x="4600688" y="2454436"/>
                  </a:lnTo>
                  <a:cubicBezTo>
                    <a:pt x="4600688" y="2460430"/>
                    <a:pt x="4598307" y="2466180"/>
                    <a:pt x="4594068" y="2470419"/>
                  </a:cubicBezTo>
                  <a:cubicBezTo>
                    <a:pt x="4589829" y="2474657"/>
                    <a:pt x="4584080" y="2477039"/>
                    <a:pt x="4578085" y="2477039"/>
                  </a:cubicBezTo>
                  <a:lnTo>
                    <a:pt x="22603" y="2477039"/>
                  </a:lnTo>
                  <a:cubicBezTo>
                    <a:pt x="16608" y="2477039"/>
                    <a:pt x="10859" y="2474657"/>
                    <a:pt x="6620" y="2470419"/>
                  </a:cubicBezTo>
                  <a:cubicBezTo>
                    <a:pt x="2381" y="2466180"/>
                    <a:pt x="0" y="2460430"/>
                    <a:pt x="0" y="2454436"/>
                  </a:cubicBezTo>
                  <a:lnTo>
                    <a:pt x="0" y="22603"/>
                  </a:lnTo>
                  <a:cubicBezTo>
                    <a:pt x="0" y="16608"/>
                    <a:pt x="2381" y="10859"/>
                    <a:pt x="6620" y="6620"/>
                  </a:cubicBezTo>
                  <a:cubicBezTo>
                    <a:pt x="10859" y="2381"/>
                    <a:pt x="16608" y="0"/>
                    <a:pt x="22603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B6C671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600688" cy="251513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418791" y="416549"/>
            <a:ext cx="704100" cy="964595"/>
          </a:xfrm>
          <a:custGeom>
            <a:avLst/>
            <a:gdLst/>
            <a:ahLst/>
            <a:cxnLst/>
            <a:rect l="l" t="t" r="r" b="b"/>
            <a:pathLst>
              <a:path w="1056150" h="1446893">
                <a:moveTo>
                  <a:pt x="0" y="0"/>
                </a:moveTo>
                <a:lnTo>
                  <a:pt x="1056150" y="0"/>
                </a:lnTo>
                <a:lnTo>
                  <a:pt x="1056150" y="1446893"/>
                </a:lnTo>
                <a:lnTo>
                  <a:pt x="0" y="14468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122892" y="470771"/>
            <a:ext cx="10383309" cy="3411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4484"/>
              </a:lnSpc>
            </a:pPr>
            <a:r>
              <a:rPr lang="en-US" sz="3202" dirty="0">
                <a:solidFill>
                  <a:srgbClr val="45520E"/>
                </a:solidFill>
                <a:latin typeface="Cambria"/>
              </a:rPr>
              <a:t>a. </a:t>
            </a:r>
            <a:r>
              <a:rPr lang="en-US" sz="3202" dirty="0" err="1">
                <a:solidFill>
                  <a:srgbClr val="45520E"/>
                </a:solidFill>
                <a:latin typeface="Cambria"/>
              </a:rPr>
              <a:t>Tìm</a:t>
            </a:r>
            <a:r>
              <a:rPr lang="en-US" sz="3202" dirty="0">
                <a:solidFill>
                  <a:srgbClr val="45520E"/>
                </a:solidFill>
                <a:latin typeface="Cambria"/>
              </a:rPr>
              <a:t> </a:t>
            </a:r>
            <a:r>
              <a:rPr lang="en-US" sz="3202" dirty="0" err="1">
                <a:solidFill>
                  <a:srgbClr val="45520E"/>
                </a:solidFill>
                <a:latin typeface="Cambria"/>
              </a:rPr>
              <a:t>phần</a:t>
            </a:r>
            <a:r>
              <a:rPr lang="en-US" sz="3202" dirty="0">
                <a:solidFill>
                  <a:srgbClr val="45520E"/>
                </a:solidFill>
                <a:latin typeface="Cambria"/>
              </a:rPr>
              <a:t> </a:t>
            </a:r>
            <a:r>
              <a:rPr lang="en-US" sz="3202" dirty="0" err="1">
                <a:solidFill>
                  <a:srgbClr val="45520E"/>
                </a:solidFill>
                <a:latin typeface="Cambria"/>
              </a:rPr>
              <a:t>mở</a:t>
            </a:r>
            <a:r>
              <a:rPr lang="en-US" sz="3202" dirty="0">
                <a:solidFill>
                  <a:srgbClr val="45520E"/>
                </a:solidFill>
                <a:latin typeface="Cambria"/>
              </a:rPr>
              <a:t> </a:t>
            </a:r>
            <a:r>
              <a:rPr lang="en-US" sz="3202" dirty="0" err="1">
                <a:solidFill>
                  <a:srgbClr val="45520E"/>
                </a:solidFill>
                <a:latin typeface="Cambria"/>
              </a:rPr>
              <a:t>bài</a:t>
            </a:r>
            <a:r>
              <a:rPr lang="en-US" sz="3202" dirty="0">
                <a:solidFill>
                  <a:srgbClr val="45520E"/>
                </a:solidFill>
                <a:latin typeface="Cambria"/>
              </a:rPr>
              <a:t>, </a:t>
            </a:r>
            <a:r>
              <a:rPr lang="en-US" sz="3202" dirty="0" err="1">
                <a:solidFill>
                  <a:srgbClr val="45520E"/>
                </a:solidFill>
                <a:latin typeface="Cambria"/>
              </a:rPr>
              <a:t>thân</a:t>
            </a:r>
            <a:r>
              <a:rPr lang="en-US" sz="3202" dirty="0">
                <a:solidFill>
                  <a:srgbClr val="45520E"/>
                </a:solidFill>
                <a:latin typeface="Cambria"/>
              </a:rPr>
              <a:t> </a:t>
            </a:r>
            <a:r>
              <a:rPr lang="en-US" sz="3202" dirty="0" err="1">
                <a:solidFill>
                  <a:srgbClr val="45520E"/>
                </a:solidFill>
                <a:latin typeface="Cambria"/>
              </a:rPr>
              <a:t>bài</a:t>
            </a:r>
            <a:r>
              <a:rPr lang="en-US" sz="3202" dirty="0">
                <a:solidFill>
                  <a:srgbClr val="45520E"/>
                </a:solidFill>
                <a:latin typeface="Cambria"/>
              </a:rPr>
              <a:t>, </a:t>
            </a:r>
            <a:r>
              <a:rPr lang="en-US" sz="3202" dirty="0" err="1">
                <a:solidFill>
                  <a:srgbClr val="45520E"/>
                </a:solidFill>
                <a:latin typeface="Cambria"/>
              </a:rPr>
              <a:t>kết</a:t>
            </a:r>
            <a:r>
              <a:rPr lang="en-US" sz="3202" dirty="0">
                <a:solidFill>
                  <a:srgbClr val="45520E"/>
                </a:solidFill>
                <a:latin typeface="Cambria"/>
              </a:rPr>
              <a:t> </a:t>
            </a:r>
            <a:r>
              <a:rPr lang="en-US" sz="3202" dirty="0" err="1">
                <a:solidFill>
                  <a:srgbClr val="45520E"/>
                </a:solidFill>
                <a:latin typeface="Cambria"/>
              </a:rPr>
              <a:t>bài</a:t>
            </a:r>
            <a:r>
              <a:rPr lang="en-US" sz="3202" dirty="0">
                <a:solidFill>
                  <a:srgbClr val="45520E"/>
                </a:solidFill>
                <a:latin typeface="Cambria"/>
              </a:rPr>
              <a:t> </a:t>
            </a:r>
            <a:r>
              <a:rPr lang="en-US" sz="3202" dirty="0" err="1">
                <a:solidFill>
                  <a:srgbClr val="45520E"/>
                </a:solidFill>
                <a:latin typeface="Cambria"/>
              </a:rPr>
              <a:t>của</a:t>
            </a:r>
            <a:r>
              <a:rPr lang="en-US" sz="3202" dirty="0">
                <a:solidFill>
                  <a:srgbClr val="45520E"/>
                </a:solidFill>
                <a:latin typeface="Cambria"/>
              </a:rPr>
              <a:t> </a:t>
            </a:r>
            <a:r>
              <a:rPr lang="en-US" sz="3202" dirty="0" err="1">
                <a:solidFill>
                  <a:srgbClr val="45520E"/>
                </a:solidFill>
                <a:latin typeface="Cambria"/>
              </a:rPr>
              <a:t>bài</a:t>
            </a:r>
            <a:r>
              <a:rPr lang="en-US" sz="3202" dirty="0">
                <a:solidFill>
                  <a:srgbClr val="45520E"/>
                </a:solidFill>
                <a:latin typeface="Cambria"/>
              </a:rPr>
              <a:t> </a:t>
            </a:r>
            <a:r>
              <a:rPr lang="en-US" sz="3202" dirty="0" err="1">
                <a:solidFill>
                  <a:srgbClr val="45520E"/>
                </a:solidFill>
                <a:latin typeface="Cambria"/>
              </a:rPr>
              <a:t>văn</a:t>
            </a:r>
            <a:r>
              <a:rPr lang="en-US" sz="3202" dirty="0">
                <a:solidFill>
                  <a:srgbClr val="45520E"/>
                </a:solidFill>
                <a:latin typeface="Cambria"/>
              </a:rPr>
              <a:t> </a:t>
            </a:r>
            <a:r>
              <a:rPr lang="en-US" sz="3202" dirty="0" err="1">
                <a:solidFill>
                  <a:srgbClr val="45520E"/>
                </a:solidFill>
                <a:latin typeface="Cambria"/>
              </a:rPr>
              <a:t>trên</a:t>
            </a:r>
            <a:r>
              <a:rPr lang="en-US" sz="3202" dirty="0">
                <a:solidFill>
                  <a:srgbClr val="45520E"/>
                </a:solidFill>
                <a:latin typeface="Cambria"/>
              </a:rPr>
              <a:t> </a:t>
            </a:r>
            <a:r>
              <a:rPr lang="en-US" sz="3202" dirty="0" err="1">
                <a:solidFill>
                  <a:srgbClr val="45520E"/>
                </a:solidFill>
                <a:latin typeface="Cambria"/>
              </a:rPr>
              <a:t>và</a:t>
            </a:r>
            <a:r>
              <a:rPr lang="en-US" sz="3202" dirty="0">
                <a:solidFill>
                  <a:srgbClr val="45520E"/>
                </a:solidFill>
                <a:latin typeface="Cambria"/>
              </a:rPr>
              <a:t> </a:t>
            </a:r>
            <a:r>
              <a:rPr lang="en-US" sz="3202" dirty="0" err="1">
                <a:solidFill>
                  <a:srgbClr val="45520E"/>
                </a:solidFill>
                <a:latin typeface="Cambria"/>
              </a:rPr>
              <a:t>nêu</a:t>
            </a:r>
            <a:r>
              <a:rPr lang="en-US" sz="3202" dirty="0">
                <a:solidFill>
                  <a:srgbClr val="45520E"/>
                </a:solidFill>
                <a:latin typeface="Cambria"/>
              </a:rPr>
              <a:t> ý </a:t>
            </a:r>
            <a:r>
              <a:rPr lang="en-US" sz="3202" dirty="0" err="1">
                <a:solidFill>
                  <a:srgbClr val="45520E"/>
                </a:solidFill>
                <a:latin typeface="Cambria"/>
              </a:rPr>
              <a:t>chính</a:t>
            </a:r>
            <a:r>
              <a:rPr lang="en-US" sz="3202" dirty="0">
                <a:solidFill>
                  <a:srgbClr val="45520E"/>
                </a:solidFill>
                <a:latin typeface="Cambria"/>
              </a:rPr>
              <a:t> </a:t>
            </a:r>
            <a:r>
              <a:rPr lang="en-US" sz="3202" dirty="0" err="1">
                <a:solidFill>
                  <a:srgbClr val="45520E"/>
                </a:solidFill>
                <a:latin typeface="Cambria"/>
              </a:rPr>
              <a:t>của</a:t>
            </a:r>
            <a:r>
              <a:rPr lang="en-US" sz="3202" dirty="0">
                <a:solidFill>
                  <a:srgbClr val="45520E"/>
                </a:solidFill>
                <a:latin typeface="Cambria"/>
              </a:rPr>
              <a:t> </a:t>
            </a:r>
            <a:r>
              <a:rPr lang="en-US" sz="3202" dirty="0" err="1">
                <a:solidFill>
                  <a:srgbClr val="45520E"/>
                </a:solidFill>
                <a:latin typeface="Cambria"/>
              </a:rPr>
              <a:t>từng</a:t>
            </a:r>
            <a:r>
              <a:rPr lang="en-US" sz="3202" dirty="0">
                <a:solidFill>
                  <a:srgbClr val="45520E"/>
                </a:solidFill>
                <a:latin typeface="Cambria"/>
              </a:rPr>
              <a:t> </a:t>
            </a:r>
            <a:r>
              <a:rPr lang="en-US" sz="3202" dirty="0" err="1">
                <a:solidFill>
                  <a:srgbClr val="45520E"/>
                </a:solidFill>
                <a:latin typeface="Cambria"/>
              </a:rPr>
              <a:t>phần</a:t>
            </a:r>
            <a:r>
              <a:rPr lang="en-US" sz="3202" dirty="0">
                <a:solidFill>
                  <a:srgbClr val="45520E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4484"/>
              </a:lnSpc>
            </a:pPr>
            <a:r>
              <a:rPr lang="en-US" sz="3202" dirty="0">
                <a:solidFill>
                  <a:srgbClr val="45520E"/>
                </a:solidFill>
                <a:latin typeface="Cambria"/>
              </a:rPr>
              <a:t>b. Trong </a:t>
            </a:r>
            <a:r>
              <a:rPr lang="en-US" sz="3202" dirty="0" err="1">
                <a:solidFill>
                  <a:srgbClr val="45520E"/>
                </a:solidFill>
                <a:latin typeface="Cambria"/>
              </a:rPr>
              <a:t>phần</a:t>
            </a:r>
            <a:r>
              <a:rPr lang="en-US" sz="3202" dirty="0">
                <a:solidFill>
                  <a:srgbClr val="45520E"/>
                </a:solidFill>
                <a:latin typeface="Cambria"/>
              </a:rPr>
              <a:t> </a:t>
            </a:r>
            <a:r>
              <a:rPr lang="en-US" sz="3202" dirty="0" err="1">
                <a:solidFill>
                  <a:srgbClr val="45520E"/>
                </a:solidFill>
                <a:latin typeface="Cambria"/>
              </a:rPr>
              <a:t>thân</a:t>
            </a:r>
            <a:r>
              <a:rPr lang="en-US" sz="3202" dirty="0">
                <a:solidFill>
                  <a:srgbClr val="45520E"/>
                </a:solidFill>
                <a:latin typeface="Cambria"/>
              </a:rPr>
              <a:t> </a:t>
            </a:r>
            <a:r>
              <a:rPr lang="en-US" sz="3202" dirty="0" err="1">
                <a:solidFill>
                  <a:srgbClr val="45520E"/>
                </a:solidFill>
                <a:latin typeface="Cambria"/>
              </a:rPr>
              <a:t>bài</a:t>
            </a:r>
            <a:r>
              <a:rPr lang="en-US" sz="3202" dirty="0">
                <a:solidFill>
                  <a:srgbClr val="45520E"/>
                </a:solidFill>
                <a:latin typeface="Cambria"/>
              </a:rPr>
              <a:t>, </a:t>
            </a:r>
            <a:r>
              <a:rPr lang="en-US" sz="3202" dirty="0" err="1">
                <a:solidFill>
                  <a:srgbClr val="45520E"/>
                </a:solidFill>
                <a:latin typeface="Cambria"/>
              </a:rPr>
              <a:t>đặc</a:t>
            </a:r>
            <a:r>
              <a:rPr lang="en-US" sz="3202" dirty="0">
                <a:solidFill>
                  <a:srgbClr val="45520E"/>
                </a:solidFill>
                <a:latin typeface="Cambria"/>
              </a:rPr>
              <a:t> </a:t>
            </a:r>
            <a:r>
              <a:rPr lang="en-US" sz="3202" dirty="0" err="1">
                <a:solidFill>
                  <a:srgbClr val="45520E"/>
                </a:solidFill>
                <a:latin typeface="Cambria"/>
              </a:rPr>
              <a:t>điểm</a:t>
            </a:r>
            <a:r>
              <a:rPr lang="en-US" sz="3202" dirty="0">
                <a:solidFill>
                  <a:srgbClr val="45520E"/>
                </a:solidFill>
                <a:latin typeface="Cambria"/>
              </a:rPr>
              <a:t> </a:t>
            </a:r>
            <a:r>
              <a:rPr lang="en-US" sz="3202" dirty="0" err="1">
                <a:solidFill>
                  <a:srgbClr val="45520E"/>
                </a:solidFill>
                <a:latin typeface="Cambria"/>
              </a:rPr>
              <a:t>của</a:t>
            </a:r>
            <a:r>
              <a:rPr lang="en-US" sz="3202" dirty="0">
                <a:solidFill>
                  <a:srgbClr val="45520E"/>
                </a:solidFill>
                <a:latin typeface="Cambria"/>
              </a:rPr>
              <a:t> </a:t>
            </a:r>
            <a:r>
              <a:rPr lang="en-US" sz="3202" dirty="0" err="1">
                <a:solidFill>
                  <a:srgbClr val="45520E"/>
                </a:solidFill>
                <a:latin typeface="Cambria"/>
              </a:rPr>
              <a:t>cây</a:t>
            </a:r>
            <a:r>
              <a:rPr lang="en-US" sz="3202" dirty="0">
                <a:solidFill>
                  <a:srgbClr val="45520E"/>
                </a:solidFill>
                <a:latin typeface="Cambria"/>
              </a:rPr>
              <a:t> </a:t>
            </a:r>
            <a:r>
              <a:rPr lang="en-US" sz="3202" dirty="0" err="1">
                <a:solidFill>
                  <a:srgbClr val="45520E"/>
                </a:solidFill>
                <a:latin typeface="Cambria"/>
              </a:rPr>
              <a:t>cà</a:t>
            </a:r>
            <a:r>
              <a:rPr lang="en-US" sz="3202" dirty="0">
                <a:solidFill>
                  <a:srgbClr val="45520E"/>
                </a:solidFill>
                <a:latin typeface="Cambria"/>
              </a:rPr>
              <a:t> </a:t>
            </a:r>
            <a:r>
              <a:rPr lang="en-US" sz="3202" dirty="0" err="1">
                <a:solidFill>
                  <a:srgbClr val="45520E"/>
                </a:solidFill>
                <a:latin typeface="Cambria"/>
              </a:rPr>
              <a:t>chua</a:t>
            </a:r>
            <a:r>
              <a:rPr lang="en-US" sz="3202" dirty="0">
                <a:solidFill>
                  <a:srgbClr val="45520E"/>
                </a:solidFill>
                <a:latin typeface="Cambria"/>
              </a:rPr>
              <a:t> </a:t>
            </a:r>
            <a:r>
              <a:rPr lang="en-US" sz="3202" dirty="0" err="1">
                <a:solidFill>
                  <a:srgbClr val="45520E"/>
                </a:solidFill>
                <a:latin typeface="Cambria"/>
              </a:rPr>
              <a:t>được</a:t>
            </a:r>
            <a:r>
              <a:rPr lang="en-US" sz="3202" dirty="0">
                <a:solidFill>
                  <a:srgbClr val="45520E"/>
                </a:solidFill>
                <a:latin typeface="Cambria"/>
              </a:rPr>
              <a:t> </a:t>
            </a:r>
            <a:r>
              <a:rPr lang="en-US" sz="3202" dirty="0" err="1">
                <a:solidFill>
                  <a:srgbClr val="45520E"/>
                </a:solidFill>
                <a:latin typeface="Cambria"/>
              </a:rPr>
              <a:t>miêu</a:t>
            </a:r>
            <a:r>
              <a:rPr lang="en-US" sz="3202" dirty="0">
                <a:solidFill>
                  <a:srgbClr val="45520E"/>
                </a:solidFill>
                <a:latin typeface="Cambria"/>
              </a:rPr>
              <a:t> </a:t>
            </a:r>
            <a:r>
              <a:rPr lang="en-US" sz="3202" dirty="0" err="1">
                <a:solidFill>
                  <a:srgbClr val="45520E"/>
                </a:solidFill>
                <a:latin typeface="Cambria"/>
              </a:rPr>
              <a:t>tả</a:t>
            </a:r>
            <a:r>
              <a:rPr lang="en-US" sz="3202" dirty="0">
                <a:solidFill>
                  <a:srgbClr val="45520E"/>
                </a:solidFill>
                <a:latin typeface="Cambria"/>
              </a:rPr>
              <a:t> </a:t>
            </a:r>
            <a:r>
              <a:rPr lang="en-US" sz="3202" dirty="0" err="1">
                <a:solidFill>
                  <a:srgbClr val="45520E"/>
                </a:solidFill>
                <a:latin typeface="Cambria"/>
              </a:rPr>
              <a:t>theo</a:t>
            </a:r>
            <a:r>
              <a:rPr lang="en-US" sz="3202" dirty="0">
                <a:solidFill>
                  <a:srgbClr val="45520E"/>
                </a:solidFill>
                <a:latin typeface="Cambria"/>
              </a:rPr>
              <a:t> </a:t>
            </a:r>
            <a:r>
              <a:rPr lang="en-US" sz="3202" dirty="0" err="1">
                <a:solidFill>
                  <a:srgbClr val="45520E"/>
                </a:solidFill>
                <a:latin typeface="Cambria"/>
              </a:rPr>
              <a:t>trình</a:t>
            </a:r>
            <a:r>
              <a:rPr lang="en-US" sz="3202" dirty="0">
                <a:solidFill>
                  <a:srgbClr val="45520E"/>
                </a:solidFill>
                <a:latin typeface="Cambria"/>
              </a:rPr>
              <a:t> </a:t>
            </a:r>
            <a:r>
              <a:rPr lang="en-US" sz="3202" dirty="0" err="1">
                <a:solidFill>
                  <a:srgbClr val="45520E"/>
                </a:solidFill>
                <a:latin typeface="Cambria"/>
              </a:rPr>
              <a:t>tự</a:t>
            </a:r>
            <a:r>
              <a:rPr lang="en-US" sz="3202" dirty="0">
                <a:solidFill>
                  <a:srgbClr val="45520E"/>
                </a:solidFill>
                <a:latin typeface="Cambria"/>
              </a:rPr>
              <a:t> </a:t>
            </a:r>
            <a:r>
              <a:rPr lang="en-US" sz="3202" dirty="0" err="1">
                <a:solidFill>
                  <a:srgbClr val="45520E"/>
                </a:solidFill>
                <a:latin typeface="Cambria"/>
              </a:rPr>
              <a:t>nào</a:t>
            </a:r>
            <a:r>
              <a:rPr lang="en-US" sz="3202" dirty="0">
                <a:solidFill>
                  <a:srgbClr val="45520E"/>
                </a:solidFill>
                <a:latin typeface="Cambria"/>
              </a:rPr>
              <a:t>?</a:t>
            </a:r>
          </a:p>
          <a:p>
            <a:pPr algn="just" defTabSz="609630">
              <a:lnSpc>
                <a:spcPts val="4484"/>
              </a:lnSpc>
              <a:spcBef>
                <a:spcPct val="0"/>
              </a:spcBef>
            </a:pPr>
            <a:r>
              <a:rPr lang="en-US" sz="3202" dirty="0">
                <a:solidFill>
                  <a:srgbClr val="45520E"/>
                </a:solidFill>
                <a:latin typeface="Cambria"/>
              </a:rPr>
              <a:t>c. </a:t>
            </a:r>
            <a:r>
              <a:rPr lang="en-US" sz="3202" dirty="0" err="1">
                <a:solidFill>
                  <a:srgbClr val="45520E"/>
                </a:solidFill>
                <a:latin typeface="Cambria"/>
              </a:rPr>
              <a:t>Sắp</a:t>
            </a:r>
            <a:r>
              <a:rPr lang="en-US" sz="3202" dirty="0">
                <a:solidFill>
                  <a:srgbClr val="45520E"/>
                </a:solidFill>
                <a:latin typeface="Cambria"/>
              </a:rPr>
              <a:t> </a:t>
            </a:r>
            <a:r>
              <a:rPr lang="en-US" sz="3202" dirty="0" err="1">
                <a:solidFill>
                  <a:srgbClr val="45520E"/>
                </a:solidFill>
                <a:latin typeface="Cambria"/>
              </a:rPr>
              <a:t>xếp</a:t>
            </a:r>
            <a:r>
              <a:rPr lang="en-US" sz="3202" dirty="0">
                <a:solidFill>
                  <a:srgbClr val="45520E"/>
                </a:solidFill>
                <a:latin typeface="Cambria"/>
              </a:rPr>
              <a:t> </a:t>
            </a:r>
            <a:r>
              <a:rPr lang="en-US" sz="3202" dirty="0" err="1">
                <a:solidFill>
                  <a:srgbClr val="45520E"/>
                </a:solidFill>
                <a:latin typeface="Cambria"/>
              </a:rPr>
              <a:t>các</a:t>
            </a:r>
            <a:r>
              <a:rPr lang="en-US" sz="3202" dirty="0">
                <a:solidFill>
                  <a:srgbClr val="45520E"/>
                </a:solidFill>
                <a:latin typeface="Cambria"/>
              </a:rPr>
              <a:t> chi </a:t>
            </a:r>
            <a:r>
              <a:rPr lang="en-US" sz="3202" dirty="0" err="1">
                <a:solidFill>
                  <a:srgbClr val="45520E"/>
                </a:solidFill>
                <a:latin typeface="Cambria"/>
              </a:rPr>
              <a:t>tiết</a:t>
            </a:r>
            <a:r>
              <a:rPr lang="en-US" sz="3202" dirty="0">
                <a:solidFill>
                  <a:srgbClr val="45520E"/>
                </a:solidFill>
                <a:latin typeface="Cambria"/>
              </a:rPr>
              <a:t> </a:t>
            </a:r>
            <a:r>
              <a:rPr lang="en-US" sz="3202" dirty="0" err="1">
                <a:solidFill>
                  <a:srgbClr val="45520E"/>
                </a:solidFill>
                <a:latin typeface="Cambria"/>
              </a:rPr>
              <a:t>dưới</a:t>
            </a:r>
            <a:r>
              <a:rPr lang="en-US" sz="3202" dirty="0">
                <a:solidFill>
                  <a:srgbClr val="45520E"/>
                </a:solidFill>
                <a:latin typeface="Cambria"/>
              </a:rPr>
              <a:t> </a:t>
            </a:r>
            <a:r>
              <a:rPr lang="en-US" sz="3202" dirty="0" err="1">
                <a:solidFill>
                  <a:srgbClr val="45520E"/>
                </a:solidFill>
                <a:latin typeface="Cambria"/>
              </a:rPr>
              <a:t>đây</a:t>
            </a:r>
            <a:r>
              <a:rPr lang="en-US" sz="3202" dirty="0">
                <a:solidFill>
                  <a:srgbClr val="45520E"/>
                </a:solidFill>
                <a:latin typeface="Cambria"/>
              </a:rPr>
              <a:t> </a:t>
            </a:r>
            <a:r>
              <a:rPr lang="en-US" sz="3202" dirty="0" err="1">
                <a:solidFill>
                  <a:srgbClr val="45520E"/>
                </a:solidFill>
                <a:latin typeface="Cambria"/>
              </a:rPr>
              <a:t>theo</a:t>
            </a:r>
            <a:r>
              <a:rPr lang="en-US" sz="3202" dirty="0">
                <a:solidFill>
                  <a:srgbClr val="45520E"/>
                </a:solidFill>
                <a:latin typeface="Cambria"/>
              </a:rPr>
              <a:t> </a:t>
            </a:r>
            <a:r>
              <a:rPr lang="en-US" sz="3202" dirty="0" err="1">
                <a:solidFill>
                  <a:srgbClr val="45520E"/>
                </a:solidFill>
                <a:latin typeface="Cambria"/>
              </a:rPr>
              <a:t>trình</a:t>
            </a:r>
            <a:r>
              <a:rPr lang="en-US" sz="3202" dirty="0">
                <a:solidFill>
                  <a:srgbClr val="45520E"/>
                </a:solidFill>
                <a:latin typeface="Cambria"/>
              </a:rPr>
              <a:t> </a:t>
            </a:r>
            <a:r>
              <a:rPr lang="en-US" sz="3202" dirty="0" err="1">
                <a:solidFill>
                  <a:srgbClr val="45520E"/>
                </a:solidFill>
                <a:latin typeface="Cambria"/>
              </a:rPr>
              <a:t>tự</a:t>
            </a:r>
            <a:r>
              <a:rPr lang="en-US" sz="3202" dirty="0">
                <a:solidFill>
                  <a:srgbClr val="45520E"/>
                </a:solidFill>
                <a:latin typeface="Cambria"/>
              </a:rPr>
              <a:t> </a:t>
            </a:r>
            <a:r>
              <a:rPr lang="en-US" sz="3202" dirty="0" err="1">
                <a:solidFill>
                  <a:srgbClr val="45520E"/>
                </a:solidFill>
                <a:latin typeface="Cambria"/>
              </a:rPr>
              <a:t>phát</a:t>
            </a:r>
            <a:r>
              <a:rPr lang="en-US" sz="3202" dirty="0">
                <a:solidFill>
                  <a:srgbClr val="45520E"/>
                </a:solidFill>
                <a:latin typeface="Cambria"/>
              </a:rPr>
              <a:t> </a:t>
            </a:r>
            <a:r>
              <a:rPr lang="en-US" sz="3202" dirty="0" err="1">
                <a:solidFill>
                  <a:srgbClr val="45520E"/>
                </a:solidFill>
                <a:latin typeface="Cambria"/>
              </a:rPr>
              <a:t>triển</a:t>
            </a:r>
            <a:r>
              <a:rPr lang="en-US" sz="3202" dirty="0">
                <a:solidFill>
                  <a:srgbClr val="45520E"/>
                </a:solidFill>
                <a:latin typeface="Cambria"/>
              </a:rPr>
              <a:t> </a:t>
            </a:r>
            <a:r>
              <a:rPr lang="en-US" sz="3202" dirty="0" err="1">
                <a:solidFill>
                  <a:srgbClr val="45520E"/>
                </a:solidFill>
                <a:latin typeface="Cambria"/>
              </a:rPr>
              <a:t>của</a:t>
            </a:r>
            <a:r>
              <a:rPr lang="en-US" sz="3202" dirty="0">
                <a:solidFill>
                  <a:srgbClr val="45520E"/>
                </a:solidFill>
                <a:latin typeface="Cambria"/>
              </a:rPr>
              <a:t> </a:t>
            </a:r>
            <a:r>
              <a:rPr lang="en-US" sz="3202" dirty="0" err="1">
                <a:solidFill>
                  <a:srgbClr val="45520E"/>
                </a:solidFill>
                <a:latin typeface="Cambria"/>
              </a:rPr>
              <a:t>cây</a:t>
            </a:r>
            <a:r>
              <a:rPr lang="en-US" sz="3202" dirty="0">
                <a:solidFill>
                  <a:srgbClr val="45520E"/>
                </a:solidFill>
                <a:latin typeface="Cambria"/>
              </a:rPr>
              <a:t> </a:t>
            </a:r>
            <a:r>
              <a:rPr lang="en-US" sz="3202" dirty="0" err="1">
                <a:solidFill>
                  <a:srgbClr val="45520E"/>
                </a:solidFill>
                <a:latin typeface="Cambria"/>
              </a:rPr>
              <a:t>cà</a:t>
            </a:r>
            <a:r>
              <a:rPr lang="en-US" sz="3202" dirty="0">
                <a:solidFill>
                  <a:srgbClr val="45520E"/>
                </a:solidFill>
                <a:latin typeface="Cambria"/>
              </a:rPr>
              <a:t> </a:t>
            </a:r>
            <a:r>
              <a:rPr lang="en-US" sz="3202" dirty="0" err="1">
                <a:solidFill>
                  <a:srgbClr val="45520E"/>
                </a:solidFill>
                <a:latin typeface="Cambria"/>
              </a:rPr>
              <a:t>chua</a:t>
            </a:r>
            <a:r>
              <a:rPr lang="en-US" sz="3202" dirty="0">
                <a:solidFill>
                  <a:srgbClr val="45520E"/>
                </a:solidFill>
                <a:latin typeface="Cambria"/>
              </a:rPr>
              <a:t>.</a:t>
            </a:r>
          </a:p>
        </p:txBody>
      </p:sp>
      <p:sp>
        <p:nvSpPr>
          <p:cNvPr id="12" name="Freeform 12"/>
          <p:cNvSpPr/>
          <p:nvPr/>
        </p:nvSpPr>
        <p:spPr>
          <a:xfrm>
            <a:off x="777107" y="4050324"/>
            <a:ext cx="11074879" cy="1056892"/>
          </a:xfrm>
          <a:custGeom>
            <a:avLst/>
            <a:gdLst/>
            <a:ahLst/>
            <a:cxnLst/>
            <a:rect l="l" t="t" r="r" b="b"/>
            <a:pathLst>
              <a:path w="16612319" h="1585338">
                <a:moveTo>
                  <a:pt x="0" y="0"/>
                </a:moveTo>
                <a:lnTo>
                  <a:pt x="16612319" y="0"/>
                </a:lnTo>
                <a:lnTo>
                  <a:pt x="16612319" y="1585338"/>
                </a:lnTo>
                <a:lnTo>
                  <a:pt x="0" y="15853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290373" y="5219547"/>
            <a:ext cx="10215827" cy="1103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4513"/>
              </a:lnSpc>
              <a:spcBef>
                <a:spcPct val="0"/>
              </a:spcBef>
            </a:pPr>
            <a:r>
              <a:rPr lang="en-US" sz="3223">
                <a:solidFill>
                  <a:srgbClr val="45520E"/>
                </a:solidFill>
                <a:latin typeface="Cambria"/>
              </a:rPr>
              <a:t>d. Trong bài văn, chi tiết nào cho thấy tác giả tả cây kết hợp với tả những sự vật có liên quan đến cây?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060" t="-101562" r="-2498" b="-10645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4631021"/>
            <a:ext cx="1838773" cy="2156344"/>
          </a:xfrm>
          <a:custGeom>
            <a:avLst/>
            <a:gdLst/>
            <a:ahLst/>
            <a:cxnLst/>
            <a:rect l="l" t="t" r="r" b="b"/>
            <a:pathLst>
              <a:path w="2758160" h="3234516">
                <a:moveTo>
                  <a:pt x="0" y="0"/>
                </a:moveTo>
                <a:lnTo>
                  <a:pt x="2758160" y="0"/>
                </a:lnTo>
                <a:lnTo>
                  <a:pt x="2758160" y="3234515"/>
                </a:lnTo>
                <a:lnTo>
                  <a:pt x="0" y="32345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88376" y="5709194"/>
            <a:ext cx="4775155" cy="1400661"/>
          </a:xfrm>
          <a:custGeom>
            <a:avLst/>
            <a:gdLst/>
            <a:ahLst/>
            <a:cxnLst/>
            <a:rect l="l" t="t" r="r" b="b"/>
            <a:pathLst>
              <a:path w="7162732" h="2100992">
                <a:moveTo>
                  <a:pt x="0" y="0"/>
                </a:moveTo>
                <a:lnTo>
                  <a:pt x="7162731" y="0"/>
                </a:lnTo>
                <a:lnTo>
                  <a:pt x="7162731" y="2100992"/>
                </a:lnTo>
                <a:lnTo>
                  <a:pt x="0" y="21009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888532" y="5822686"/>
            <a:ext cx="4775155" cy="1400661"/>
          </a:xfrm>
          <a:custGeom>
            <a:avLst/>
            <a:gdLst/>
            <a:ahLst/>
            <a:cxnLst/>
            <a:rect l="l" t="t" r="r" b="b"/>
            <a:pathLst>
              <a:path w="7162732" h="2100992">
                <a:moveTo>
                  <a:pt x="0" y="0"/>
                </a:moveTo>
                <a:lnTo>
                  <a:pt x="7162732" y="0"/>
                </a:lnTo>
                <a:lnTo>
                  <a:pt x="7162732" y="2100992"/>
                </a:lnTo>
                <a:lnTo>
                  <a:pt x="0" y="21009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805221" y="5709194"/>
            <a:ext cx="4775155" cy="1400661"/>
          </a:xfrm>
          <a:custGeom>
            <a:avLst/>
            <a:gdLst/>
            <a:ahLst/>
            <a:cxnLst/>
            <a:rect l="l" t="t" r="r" b="b"/>
            <a:pathLst>
              <a:path w="7162732" h="2100992">
                <a:moveTo>
                  <a:pt x="0" y="0"/>
                </a:moveTo>
                <a:lnTo>
                  <a:pt x="7162731" y="0"/>
                </a:lnTo>
                <a:lnTo>
                  <a:pt x="7162731" y="2100992"/>
                </a:lnTo>
                <a:lnTo>
                  <a:pt x="0" y="21009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273254" y="329762"/>
            <a:ext cx="11645492" cy="6270005"/>
            <a:chOff x="0" y="0"/>
            <a:chExt cx="4600688" cy="247703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600688" cy="2477039"/>
            </a:xfrm>
            <a:custGeom>
              <a:avLst/>
              <a:gdLst/>
              <a:ahLst/>
              <a:cxnLst/>
              <a:rect l="l" t="t" r="r" b="b"/>
              <a:pathLst>
                <a:path w="4600688" h="2477039">
                  <a:moveTo>
                    <a:pt x="22603" y="0"/>
                  </a:moveTo>
                  <a:lnTo>
                    <a:pt x="4578085" y="0"/>
                  </a:lnTo>
                  <a:cubicBezTo>
                    <a:pt x="4590568" y="0"/>
                    <a:pt x="4600688" y="10120"/>
                    <a:pt x="4600688" y="22603"/>
                  </a:cubicBezTo>
                  <a:lnTo>
                    <a:pt x="4600688" y="2454436"/>
                  </a:lnTo>
                  <a:cubicBezTo>
                    <a:pt x="4600688" y="2460430"/>
                    <a:pt x="4598307" y="2466180"/>
                    <a:pt x="4594068" y="2470419"/>
                  </a:cubicBezTo>
                  <a:cubicBezTo>
                    <a:pt x="4589829" y="2474657"/>
                    <a:pt x="4584080" y="2477039"/>
                    <a:pt x="4578085" y="2477039"/>
                  </a:cubicBezTo>
                  <a:lnTo>
                    <a:pt x="22603" y="2477039"/>
                  </a:lnTo>
                  <a:cubicBezTo>
                    <a:pt x="16608" y="2477039"/>
                    <a:pt x="10859" y="2474657"/>
                    <a:pt x="6620" y="2470419"/>
                  </a:cubicBezTo>
                  <a:cubicBezTo>
                    <a:pt x="2381" y="2466180"/>
                    <a:pt x="0" y="2460430"/>
                    <a:pt x="0" y="2454436"/>
                  </a:cubicBezTo>
                  <a:lnTo>
                    <a:pt x="0" y="22603"/>
                  </a:lnTo>
                  <a:cubicBezTo>
                    <a:pt x="0" y="16608"/>
                    <a:pt x="2381" y="10859"/>
                    <a:pt x="6620" y="6620"/>
                  </a:cubicBezTo>
                  <a:cubicBezTo>
                    <a:pt x="10859" y="2381"/>
                    <a:pt x="16608" y="0"/>
                    <a:pt x="22603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B6C671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600688" cy="251513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418791" y="416549"/>
            <a:ext cx="704100" cy="964595"/>
          </a:xfrm>
          <a:custGeom>
            <a:avLst/>
            <a:gdLst/>
            <a:ahLst/>
            <a:cxnLst/>
            <a:rect l="l" t="t" r="r" b="b"/>
            <a:pathLst>
              <a:path w="1056150" h="1446893">
                <a:moveTo>
                  <a:pt x="0" y="0"/>
                </a:moveTo>
                <a:lnTo>
                  <a:pt x="1056150" y="0"/>
                </a:lnTo>
                <a:lnTo>
                  <a:pt x="1056150" y="1446893"/>
                </a:lnTo>
                <a:lnTo>
                  <a:pt x="0" y="14468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320380" y="368307"/>
            <a:ext cx="10145845" cy="5379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586"/>
              </a:lnSpc>
              <a:spcBef>
                <a:spcPct val="0"/>
              </a:spcBef>
            </a:pPr>
            <a:r>
              <a:rPr lang="en-US" sz="3275" dirty="0" err="1">
                <a:solidFill>
                  <a:srgbClr val="FD7D00"/>
                </a:solidFill>
                <a:latin typeface="Cambria Bold"/>
              </a:rPr>
              <a:t>Tìm</a:t>
            </a:r>
            <a:r>
              <a:rPr lang="en-US" sz="3275" dirty="0">
                <a:solidFill>
                  <a:srgbClr val="FD7D00"/>
                </a:solidFill>
                <a:latin typeface="Cambria Bold"/>
              </a:rPr>
              <a:t> </a:t>
            </a:r>
            <a:r>
              <a:rPr lang="en-US" sz="3275" dirty="0" err="1">
                <a:solidFill>
                  <a:srgbClr val="FD7D00"/>
                </a:solidFill>
                <a:latin typeface="Cambria Bold"/>
              </a:rPr>
              <a:t>phần</a:t>
            </a:r>
            <a:r>
              <a:rPr lang="en-US" sz="3275" dirty="0">
                <a:solidFill>
                  <a:srgbClr val="FD7D00"/>
                </a:solidFill>
                <a:latin typeface="Cambria Bold"/>
              </a:rPr>
              <a:t> </a:t>
            </a:r>
            <a:r>
              <a:rPr lang="en-US" sz="3275" dirty="0" err="1">
                <a:solidFill>
                  <a:srgbClr val="FD7D00"/>
                </a:solidFill>
                <a:latin typeface="Cambria Bold"/>
              </a:rPr>
              <a:t>mở</a:t>
            </a:r>
            <a:r>
              <a:rPr lang="en-US" sz="3275" dirty="0">
                <a:solidFill>
                  <a:srgbClr val="FD7D00"/>
                </a:solidFill>
                <a:latin typeface="Cambria Bold"/>
              </a:rPr>
              <a:t> </a:t>
            </a:r>
            <a:r>
              <a:rPr lang="en-US" sz="3275" dirty="0" err="1">
                <a:solidFill>
                  <a:srgbClr val="FD7D00"/>
                </a:solidFill>
                <a:latin typeface="Cambria Bold"/>
              </a:rPr>
              <a:t>bài</a:t>
            </a:r>
            <a:r>
              <a:rPr lang="en-US" sz="3275" dirty="0">
                <a:solidFill>
                  <a:srgbClr val="FD7D00"/>
                </a:solidFill>
                <a:latin typeface="Cambria Bold"/>
              </a:rPr>
              <a:t>, </a:t>
            </a:r>
            <a:r>
              <a:rPr lang="en-US" sz="3275" dirty="0" err="1">
                <a:solidFill>
                  <a:srgbClr val="FD7D00"/>
                </a:solidFill>
                <a:latin typeface="Cambria Bold"/>
              </a:rPr>
              <a:t>thân</a:t>
            </a:r>
            <a:r>
              <a:rPr lang="en-US" sz="3275" dirty="0">
                <a:solidFill>
                  <a:srgbClr val="FD7D00"/>
                </a:solidFill>
                <a:latin typeface="Cambria Bold"/>
              </a:rPr>
              <a:t> </a:t>
            </a:r>
            <a:r>
              <a:rPr lang="en-US" sz="3275" dirty="0" err="1">
                <a:solidFill>
                  <a:srgbClr val="FD7D00"/>
                </a:solidFill>
                <a:latin typeface="Cambria Bold"/>
              </a:rPr>
              <a:t>bài</a:t>
            </a:r>
            <a:r>
              <a:rPr lang="en-US" sz="3275" dirty="0">
                <a:solidFill>
                  <a:srgbClr val="FD7D00"/>
                </a:solidFill>
                <a:latin typeface="Cambria Bold"/>
              </a:rPr>
              <a:t>, </a:t>
            </a:r>
            <a:r>
              <a:rPr lang="en-US" sz="3275" dirty="0" err="1">
                <a:solidFill>
                  <a:srgbClr val="FD7D00"/>
                </a:solidFill>
                <a:latin typeface="Cambria Bold"/>
              </a:rPr>
              <a:t>kết</a:t>
            </a:r>
            <a:r>
              <a:rPr lang="en-US" sz="3275" dirty="0">
                <a:solidFill>
                  <a:srgbClr val="FD7D00"/>
                </a:solidFill>
                <a:latin typeface="Cambria Bold"/>
              </a:rPr>
              <a:t> </a:t>
            </a:r>
            <a:r>
              <a:rPr lang="en-US" sz="3275" dirty="0" err="1">
                <a:solidFill>
                  <a:srgbClr val="FD7D00"/>
                </a:solidFill>
                <a:latin typeface="Cambria Bold"/>
              </a:rPr>
              <a:t>bài</a:t>
            </a:r>
            <a:r>
              <a:rPr lang="en-US" sz="3275" dirty="0">
                <a:solidFill>
                  <a:srgbClr val="FD7D00"/>
                </a:solidFill>
                <a:latin typeface="Cambria Bold"/>
              </a:rPr>
              <a:t> </a:t>
            </a:r>
            <a:r>
              <a:rPr lang="en-US" sz="3275" dirty="0" err="1">
                <a:solidFill>
                  <a:srgbClr val="FD7D00"/>
                </a:solidFill>
                <a:latin typeface="Cambria Bold"/>
              </a:rPr>
              <a:t>của</a:t>
            </a:r>
            <a:r>
              <a:rPr lang="en-US" sz="3275" dirty="0">
                <a:solidFill>
                  <a:srgbClr val="FD7D00"/>
                </a:solidFill>
                <a:latin typeface="Cambria Bold"/>
              </a:rPr>
              <a:t> </a:t>
            </a:r>
            <a:r>
              <a:rPr lang="en-US" sz="3275" dirty="0" err="1">
                <a:solidFill>
                  <a:srgbClr val="FD7D00"/>
                </a:solidFill>
                <a:latin typeface="Cambria Bold"/>
              </a:rPr>
              <a:t>bài</a:t>
            </a:r>
            <a:r>
              <a:rPr lang="en-US" sz="3275" dirty="0">
                <a:solidFill>
                  <a:srgbClr val="FD7D00"/>
                </a:solidFill>
                <a:latin typeface="Cambria Bold"/>
              </a:rPr>
              <a:t> </a:t>
            </a:r>
            <a:r>
              <a:rPr lang="en-US" sz="3275" dirty="0" err="1">
                <a:solidFill>
                  <a:srgbClr val="FD7D00"/>
                </a:solidFill>
                <a:latin typeface="Cambria Bold"/>
              </a:rPr>
              <a:t>văn</a:t>
            </a:r>
            <a:r>
              <a:rPr lang="en-US" sz="3275" dirty="0">
                <a:solidFill>
                  <a:srgbClr val="FD7D00"/>
                </a:solidFill>
                <a:latin typeface="Cambria Bold"/>
              </a:rPr>
              <a:t>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499477" y="863593"/>
            <a:ext cx="2305745" cy="537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586"/>
              </a:lnSpc>
              <a:spcBef>
                <a:spcPct val="0"/>
              </a:spcBef>
            </a:pPr>
            <a:r>
              <a:rPr lang="en-US" sz="3275">
                <a:solidFill>
                  <a:srgbClr val="000000"/>
                </a:solidFill>
                <a:latin typeface="Cambria Bold"/>
              </a:rPr>
              <a:t>Cây cà chua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C5D4EF-54F4-6BEA-12EA-D9B215B58BB0}"/>
              </a:ext>
            </a:extLst>
          </p:cNvPr>
          <p:cNvSpPr/>
          <p:nvPr/>
        </p:nvSpPr>
        <p:spPr>
          <a:xfrm>
            <a:off x="608191" y="1560229"/>
            <a:ext cx="10960768" cy="1828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6DF796-8288-8113-66CB-609BA796223E}"/>
              </a:ext>
            </a:extLst>
          </p:cNvPr>
          <p:cNvSpPr/>
          <p:nvPr/>
        </p:nvSpPr>
        <p:spPr>
          <a:xfrm>
            <a:off x="613611" y="3464765"/>
            <a:ext cx="10960768" cy="29716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705788" y="1582496"/>
            <a:ext cx="10780425" cy="4703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690"/>
              </a:lnSpc>
            </a:pPr>
            <a:r>
              <a:rPr lang="en-US" sz="2636" dirty="0">
                <a:solidFill>
                  <a:srgbClr val="000000"/>
                </a:solidFill>
                <a:latin typeface="Cambria"/>
              </a:rPr>
              <a:t>    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Khi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con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chim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sếu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từ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thượng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nguồn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sông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Hồng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bay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dọc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lòng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sông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xuôi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về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nam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đồng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cà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chua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đã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chín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rộ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Ruộng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cà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chua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đẹp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từ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trồng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cho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đến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khi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thu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hái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Dưới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vun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bón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tưới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tắm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dân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làng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cà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chua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lớn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trông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thấy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3690"/>
              </a:lnSpc>
              <a:spcBef>
                <a:spcPct val="0"/>
              </a:spcBef>
            </a:pPr>
            <a:r>
              <a:rPr lang="en-US" sz="2636" dirty="0">
                <a:solidFill>
                  <a:srgbClr val="000000"/>
                </a:solidFill>
                <a:latin typeface="Cambria"/>
              </a:rPr>
              <a:t>    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Cây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cà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chua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vươn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ngọn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tán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toả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hết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sức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tầng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lá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như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thảm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đen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thêu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màu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xanh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phủ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kín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ruộng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từ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chăn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hoa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gấm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xanh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bỗng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hiện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thêm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chùm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hoa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vàng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xinh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xắn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. Hoa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điểm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xuyết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từ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gốc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ngọn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hoa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sai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chi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chít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Nắng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gửi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thêm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màu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đẹp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hoa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. Hoa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như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đàn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bướm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đồng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nhỏ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bạt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ngàn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chui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rúc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mọi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tầng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lá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vùng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bãi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bát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36" dirty="0" err="1">
                <a:solidFill>
                  <a:srgbClr val="000000"/>
                </a:solidFill>
                <a:latin typeface="Cambria"/>
              </a:rPr>
              <a:t>ngát</a:t>
            </a:r>
            <a:r>
              <a:rPr lang="en-US" sz="2636" dirty="0">
                <a:solidFill>
                  <a:srgbClr val="000000"/>
                </a:solidFill>
                <a:latin typeface="Cambria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060" t="-101562" r="-2498" b="-10645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4631021"/>
            <a:ext cx="1838773" cy="2156344"/>
          </a:xfrm>
          <a:custGeom>
            <a:avLst/>
            <a:gdLst/>
            <a:ahLst/>
            <a:cxnLst/>
            <a:rect l="l" t="t" r="r" b="b"/>
            <a:pathLst>
              <a:path w="2758160" h="3234516">
                <a:moveTo>
                  <a:pt x="0" y="0"/>
                </a:moveTo>
                <a:lnTo>
                  <a:pt x="2758160" y="0"/>
                </a:lnTo>
                <a:lnTo>
                  <a:pt x="2758160" y="3234515"/>
                </a:lnTo>
                <a:lnTo>
                  <a:pt x="0" y="32345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88376" y="5709194"/>
            <a:ext cx="4775155" cy="1400661"/>
          </a:xfrm>
          <a:custGeom>
            <a:avLst/>
            <a:gdLst/>
            <a:ahLst/>
            <a:cxnLst/>
            <a:rect l="l" t="t" r="r" b="b"/>
            <a:pathLst>
              <a:path w="7162732" h="2100992">
                <a:moveTo>
                  <a:pt x="0" y="0"/>
                </a:moveTo>
                <a:lnTo>
                  <a:pt x="7162731" y="0"/>
                </a:lnTo>
                <a:lnTo>
                  <a:pt x="7162731" y="2100992"/>
                </a:lnTo>
                <a:lnTo>
                  <a:pt x="0" y="21009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888532" y="5822686"/>
            <a:ext cx="4775155" cy="1400661"/>
          </a:xfrm>
          <a:custGeom>
            <a:avLst/>
            <a:gdLst/>
            <a:ahLst/>
            <a:cxnLst/>
            <a:rect l="l" t="t" r="r" b="b"/>
            <a:pathLst>
              <a:path w="7162732" h="2100992">
                <a:moveTo>
                  <a:pt x="0" y="0"/>
                </a:moveTo>
                <a:lnTo>
                  <a:pt x="7162732" y="0"/>
                </a:lnTo>
                <a:lnTo>
                  <a:pt x="7162732" y="2100992"/>
                </a:lnTo>
                <a:lnTo>
                  <a:pt x="0" y="21009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805221" y="5709194"/>
            <a:ext cx="4775155" cy="1400661"/>
          </a:xfrm>
          <a:custGeom>
            <a:avLst/>
            <a:gdLst/>
            <a:ahLst/>
            <a:cxnLst/>
            <a:rect l="l" t="t" r="r" b="b"/>
            <a:pathLst>
              <a:path w="7162732" h="2100992">
                <a:moveTo>
                  <a:pt x="0" y="0"/>
                </a:moveTo>
                <a:lnTo>
                  <a:pt x="7162731" y="0"/>
                </a:lnTo>
                <a:lnTo>
                  <a:pt x="7162731" y="2100992"/>
                </a:lnTo>
                <a:lnTo>
                  <a:pt x="0" y="21009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273254" y="293998"/>
            <a:ext cx="11645492" cy="6270005"/>
            <a:chOff x="0" y="0"/>
            <a:chExt cx="4600688" cy="247703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600688" cy="2477039"/>
            </a:xfrm>
            <a:custGeom>
              <a:avLst/>
              <a:gdLst/>
              <a:ahLst/>
              <a:cxnLst/>
              <a:rect l="l" t="t" r="r" b="b"/>
              <a:pathLst>
                <a:path w="4600688" h="2477039">
                  <a:moveTo>
                    <a:pt x="22603" y="0"/>
                  </a:moveTo>
                  <a:lnTo>
                    <a:pt x="4578085" y="0"/>
                  </a:lnTo>
                  <a:cubicBezTo>
                    <a:pt x="4590568" y="0"/>
                    <a:pt x="4600688" y="10120"/>
                    <a:pt x="4600688" y="22603"/>
                  </a:cubicBezTo>
                  <a:lnTo>
                    <a:pt x="4600688" y="2454436"/>
                  </a:lnTo>
                  <a:cubicBezTo>
                    <a:pt x="4600688" y="2460430"/>
                    <a:pt x="4598307" y="2466180"/>
                    <a:pt x="4594068" y="2470419"/>
                  </a:cubicBezTo>
                  <a:cubicBezTo>
                    <a:pt x="4589829" y="2474657"/>
                    <a:pt x="4584080" y="2477039"/>
                    <a:pt x="4578085" y="2477039"/>
                  </a:cubicBezTo>
                  <a:lnTo>
                    <a:pt x="22603" y="2477039"/>
                  </a:lnTo>
                  <a:cubicBezTo>
                    <a:pt x="16608" y="2477039"/>
                    <a:pt x="10859" y="2474657"/>
                    <a:pt x="6620" y="2470419"/>
                  </a:cubicBezTo>
                  <a:cubicBezTo>
                    <a:pt x="2381" y="2466180"/>
                    <a:pt x="0" y="2460430"/>
                    <a:pt x="0" y="2454436"/>
                  </a:cubicBezTo>
                  <a:lnTo>
                    <a:pt x="0" y="22603"/>
                  </a:lnTo>
                  <a:cubicBezTo>
                    <a:pt x="0" y="16608"/>
                    <a:pt x="2381" y="10859"/>
                    <a:pt x="6620" y="6620"/>
                  </a:cubicBezTo>
                  <a:cubicBezTo>
                    <a:pt x="10859" y="2381"/>
                    <a:pt x="16608" y="0"/>
                    <a:pt x="22603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B6C671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600688" cy="251513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418791" y="416549"/>
            <a:ext cx="704100" cy="964595"/>
          </a:xfrm>
          <a:custGeom>
            <a:avLst/>
            <a:gdLst/>
            <a:ahLst/>
            <a:cxnLst/>
            <a:rect l="l" t="t" r="r" b="b"/>
            <a:pathLst>
              <a:path w="1056150" h="1446893">
                <a:moveTo>
                  <a:pt x="0" y="0"/>
                </a:moveTo>
                <a:lnTo>
                  <a:pt x="1056150" y="0"/>
                </a:lnTo>
                <a:lnTo>
                  <a:pt x="1056150" y="1446893"/>
                </a:lnTo>
                <a:lnTo>
                  <a:pt x="0" y="14468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997043" y="561728"/>
            <a:ext cx="3658743" cy="5486400"/>
          </a:xfrm>
          <a:custGeom>
            <a:avLst/>
            <a:gdLst/>
            <a:ahLst/>
            <a:cxnLst/>
            <a:rect l="l" t="t" r="r" b="b"/>
            <a:pathLst>
              <a:path w="5488114" h="8229600">
                <a:moveTo>
                  <a:pt x="0" y="0"/>
                </a:moveTo>
                <a:lnTo>
                  <a:pt x="5488115" y="0"/>
                </a:lnTo>
                <a:lnTo>
                  <a:pt x="548811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B2381F-38CA-77B5-E057-73CD94856DEB}"/>
              </a:ext>
            </a:extLst>
          </p:cNvPr>
          <p:cNvSpPr/>
          <p:nvPr/>
        </p:nvSpPr>
        <p:spPr>
          <a:xfrm>
            <a:off x="1122891" y="416549"/>
            <a:ext cx="6682329" cy="3991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B5B65A-8793-27CA-6D60-F0C2CAABF489}"/>
              </a:ext>
            </a:extLst>
          </p:cNvPr>
          <p:cNvSpPr/>
          <p:nvPr/>
        </p:nvSpPr>
        <p:spPr>
          <a:xfrm>
            <a:off x="1120526" y="4464405"/>
            <a:ext cx="6682329" cy="13502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122892" y="359399"/>
            <a:ext cx="6682329" cy="6423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609"/>
              </a:lnSpc>
            </a:pPr>
            <a:r>
              <a:rPr lang="en-US" sz="2577" dirty="0">
                <a:solidFill>
                  <a:srgbClr val="000000"/>
                </a:solidFill>
                <a:latin typeface="Cambria"/>
              </a:rPr>
              <a:t>    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Thế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hoa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biến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đi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cây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tạo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chùm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quả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nõn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Quả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thầm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lặng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hiện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mang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đồng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phục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cây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mẹ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Quả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xum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xuê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chi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chít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quả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lớn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quả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bé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vui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như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đàn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gà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mẹ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đông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con.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Quả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ở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thân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quả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leo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nghịch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ngợm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ngọn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Nắng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lại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đến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tạo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vị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thơm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vị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mát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tụ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dần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quả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Mỗi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quả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cà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chua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chín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trời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nhỏ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hiền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dịu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Cà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chua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thắp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đèn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lồng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lùm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cây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nhỏ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bé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báo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hiệu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riêng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gọi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đến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hái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3609"/>
              </a:lnSpc>
            </a:pPr>
            <a:r>
              <a:rPr lang="en-US" sz="2577" dirty="0">
                <a:solidFill>
                  <a:srgbClr val="000000"/>
                </a:solidFill>
                <a:latin typeface="Cambria"/>
              </a:rPr>
              <a:t>    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Cà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chua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bữa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tiệc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sang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cho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đến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bữa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cơm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đơn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giản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nấu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vội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vàng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cà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chua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còn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quà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cho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các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trẻ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em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vùng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đất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77" dirty="0" err="1">
                <a:solidFill>
                  <a:srgbClr val="000000"/>
                </a:solidFill>
                <a:latin typeface="Cambria"/>
              </a:rPr>
              <a:t>bãi</a:t>
            </a:r>
            <a:r>
              <a:rPr lang="en-US" sz="2577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r" defTabSz="609630">
              <a:lnSpc>
                <a:spcPts val="3609"/>
              </a:lnSpc>
            </a:pPr>
            <a:r>
              <a:rPr lang="en-US" sz="2400" i="1" dirty="0">
                <a:solidFill>
                  <a:srgbClr val="000000"/>
                </a:solidFill>
                <a:latin typeface="Cambria"/>
              </a:rPr>
              <a:t>(Theo Ngô Văn </a:t>
            </a:r>
            <a:r>
              <a:rPr lang="en-US" sz="2400" i="1" dirty="0" err="1">
                <a:solidFill>
                  <a:srgbClr val="000000"/>
                </a:solidFill>
                <a:latin typeface="Cambria"/>
              </a:rPr>
              <a:t>Phú</a:t>
            </a:r>
            <a:r>
              <a:rPr lang="en-US" sz="2400" i="1" dirty="0">
                <a:solidFill>
                  <a:srgbClr val="000000"/>
                </a:solidFill>
                <a:latin typeface="Cambria"/>
              </a:rPr>
              <a:t>)</a:t>
            </a:r>
          </a:p>
          <a:p>
            <a:pPr algn="just" defTabSz="609630">
              <a:lnSpc>
                <a:spcPts val="3609"/>
              </a:lnSpc>
              <a:spcBef>
                <a:spcPct val="0"/>
              </a:spcBef>
            </a:pPr>
            <a:endParaRPr lang="en-US" sz="2577" dirty="0">
              <a:solidFill>
                <a:srgbClr val="000000"/>
              </a:solidFill>
              <a:latin typeface="Cambri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060" t="-101562" r="-2498" b="-10645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4631021"/>
            <a:ext cx="1838773" cy="2156344"/>
          </a:xfrm>
          <a:custGeom>
            <a:avLst/>
            <a:gdLst/>
            <a:ahLst/>
            <a:cxnLst/>
            <a:rect l="l" t="t" r="r" b="b"/>
            <a:pathLst>
              <a:path w="2758160" h="3234516">
                <a:moveTo>
                  <a:pt x="0" y="0"/>
                </a:moveTo>
                <a:lnTo>
                  <a:pt x="2758160" y="0"/>
                </a:lnTo>
                <a:lnTo>
                  <a:pt x="2758160" y="3234515"/>
                </a:lnTo>
                <a:lnTo>
                  <a:pt x="0" y="32345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88376" y="5709194"/>
            <a:ext cx="4775155" cy="1400661"/>
          </a:xfrm>
          <a:custGeom>
            <a:avLst/>
            <a:gdLst/>
            <a:ahLst/>
            <a:cxnLst/>
            <a:rect l="l" t="t" r="r" b="b"/>
            <a:pathLst>
              <a:path w="7162732" h="2100992">
                <a:moveTo>
                  <a:pt x="0" y="0"/>
                </a:moveTo>
                <a:lnTo>
                  <a:pt x="7162731" y="0"/>
                </a:lnTo>
                <a:lnTo>
                  <a:pt x="7162731" y="2100992"/>
                </a:lnTo>
                <a:lnTo>
                  <a:pt x="0" y="21009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888532" y="5822686"/>
            <a:ext cx="4775155" cy="1400661"/>
          </a:xfrm>
          <a:custGeom>
            <a:avLst/>
            <a:gdLst/>
            <a:ahLst/>
            <a:cxnLst/>
            <a:rect l="l" t="t" r="r" b="b"/>
            <a:pathLst>
              <a:path w="7162732" h="2100992">
                <a:moveTo>
                  <a:pt x="0" y="0"/>
                </a:moveTo>
                <a:lnTo>
                  <a:pt x="7162732" y="0"/>
                </a:lnTo>
                <a:lnTo>
                  <a:pt x="7162732" y="2100992"/>
                </a:lnTo>
                <a:lnTo>
                  <a:pt x="0" y="21009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805221" y="5709194"/>
            <a:ext cx="4775155" cy="1400661"/>
          </a:xfrm>
          <a:custGeom>
            <a:avLst/>
            <a:gdLst/>
            <a:ahLst/>
            <a:cxnLst/>
            <a:rect l="l" t="t" r="r" b="b"/>
            <a:pathLst>
              <a:path w="7162732" h="2100992">
                <a:moveTo>
                  <a:pt x="0" y="0"/>
                </a:moveTo>
                <a:lnTo>
                  <a:pt x="7162731" y="0"/>
                </a:lnTo>
                <a:lnTo>
                  <a:pt x="7162731" y="2100992"/>
                </a:lnTo>
                <a:lnTo>
                  <a:pt x="0" y="21009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273254" y="293998"/>
            <a:ext cx="11645492" cy="6270005"/>
            <a:chOff x="0" y="0"/>
            <a:chExt cx="4600688" cy="247703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600688" cy="2477039"/>
            </a:xfrm>
            <a:custGeom>
              <a:avLst/>
              <a:gdLst/>
              <a:ahLst/>
              <a:cxnLst/>
              <a:rect l="l" t="t" r="r" b="b"/>
              <a:pathLst>
                <a:path w="4600688" h="2477039">
                  <a:moveTo>
                    <a:pt x="22603" y="0"/>
                  </a:moveTo>
                  <a:lnTo>
                    <a:pt x="4578085" y="0"/>
                  </a:lnTo>
                  <a:cubicBezTo>
                    <a:pt x="4590568" y="0"/>
                    <a:pt x="4600688" y="10120"/>
                    <a:pt x="4600688" y="22603"/>
                  </a:cubicBezTo>
                  <a:lnTo>
                    <a:pt x="4600688" y="2454436"/>
                  </a:lnTo>
                  <a:cubicBezTo>
                    <a:pt x="4600688" y="2460430"/>
                    <a:pt x="4598307" y="2466180"/>
                    <a:pt x="4594068" y="2470419"/>
                  </a:cubicBezTo>
                  <a:cubicBezTo>
                    <a:pt x="4589829" y="2474657"/>
                    <a:pt x="4584080" y="2477039"/>
                    <a:pt x="4578085" y="2477039"/>
                  </a:cubicBezTo>
                  <a:lnTo>
                    <a:pt x="22603" y="2477039"/>
                  </a:lnTo>
                  <a:cubicBezTo>
                    <a:pt x="16608" y="2477039"/>
                    <a:pt x="10859" y="2474657"/>
                    <a:pt x="6620" y="2470419"/>
                  </a:cubicBezTo>
                  <a:cubicBezTo>
                    <a:pt x="2381" y="2466180"/>
                    <a:pt x="0" y="2460430"/>
                    <a:pt x="0" y="2454436"/>
                  </a:cubicBezTo>
                  <a:lnTo>
                    <a:pt x="0" y="22603"/>
                  </a:lnTo>
                  <a:cubicBezTo>
                    <a:pt x="0" y="16608"/>
                    <a:pt x="2381" y="10859"/>
                    <a:pt x="6620" y="6620"/>
                  </a:cubicBezTo>
                  <a:cubicBezTo>
                    <a:pt x="10859" y="2381"/>
                    <a:pt x="16608" y="0"/>
                    <a:pt x="22603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B6C671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600688" cy="251513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418791" y="416549"/>
            <a:ext cx="704100" cy="964595"/>
          </a:xfrm>
          <a:custGeom>
            <a:avLst/>
            <a:gdLst/>
            <a:ahLst/>
            <a:cxnLst/>
            <a:rect l="l" t="t" r="r" b="b"/>
            <a:pathLst>
              <a:path w="1056150" h="1446893">
                <a:moveTo>
                  <a:pt x="0" y="0"/>
                </a:moveTo>
                <a:lnTo>
                  <a:pt x="1056150" y="0"/>
                </a:lnTo>
                <a:lnTo>
                  <a:pt x="1056150" y="1446893"/>
                </a:lnTo>
                <a:lnTo>
                  <a:pt x="0" y="14468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639276" y="478334"/>
            <a:ext cx="9634460" cy="1079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397"/>
              </a:lnSpc>
              <a:spcBef>
                <a:spcPct val="0"/>
              </a:spcBef>
            </a:pPr>
            <a:r>
              <a:rPr lang="en-US" sz="3141" dirty="0">
                <a:solidFill>
                  <a:srgbClr val="000000"/>
                </a:solidFill>
                <a:latin typeface="Cambria Bold"/>
              </a:rPr>
              <a:t>a.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Tìm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phần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mở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bài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,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thân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bài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,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kết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bài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của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bài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văn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trên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và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nêu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ý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chính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của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từng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phần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725F9B2-68CF-C928-28D5-4B18F4308840}"/>
              </a:ext>
            </a:extLst>
          </p:cNvPr>
          <p:cNvGrpSpPr/>
          <p:nvPr/>
        </p:nvGrpSpPr>
        <p:grpSpPr>
          <a:xfrm>
            <a:off x="271233" y="2056654"/>
            <a:ext cx="4115546" cy="4115546"/>
            <a:chOff x="271233" y="2056654"/>
            <a:chExt cx="4115546" cy="4115546"/>
          </a:xfrm>
        </p:grpSpPr>
        <p:sp>
          <p:nvSpPr>
            <p:cNvPr id="12" name="Freeform 12"/>
            <p:cNvSpPr/>
            <p:nvPr/>
          </p:nvSpPr>
          <p:spPr>
            <a:xfrm>
              <a:off x="271233" y="2056654"/>
              <a:ext cx="4115546" cy="4115546"/>
            </a:xfrm>
            <a:custGeom>
              <a:avLst/>
              <a:gdLst/>
              <a:ahLst/>
              <a:cxnLst/>
              <a:rect l="l" t="t" r="r" b="b"/>
              <a:pathLst>
                <a:path w="6173319" h="6173319">
                  <a:moveTo>
                    <a:pt x="0" y="0"/>
                  </a:moveTo>
                  <a:lnTo>
                    <a:pt x="6173319" y="0"/>
                  </a:lnTo>
                  <a:lnTo>
                    <a:pt x="6173319" y="6173319"/>
                  </a:lnTo>
                  <a:lnTo>
                    <a:pt x="0" y="6173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900139" y="2957510"/>
              <a:ext cx="2857735" cy="23083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501"/>
                </a:lnSpc>
              </a:pPr>
              <a:r>
                <a:rPr lang="en-US" sz="3215" dirty="0" err="1">
                  <a:solidFill>
                    <a:srgbClr val="000000"/>
                  </a:solidFill>
                  <a:latin typeface="Cambria Bold"/>
                </a:rPr>
                <a:t>Mở</a:t>
              </a:r>
              <a:r>
                <a:rPr lang="en-US" sz="3215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15" dirty="0" err="1">
                  <a:solidFill>
                    <a:srgbClr val="000000"/>
                  </a:solidFill>
                  <a:latin typeface="Cambria Bold"/>
                </a:rPr>
                <a:t>bài</a:t>
              </a:r>
              <a:r>
                <a:rPr lang="en-US" sz="3215" dirty="0">
                  <a:solidFill>
                    <a:srgbClr val="000000"/>
                  </a:solidFill>
                  <a:latin typeface="Cambria Bold"/>
                </a:rPr>
                <a:t>: </a:t>
              </a:r>
              <a:r>
                <a:rPr lang="en-US" sz="3215" dirty="0" err="1">
                  <a:solidFill>
                    <a:srgbClr val="000000"/>
                  </a:solidFill>
                  <a:latin typeface="Cambria Bold"/>
                </a:rPr>
                <a:t>Đoạn</a:t>
              </a:r>
              <a:r>
                <a:rPr lang="en-US" sz="3215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15" dirty="0" err="1">
                  <a:solidFill>
                    <a:srgbClr val="000000"/>
                  </a:solidFill>
                  <a:latin typeface="Cambria Bold"/>
                </a:rPr>
                <a:t>văn</a:t>
              </a:r>
              <a:r>
                <a:rPr lang="en-US" sz="3215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15" dirty="0" err="1">
                  <a:solidFill>
                    <a:srgbClr val="000000"/>
                  </a:solidFill>
                  <a:latin typeface="Cambria Bold"/>
                </a:rPr>
                <a:t>đầu</a:t>
              </a:r>
              <a:r>
                <a:rPr lang="en-US" sz="3215" dirty="0">
                  <a:solidFill>
                    <a:srgbClr val="000000"/>
                  </a:solidFill>
                  <a:latin typeface="Cambria Bold"/>
                </a:rPr>
                <a:t> </a:t>
              </a:r>
            </a:p>
            <a:p>
              <a:pPr algn="ctr" defTabSz="609630">
                <a:lnSpc>
                  <a:spcPts val="4501"/>
                </a:lnSpc>
                <a:spcBef>
                  <a:spcPct val="0"/>
                </a:spcBef>
              </a:pPr>
              <a:r>
                <a:rPr lang="en-US" sz="3215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15" dirty="0" err="1">
                  <a:solidFill>
                    <a:srgbClr val="ED3947"/>
                  </a:solidFill>
                  <a:latin typeface="Cambria Bold"/>
                </a:rPr>
                <a:t>Giới</a:t>
              </a:r>
              <a:r>
                <a:rPr lang="en-US" sz="3215" dirty="0">
                  <a:solidFill>
                    <a:srgbClr val="ED3947"/>
                  </a:solidFill>
                  <a:latin typeface="Cambria Bold"/>
                </a:rPr>
                <a:t> </a:t>
              </a:r>
              <a:r>
                <a:rPr lang="en-US" sz="3215" dirty="0" err="1">
                  <a:solidFill>
                    <a:srgbClr val="ED3947"/>
                  </a:solidFill>
                  <a:latin typeface="Cambria Bold"/>
                </a:rPr>
                <a:t>thiệu</a:t>
              </a:r>
              <a:r>
                <a:rPr lang="en-US" sz="3215" dirty="0">
                  <a:solidFill>
                    <a:srgbClr val="ED3947"/>
                  </a:solidFill>
                  <a:latin typeface="Cambria Bold"/>
                </a:rPr>
                <a:t> </a:t>
              </a:r>
              <a:r>
                <a:rPr lang="en-US" sz="3215" dirty="0" err="1">
                  <a:solidFill>
                    <a:srgbClr val="ED3947"/>
                  </a:solidFill>
                  <a:latin typeface="Cambria Bold"/>
                </a:rPr>
                <a:t>về</a:t>
              </a:r>
              <a:r>
                <a:rPr lang="en-US" sz="3215" dirty="0">
                  <a:solidFill>
                    <a:srgbClr val="ED3947"/>
                  </a:solidFill>
                  <a:latin typeface="Cambria Bold"/>
                </a:rPr>
                <a:t> </a:t>
              </a:r>
              <a:r>
                <a:rPr lang="en-US" sz="3215" dirty="0" err="1">
                  <a:solidFill>
                    <a:srgbClr val="ED3947"/>
                  </a:solidFill>
                  <a:latin typeface="Cambria Bold"/>
                </a:rPr>
                <a:t>cây</a:t>
              </a:r>
              <a:r>
                <a:rPr lang="en-US" sz="3215" dirty="0">
                  <a:solidFill>
                    <a:srgbClr val="ED3947"/>
                  </a:solidFill>
                  <a:latin typeface="Cambria Bold"/>
                </a:rPr>
                <a:t> </a:t>
              </a:r>
              <a:r>
                <a:rPr lang="en-US" sz="3215" dirty="0" err="1">
                  <a:solidFill>
                    <a:srgbClr val="ED3947"/>
                  </a:solidFill>
                  <a:latin typeface="Cambria Bold"/>
                </a:rPr>
                <a:t>cà</a:t>
              </a:r>
              <a:r>
                <a:rPr lang="en-US" sz="3215" dirty="0">
                  <a:solidFill>
                    <a:srgbClr val="ED3947"/>
                  </a:solidFill>
                  <a:latin typeface="Cambria Bold"/>
                </a:rPr>
                <a:t> </a:t>
              </a:r>
              <a:r>
                <a:rPr lang="en-US" sz="3215" dirty="0" err="1">
                  <a:solidFill>
                    <a:srgbClr val="ED3947"/>
                  </a:solidFill>
                  <a:latin typeface="Cambria Bold"/>
                </a:rPr>
                <a:t>chua</a:t>
              </a:r>
              <a:endParaRPr lang="en-US" sz="3215" dirty="0">
                <a:solidFill>
                  <a:srgbClr val="ED3947"/>
                </a:solidFill>
                <a:latin typeface="Cambria Bold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CC74841-7DD2-F506-BBD7-CC09E03031A5}"/>
              </a:ext>
            </a:extLst>
          </p:cNvPr>
          <p:cNvGrpSpPr/>
          <p:nvPr/>
        </p:nvGrpSpPr>
        <p:grpSpPr>
          <a:xfrm>
            <a:off x="4038227" y="2056654"/>
            <a:ext cx="4115546" cy="4115546"/>
            <a:chOff x="4038227" y="2056654"/>
            <a:chExt cx="4115546" cy="4115546"/>
          </a:xfrm>
        </p:grpSpPr>
        <p:sp>
          <p:nvSpPr>
            <p:cNvPr id="13" name="Freeform 13"/>
            <p:cNvSpPr/>
            <p:nvPr/>
          </p:nvSpPr>
          <p:spPr>
            <a:xfrm>
              <a:off x="4038227" y="2056654"/>
              <a:ext cx="4115546" cy="4115546"/>
            </a:xfrm>
            <a:custGeom>
              <a:avLst/>
              <a:gdLst/>
              <a:ahLst/>
              <a:cxnLst/>
              <a:rect l="l" t="t" r="r" b="b"/>
              <a:pathLst>
                <a:path w="6173319" h="6173319">
                  <a:moveTo>
                    <a:pt x="0" y="0"/>
                  </a:moveTo>
                  <a:lnTo>
                    <a:pt x="6173320" y="0"/>
                  </a:lnTo>
                  <a:lnTo>
                    <a:pt x="6173320" y="6173319"/>
                  </a:lnTo>
                  <a:lnTo>
                    <a:pt x="0" y="6173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4550380" y="2862309"/>
              <a:ext cx="3091241" cy="2693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981"/>
                </a:lnSpc>
              </a:pPr>
              <a:r>
                <a:rPr lang="en-US" sz="2129" dirty="0" err="1">
                  <a:solidFill>
                    <a:srgbClr val="000000"/>
                  </a:solidFill>
                  <a:latin typeface="Cambria Bold"/>
                </a:rPr>
                <a:t>Thân</a:t>
              </a:r>
              <a:r>
                <a:rPr lang="en-US" sz="212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129" dirty="0" err="1">
                  <a:solidFill>
                    <a:srgbClr val="000000"/>
                  </a:solidFill>
                  <a:latin typeface="Cambria Bold"/>
                </a:rPr>
                <a:t>bài</a:t>
              </a:r>
              <a:r>
                <a:rPr lang="en-US" sz="2129" dirty="0">
                  <a:solidFill>
                    <a:srgbClr val="000000"/>
                  </a:solidFill>
                  <a:latin typeface="Cambria Bold"/>
                </a:rPr>
                <a:t>: </a:t>
              </a:r>
              <a:r>
                <a:rPr lang="en-US" sz="2129" dirty="0" err="1">
                  <a:solidFill>
                    <a:srgbClr val="000000"/>
                  </a:solidFill>
                  <a:latin typeface="Cambria Bold"/>
                </a:rPr>
                <a:t>Từ</a:t>
              </a:r>
              <a:r>
                <a:rPr lang="en-US" sz="2129" dirty="0">
                  <a:solidFill>
                    <a:srgbClr val="000000"/>
                  </a:solidFill>
                  <a:latin typeface="Cambria Bold"/>
                </a:rPr>
                <a:t> “</a:t>
              </a:r>
              <a:r>
                <a:rPr lang="en-US" sz="2129" dirty="0" err="1">
                  <a:solidFill>
                    <a:srgbClr val="000000"/>
                  </a:solidFill>
                  <a:latin typeface="Cambria Bold"/>
                </a:rPr>
                <a:t>Cây</a:t>
              </a:r>
              <a:r>
                <a:rPr lang="en-US" sz="212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129" dirty="0" err="1">
                  <a:solidFill>
                    <a:srgbClr val="000000"/>
                  </a:solidFill>
                  <a:latin typeface="Cambria Bold"/>
                </a:rPr>
                <a:t>cà</a:t>
              </a:r>
              <a:r>
                <a:rPr lang="en-US" sz="212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129" dirty="0" err="1">
                  <a:solidFill>
                    <a:srgbClr val="000000"/>
                  </a:solidFill>
                  <a:latin typeface="Cambria Bold"/>
                </a:rPr>
                <a:t>chua</a:t>
              </a:r>
              <a:r>
                <a:rPr lang="en-US" sz="212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129" dirty="0" err="1">
                  <a:solidFill>
                    <a:srgbClr val="000000"/>
                  </a:solidFill>
                  <a:latin typeface="Cambria Bold"/>
                </a:rPr>
                <a:t>vươn</a:t>
              </a:r>
              <a:r>
                <a:rPr lang="en-US" sz="212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129" dirty="0" err="1">
                  <a:solidFill>
                    <a:srgbClr val="000000"/>
                  </a:solidFill>
                  <a:latin typeface="Cambria Bold"/>
                </a:rPr>
                <a:t>những</a:t>
              </a:r>
              <a:r>
                <a:rPr lang="en-US" sz="212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129" dirty="0" err="1">
                  <a:solidFill>
                    <a:srgbClr val="000000"/>
                  </a:solidFill>
                  <a:latin typeface="Cambria Bold"/>
                </a:rPr>
                <a:t>ngọn</a:t>
              </a:r>
              <a:r>
                <a:rPr lang="en-US" sz="2129" dirty="0">
                  <a:solidFill>
                    <a:srgbClr val="000000"/>
                  </a:solidFill>
                  <a:latin typeface="Cambria Bold"/>
                </a:rPr>
                <a:t>...” </a:t>
              </a:r>
              <a:r>
                <a:rPr lang="en-US" sz="2129" dirty="0" err="1">
                  <a:solidFill>
                    <a:srgbClr val="000000"/>
                  </a:solidFill>
                  <a:latin typeface="Cambria Bold"/>
                </a:rPr>
                <a:t>đến</a:t>
              </a:r>
              <a:r>
                <a:rPr lang="en-US" sz="2129" dirty="0">
                  <a:solidFill>
                    <a:srgbClr val="000000"/>
                  </a:solidFill>
                  <a:latin typeface="Cambria Bold"/>
                </a:rPr>
                <a:t> “.... </a:t>
              </a:r>
              <a:r>
                <a:rPr lang="en-US" sz="2129" dirty="0" err="1">
                  <a:solidFill>
                    <a:srgbClr val="000000"/>
                  </a:solidFill>
                  <a:latin typeface="Cambria Bold"/>
                </a:rPr>
                <a:t>gọi</a:t>
              </a:r>
              <a:r>
                <a:rPr lang="en-US" sz="212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129" dirty="0" err="1">
                  <a:solidFill>
                    <a:srgbClr val="000000"/>
                  </a:solidFill>
                  <a:latin typeface="Cambria Bold"/>
                </a:rPr>
                <a:t>người</a:t>
              </a:r>
              <a:r>
                <a:rPr lang="en-US" sz="212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129" dirty="0" err="1">
                  <a:solidFill>
                    <a:srgbClr val="000000"/>
                  </a:solidFill>
                  <a:latin typeface="Cambria Bold"/>
                </a:rPr>
                <a:t>đến</a:t>
              </a:r>
              <a:r>
                <a:rPr lang="en-US" sz="212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129" dirty="0" err="1">
                  <a:solidFill>
                    <a:srgbClr val="000000"/>
                  </a:solidFill>
                  <a:latin typeface="Cambria Bold"/>
                </a:rPr>
                <a:t>hái</a:t>
              </a:r>
              <a:r>
                <a:rPr lang="en-US" sz="2129" dirty="0">
                  <a:solidFill>
                    <a:srgbClr val="000000"/>
                  </a:solidFill>
                  <a:latin typeface="Cambria Bold"/>
                </a:rPr>
                <a:t>.” </a:t>
              </a:r>
            </a:p>
            <a:p>
              <a:pPr algn="ctr" defTabSz="609630">
                <a:lnSpc>
                  <a:spcPts val="2981"/>
                </a:lnSpc>
                <a:spcBef>
                  <a:spcPct val="0"/>
                </a:spcBef>
              </a:pPr>
              <a:r>
                <a:rPr lang="en-US" sz="2129" dirty="0" err="1">
                  <a:solidFill>
                    <a:srgbClr val="ED3947"/>
                  </a:solidFill>
                  <a:latin typeface="Cambria Bold"/>
                </a:rPr>
                <a:t>Quá</a:t>
              </a:r>
              <a:r>
                <a:rPr lang="en-US" sz="2129" dirty="0">
                  <a:solidFill>
                    <a:srgbClr val="ED3947"/>
                  </a:solidFill>
                  <a:latin typeface="Cambria Bold"/>
                </a:rPr>
                <a:t> </a:t>
              </a:r>
              <a:r>
                <a:rPr lang="en-US" sz="2129" dirty="0" err="1">
                  <a:solidFill>
                    <a:srgbClr val="ED3947"/>
                  </a:solidFill>
                  <a:latin typeface="Cambria Bold"/>
                </a:rPr>
                <a:t>trình</a:t>
              </a:r>
              <a:r>
                <a:rPr lang="en-US" sz="2129" dirty="0">
                  <a:solidFill>
                    <a:srgbClr val="ED3947"/>
                  </a:solidFill>
                  <a:latin typeface="Cambria Bold"/>
                </a:rPr>
                <a:t> </a:t>
              </a:r>
              <a:r>
                <a:rPr lang="en-US" sz="2129" dirty="0" err="1">
                  <a:solidFill>
                    <a:srgbClr val="ED3947"/>
                  </a:solidFill>
                  <a:latin typeface="Cambria Bold"/>
                </a:rPr>
                <a:t>sinh</a:t>
              </a:r>
              <a:r>
                <a:rPr lang="en-US" sz="2129" dirty="0">
                  <a:solidFill>
                    <a:srgbClr val="ED3947"/>
                  </a:solidFill>
                  <a:latin typeface="Cambria Bold"/>
                </a:rPr>
                <a:t> </a:t>
              </a:r>
              <a:r>
                <a:rPr lang="en-US" sz="2129" dirty="0" err="1">
                  <a:solidFill>
                    <a:srgbClr val="ED3947"/>
                  </a:solidFill>
                  <a:latin typeface="Cambria Bold"/>
                </a:rPr>
                <a:t>trưởng</a:t>
              </a:r>
              <a:r>
                <a:rPr lang="en-US" sz="2129" dirty="0">
                  <a:solidFill>
                    <a:srgbClr val="ED3947"/>
                  </a:solidFill>
                  <a:latin typeface="Cambria Bold"/>
                </a:rPr>
                <a:t> </a:t>
              </a:r>
              <a:r>
                <a:rPr lang="en-US" sz="2129" dirty="0" err="1">
                  <a:solidFill>
                    <a:srgbClr val="ED3947"/>
                  </a:solidFill>
                  <a:latin typeface="Cambria Bold"/>
                </a:rPr>
                <a:t>và</a:t>
              </a:r>
              <a:r>
                <a:rPr lang="en-US" sz="2129" dirty="0">
                  <a:solidFill>
                    <a:srgbClr val="ED3947"/>
                  </a:solidFill>
                  <a:latin typeface="Cambria Bold"/>
                </a:rPr>
                <a:t> </a:t>
              </a:r>
              <a:r>
                <a:rPr lang="en-US" sz="2129" dirty="0" err="1">
                  <a:solidFill>
                    <a:srgbClr val="ED3947"/>
                  </a:solidFill>
                  <a:latin typeface="Cambria Bold"/>
                </a:rPr>
                <a:t>phát</a:t>
              </a:r>
              <a:r>
                <a:rPr lang="en-US" sz="2129" dirty="0">
                  <a:solidFill>
                    <a:srgbClr val="ED3947"/>
                  </a:solidFill>
                  <a:latin typeface="Cambria Bold"/>
                </a:rPr>
                <a:t> </a:t>
              </a:r>
              <a:r>
                <a:rPr lang="en-US" sz="2129" dirty="0" err="1">
                  <a:solidFill>
                    <a:srgbClr val="ED3947"/>
                  </a:solidFill>
                  <a:latin typeface="Cambria Bold"/>
                </a:rPr>
                <a:t>triển</a:t>
              </a:r>
              <a:r>
                <a:rPr lang="en-US" sz="2129" dirty="0">
                  <a:solidFill>
                    <a:srgbClr val="ED3947"/>
                  </a:solidFill>
                  <a:latin typeface="Cambria Bold"/>
                </a:rPr>
                <a:t> </a:t>
              </a:r>
              <a:r>
                <a:rPr lang="en-US" sz="2129" dirty="0" err="1">
                  <a:solidFill>
                    <a:srgbClr val="ED3947"/>
                  </a:solidFill>
                  <a:latin typeface="Cambria Bold"/>
                </a:rPr>
                <a:t>của</a:t>
              </a:r>
              <a:r>
                <a:rPr lang="en-US" sz="2129" dirty="0">
                  <a:solidFill>
                    <a:srgbClr val="ED3947"/>
                  </a:solidFill>
                  <a:latin typeface="Cambria Bold"/>
                </a:rPr>
                <a:t> </a:t>
              </a:r>
              <a:r>
                <a:rPr lang="en-US" sz="2129" dirty="0" err="1">
                  <a:solidFill>
                    <a:srgbClr val="ED3947"/>
                  </a:solidFill>
                  <a:latin typeface="Cambria Bold"/>
                </a:rPr>
                <a:t>cây</a:t>
              </a:r>
              <a:r>
                <a:rPr lang="en-US" sz="2129" dirty="0">
                  <a:solidFill>
                    <a:srgbClr val="ED3947"/>
                  </a:solidFill>
                  <a:latin typeface="Cambria Bold"/>
                </a:rPr>
                <a:t> </a:t>
              </a:r>
              <a:r>
                <a:rPr lang="en-US" sz="2129" dirty="0" err="1">
                  <a:solidFill>
                    <a:srgbClr val="ED3947"/>
                  </a:solidFill>
                  <a:latin typeface="Cambria Bold"/>
                </a:rPr>
                <a:t>cà</a:t>
              </a:r>
              <a:r>
                <a:rPr lang="en-US" sz="2129" dirty="0">
                  <a:solidFill>
                    <a:srgbClr val="ED3947"/>
                  </a:solidFill>
                  <a:latin typeface="Cambria Bold"/>
                </a:rPr>
                <a:t> </a:t>
              </a:r>
              <a:r>
                <a:rPr lang="en-US" sz="2129" dirty="0" err="1">
                  <a:solidFill>
                    <a:srgbClr val="ED3947"/>
                  </a:solidFill>
                  <a:latin typeface="Cambria Bold"/>
                </a:rPr>
                <a:t>chua</a:t>
              </a:r>
              <a:endParaRPr lang="en-US" sz="2129" dirty="0">
                <a:solidFill>
                  <a:srgbClr val="ED3947"/>
                </a:solidFill>
                <a:latin typeface="Cambria Bold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20262D0-A11B-F8A5-2E88-A10CACABAB6E}"/>
              </a:ext>
            </a:extLst>
          </p:cNvPr>
          <p:cNvGrpSpPr/>
          <p:nvPr/>
        </p:nvGrpSpPr>
        <p:grpSpPr>
          <a:xfrm>
            <a:off x="7805222" y="2056654"/>
            <a:ext cx="4115546" cy="4115546"/>
            <a:chOff x="7805222" y="2056654"/>
            <a:chExt cx="4115546" cy="4115546"/>
          </a:xfrm>
        </p:grpSpPr>
        <p:sp>
          <p:nvSpPr>
            <p:cNvPr id="14" name="Freeform 14"/>
            <p:cNvSpPr/>
            <p:nvPr/>
          </p:nvSpPr>
          <p:spPr>
            <a:xfrm>
              <a:off x="7805222" y="2056654"/>
              <a:ext cx="4115546" cy="4115546"/>
            </a:xfrm>
            <a:custGeom>
              <a:avLst/>
              <a:gdLst/>
              <a:ahLst/>
              <a:cxnLst/>
              <a:rect l="l" t="t" r="r" b="b"/>
              <a:pathLst>
                <a:path w="6173319" h="6173319">
                  <a:moveTo>
                    <a:pt x="0" y="0"/>
                  </a:moveTo>
                  <a:lnTo>
                    <a:pt x="6173319" y="0"/>
                  </a:lnTo>
                  <a:lnTo>
                    <a:pt x="6173319" y="6173319"/>
                  </a:lnTo>
                  <a:lnTo>
                    <a:pt x="0" y="6173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8464984" y="3311000"/>
              <a:ext cx="2991191" cy="14619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787"/>
                </a:lnSpc>
                <a:spcBef>
                  <a:spcPct val="0"/>
                </a:spcBef>
              </a:pPr>
              <a:r>
                <a:rPr lang="en-US" sz="2705" dirty="0" err="1">
                  <a:solidFill>
                    <a:srgbClr val="000000"/>
                  </a:solidFill>
                  <a:latin typeface="Cambria Bold"/>
                </a:rPr>
                <a:t>Kết</a:t>
              </a:r>
              <a:r>
                <a:rPr lang="en-US" sz="2705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705" dirty="0" err="1">
                  <a:solidFill>
                    <a:srgbClr val="000000"/>
                  </a:solidFill>
                  <a:latin typeface="Cambria Bold"/>
                </a:rPr>
                <a:t>bài</a:t>
              </a:r>
              <a:r>
                <a:rPr lang="en-US" sz="2705" dirty="0">
                  <a:solidFill>
                    <a:srgbClr val="000000"/>
                  </a:solidFill>
                  <a:latin typeface="Cambria Bold"/>
                </a:rPr>
                <a:t>: </a:t>
              </a:r>
              <a:r>
                <a:rPr lang="en-US" sz="2705" dirty="0" err="1">
                  <a:solidFill>
                    <a:srgbClr val="000000"/>
                  </a:solidFill>
                  <a:latin typeface="Cambria Bold"/>
                </a:rPr>
                <a:t>Đoạn</a:t>
              </a:r>
              <a:r>
                <a:rPr lang="en-US" sz="2705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705" dirty="0" err="1">
                  <a:solidFill>
                    <a:srgbClr val="000000"/>
                  </a:solidFill>
                  <a:latin typeface="Cambria Bold"/>
                </a:rPr>
                <a:t>cuối</a:t>
              </a:r>
              <a:r>
                <a:rPr lang="en-US" sz="2705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705" dirty="0" err="1">
                  <a:solidFill>
                    <a:srgbClr val="ED3947"/>
                  </a:solidFill>
                  <a:latin typeface="Cambria Bold"/>
                </a:rPr>
                <a:t>Tác</a:t>
              </a:r>
              <a:r>
                <a:rPr lang="en-US" sz="2705" dirty="0">
                  <a:solidFill>
                    <a:srgbClr val="ED3947"/>
                  </a:solidFill>
                  <a:latin typeface="Cambria Bold"/>
                </a:rPr>
                <a:t> </a:t>
              </a:r>
              <a:r>
                <a:rPr lang="en-US" sz="2705" dirty="0" err="1">
                  <a:solidFill>
                    <a:srgbClr val="ED3947"/>
                  </a:solidFill>
                  <a:latin typeface="Cambria Bold"/>
                </a:rPr>
                <a:t>dụng</a:t>
              </a:r>
              <a:r>
                <a:rPr lang="en-US" sz="2705" dirty="0">
                  <a:solidFill>
                    <a:srgbClr val="ED3947"/>
                  </a:solidFill>
                  <a:latin typeface="Cambria Bold"/>
                </a:rPr>
                <a:t> </a:t>
              </a:r>
              <a:r>
                <a:rPr lang="en-US" sz="2705" dirty="0" err="1">
                  <a:solidFill>
                    <a:srgbClr val="ED3947"/>
                  </a:solidFill>
                  <a:latin typeface="Cambria Bold"/>
                </a:rPr>
                <a:t>của</a:t>
              </a:r>
              <a:r>
                <a:rPr lang="en-US" sz="2705" dirty="0">
                  <a:solidFill>
                    <a:srgbClr val="ED3947"/>
                  </a:solidFill>
                  <a:latin typeface="Cambria Bold"/>
                </a:rPr>
                <a:t> </a:t>
              </a:r>
              <a:r>
                <a:rPr lang="en-US" sz="2705" dirty="0" err="1">
                  <a:solidFill>
                    <a:srgbClr val="ED3947"/>
                  </a:solidFill>
                  <a:latin typeface="Cambria Bold"/>
                </a:rPr>
                <a:t>cây</a:t>
              </a:r>
              <a:r>
                <a:rPr lang="en-US" sz="2705" dirty="0">
                  <a:solidFill>
                    <a:srgbClr val="ED3947"/>
                  </a:solidFill>
                  <a:latin typeface="Cambria Bold"/>
                </a:rPr>
                <a:t> </a:t>
              </a:r>
              <a:r>
                <a:rPr lang="en-US" sz="2705" dirty="0" err="1">
                  <a:solidFill>
                    <a:srgbClr val="ED3947"/>
                  </a:solidFill>
                  <a:latin typeface="Cambria Bold"/>
                </a:rPr>
                <a:t>cà</a:t>
              </a:r>
              <a:r>
                <a:rPr lang="en-US" sz="2705" dirty="0">
                  <a:solidFill>
                    <a:srgbClr val="ED3947"/>
                  </a:solidFill>
                  <a:latin typeface="Cambria Bold"/>
                </a:rPr>
                <a:t> </a:t>
              </a:r>
              <a:r>
                <a:rPr lang="en-US" sz="2705" dirty="0" err="1">
                  <a:solidFill>
                    <a:srgbClr val="ED3947"/>
                  </a:solidFill>
                  <a:latin typeface="Cambria Bold"/>
                </a:rPr>
                <a:t>chua</a:t>
              </a:r>
              <a:r>
                <a:rPr lang="en-US" sz="2705" dirty="0">
                  <a:solidFill>
                    <a:srgbClr val="ED3947"/>
                  </a:solidFill>
                  <a:latin typeface="Cambria Bold"/>
                </a:rPr>
                <a:t>.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060" t="-101562" r="-2498" b="-10645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4631021"/>
            <a:ext cx="1838773" cy="2156344"/>
          </a:xfrm>
          <a:custGeom>
            <a:avLst/>
            <a:gdLst/>
            <a:ahLst/>
            <a:cxnLst/>
            <a:rect l="l" t="t" r="r" b="b"/>
            <a:pathLst>
              <a:path w="2758160" h="3234516">
                <a:moveTo>
                  <a:pt x="0" y="0"/>
                </a:moveTo>
                <a:lnTo>
                  <a:pt x="2758160" y="0"/>
                </a:lnTo>
                <a:lnTo>
                  <a:pt x="2758160" y="3234515"/>
                </a:lnTo>
                <a:lnTo>
                  <a:pt x="0" y="32345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88376" y="5709194"/>
            <a:ext cx="4775155" cy="1400661"/>
          </a:xfrm>
          <a:custGeom>
            <a:avLst/>
            <a:gdLst/>
            <a:ahLst/>
            <a:cxnLst/>
            <a:rect l="l" t="t" r="r" b="b"/>
            <a:pathLst>
              <a:path w="7162732" h="2100992">
                <a:moveTo>
                  <a:pt x="0" y="0"/>
                </a:moveTo>
                <a:lnTo>
                  <a:pt x="7162731" y="0"/>
                </a:lnTo>
                <a:lnTo>
                  <a:pt x="7162731" y="2100992"/>
                </a:lnTo>
                <a:lnTo>
                  <a:pt x="0" y="21009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888532" y="5822686"/>
            <a:ext cx="4775155" cy="1400661"/>
          </a:xfrm>
          <a:custGeom>
            <a:avLst/>
            <a:gdLst/>
            <a:ahLst/>
            <a:cxnLst/>
            <a:rect l="l" t="t" r="r" b="b"/>
            <a:pathLst>
              <a:path w="7162732" h="2100992">
                <a:moveTo>
                  <a:pt x="0" y="0"/>
                </a:moveTo>
                <a:lnTo>
                  <a:pt x="7162732" y="0"/>
                </a:lnTo>
                <a:lnTo>
                  <a:pt x="7162732" y="2100992"/>
                </a:lnTo>
                <a:lnTo>
                  <a:pt x="0" y="21009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805221" y="5709194"/>
            <a:ext cx="4775155" cy="1400661"/>
          </a:xfrm>
          <a:custGeom>
            <a:avLst/>
            <a:gdLst/>
            <a:ahLst/>
            <a:cxnLst/>
            <a:rect l="l" t="t" r="r" b="b"/>
            <a:pathLst>
              <a:path w="7162732" h="2100992">
                <a:moveTo>
                  <a:pt x="0" y="0"/>
                </a:moveTo>
                <a:lnTo>
                  <a:pt x="7162731" y="0"/>
                </a:lnTo>
                <a:lnTo>
                  <a:pt x="7162731" y="2100992"/>
                </a:lnTo>
                <a:lnTo>
                  <a:pt x="0" y="21009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273254" y="293998"/>
            <a:ext cx="11645492" cy="6270005"/>
            <a:chOff x="0" y="0"/>
            <a:chExt cx="4600688" cy="247703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600688" cy="2477039"/>
            </a:xfrm>
            <a:custGeom>
              <a:avLst/>
              <a:gdLst/>
              <a:ahLst/>
              <a:cxnLst/>
              <a:rect l="l" t="t" r="r" b="b"/>
              <a:pathLst>
                <a:path w="4600688" h="2477039">
                  <a:moveTo>
                    <a:pt x="22603" y="0"/>
                  </a:moveTo>
                  <a:lnTo>
                    <a:pt x="4578085" y="0"/>
                  </a:lnTo>
                  <a:cubicBezTo>
                    <a:pt x="4590568" y="0"/>
                    <a:pt x="4600688" y="10120"/>
                    <a:pt x="4600688" y="22603"/>
                  </a:cubicBezTo>
                  <a:lnTo>
                    <a:pt x="4600688" y="2454436"/>
                  </a:lnTo>
                  <a:cubicBezTo>
                    <a:pt x="4600688" y="2460430"/>
                    <a:pt x="4598307" y="2466180"/>
                    <a:pt x="4594068" y="2470419"/>
                  </a:cubicBezTo>
                  <a:cubicBezTo>
                    <a:pt x="4589829" y="2474657"/>
                    <a:pt x="4584080" y="2477039"/>
                    <a:pt x="4578085" y="2477039"/>
                  </a:cubicBezTo>
                  <a:lnTo>
                    <a:pt x="22603" y="2477039"/>
                  </a:lnTo>
                  <a:cubicBezTo>
                    <a:pt x="16608" y="2477039"/>
                    <a:pt x="10859" y="2474657"/>
                    <a:pt x="6620" y="2470419"/>
                  </a:cubicBezTo>
                  <a:cubicBezTo>
                    <a:pt x="2381" y="2466180"/>
                    <a:pt x="0" y="2460430"/>
                    <a:pt x="0" y="2454436"/>
                  </a:cubicBezTo>
                  <a:lnTo>
                    <a:pt x="0" y="22603"/>
                  </a:lnTo>
                  <a:cubicBezTo>
                    <a:pt x="0" y="16608"/>
                    <a:pt x="2381" y="10859"/>
                    <a:pt x="6620" y="6620"/>
                  </a:cubicBezTo>
                  <a:cubicBezTo>
                    <a:pt x="10859" y="2381"/>
                    <a:pt x="16608" y="0"/>
                    <a:pt x="22603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B6C671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600688" cy="251513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418791" y="416549"/>
            <a:ext cx="704100" cy="964595"/>
          </a:xfrm>
          <a:custGeom>
            <a:avLst/>
            <a:gdLst/>
            <a:ahLst/>
            <a:cxnLst/>
            <a:rect l="l" t="t" r="r" b="b"/>
            <a:pathLst>
              <a:path w="1056150" h="1446893">
                <a:moveTo>
                  <a:pt x="0" y="0"/>
                </a:moveTo>
                <a:lnTo>
                  <a:pt x="1056150" y="0"/>
                </a:lnTo>
                <a:lnTo>
                  <a:pt x="1056150" y="1446893"/>
                </a:lnTo>
                <a:lnTo>
                  <a:pt x="0" y="14468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639276" y="478334"/>
            <a:ext cx="9634460" cy="1079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397"/>
              </a:lnSpc>
              <a:spcBef>
                <a:spcPct val="0"/>
              </a:spcBef>
            </a:pPr>
            <a:r>
              <a:rPr lang="en-US" sz="3141" dirty="0">
                <a:solidFill>
                  <a:srgbClr val="000000"/>
                </a:solidFill>
                <a:latin typeface="Cambria Bold"/>
              </a:rPr>
              <a:t>b. Trong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phần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thân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bài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,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đặc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điểm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của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cây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cà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chua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được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miêu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tả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theo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trình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tự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141" dirty="0" err="1">
                <a:solidFill>
                  <a:srgbClr val="000000"/>
                </a:solidFill>
                <a:latin typeface="Cambria Bold"/>
              </a:rPr>
              <a:t>nào</a:t>
            </a:r>
            <a:r>
              <a:rPr lang="en-US" sz="3141" dirty="0">
                <a:solidFill>
                  <a:srgbClr val="000000"/>
                </a:solidFill>
                <a:latin typeface="Cambria Bold"/>
              </a:rPr>
              <a:t>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18792" y="1857109"/>
            <a:ext cx="11087409" cy="43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356"/>
              </a:lnSpc>
            </a:pPr>
            <a:r>
              <a:rPr lang="en-US" sz="2397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Cây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cà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chua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vươn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ngọn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tán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toả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hết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sức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tầng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lá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như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thảm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đen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thêu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màu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xanh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phủ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kín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ruộng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từ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chăn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hoa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gấm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xanh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bỗng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hiện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thêm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chùm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hoa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vàng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xinh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xắn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. Hoa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điểm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xuyết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từ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gốc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ngọn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hoa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sai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chi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chít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Nắng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gửi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thêm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màu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đẹp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hoa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. Hoa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như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đàn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bướm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đồng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nhỏ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bạt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ngàn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chui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rúc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mọi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tầng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lá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vùng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bãi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bát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ngát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3356"/>
              </a:lnSpc>
              <a:spcBef>
                <a:spcPct val="0"/>
              </a:spcBef>
            </a:pPr>
            <a:r>
              <a:rPr lang="en-US" sz="2397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Thế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hoa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biến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đi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cây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tạo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chùm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quả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nõn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Quả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thầm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lặng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hiện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mang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đồng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phục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cây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mẹ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Quả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xum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xuê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chi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chít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quả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lớn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quả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bé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vui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như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đàn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gà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mẹ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đông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con.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Quả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ở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thân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quả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leo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nghịch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ngợm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ngọn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Nắng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lại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đến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tạo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vị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thơm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vị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mát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tụ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dần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quả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Mỗi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quả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cà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chua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chín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trời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nhỏ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hiền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dịu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Cà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chua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thắp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đèn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lồng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lùm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cây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nhỏ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bé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báo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hiệu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riêng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gọi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đến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397" dirty="0" err="1">
                <a:solidFill>
                  <a:srgbClr val="000000"/>
                </a:solidFill>
                <a:latin typeface="Cambria"/>
              </a:rPr>
              <a:t>hái</a:t>
            </a:r>
            <a:r>
              <a:rPr lang="en-US" sz="2397" dirty="0">
                <a:solidFill>
                  <a:srgbClr val="000000"/>
                </a:solidFill>
                <a:latin typeface="Cambria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060" t="-101562" r="-2498" b="-10645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4631021"/>
            <a:ext cx="1838773" cy="2156344"/>
          </a:xfrm>
          <a:custGeom>
            <a:avLst/>
            <a:gdLst/>
            <a:ahLst/>
            <a:cxnLst/>
            <a:rect l="l" t="t" r="r" b="b"/>
            <a:pathLst>
              <a:path w="2758160" h="3234516">
                <a:moveTo>
                  <a:pt x="0" y="0"/>
                </a:moveTo>
                <a:lnTo>
                  <a:pt x="2758160" y="0"/>
                </a:lnTo>
                <a:lnTo>
                  <a:pt x="2758160" y="3234515"/>
                </a:lnTo>
                <a:lnTo>
                  <a:pt x="0" y="32345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88376" y="5709194"/>
            <a:ext cx="4775155" cy="1400661"/>
          </a:xfrm>
          <a:custGeom>
            <a:avLst/>
            <a:gdLst/>
            <a:ahLst/>
            <a:cxnLst/>
            <a:rect l="l" t="t" r="r" b="b"/>
            <a:pathLst>
              <a:path w="7162732" h="2100992">
                <a:moveTo>
                  <a:pt x="0" y="0"/>
                </a:moveTo>
                <a:lnTo>
                  <a:pt x="7162731" y="0"/>
                </a:lnTo>
                <a:lnTo>
                  <a:pt x="7162731" y="2100992"/>
                </a:lnTo>
                <a:lnTo>
                  <a:pt x="0" y="21009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888532" y="5822686"/>
            <a:ext cx="4775155" cy="1400661"/>
          </a:xfrm>
          <a:custGeom>
            <a:avLst/>
            <a:gdLst/>
            <a:ahLst/>
            <a:cxnLst/>
            <a:rect l="l" t="t" r="r" b="b"/>
            <a:pathLst>
              <a:path w="7162732" h="2100992">
                <a:moveTo>
                  <a:pt x="0" y="0"/>
                </a:moveTo>
                <a:lnTo>
                  <a:pt x="7162732" y="0"/>
                </a:lnTo>
                <a:lnTo>
                  <a:pt x="7162732" y="2100992"/>
                </a:lnTo>
                <a:lnTo>
                  <a:pt x="0" y="21009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805221" y="5709194"/>
            <a:ext cx="4775155" cy="1400661"/>
          </a:xfrm>
          <a:custGeom>
            <a:avLst/>
            <a:gdLst/>
            <a:ahLst/>
            <a:cxnLst/>
            <a:rect l="l" t="t" r="r" b="b"/>
            <a:pathLst>
              <a:path w="7162732" h="2100992">
                <a:moveTo>
                  <a:pt x="0" y="0"/>
                </a:moveTo>
                <a:lnTo>
                  <a:pt x="7162731" y="0"/>
                </a:lnTo>
                <a:lnTo>
                  <a:pt x="7162731" y="2100992"/>
                </a:lnTo>
                <a:lnTo>
                  <a:pt x="0" y="21009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273254" y="293998"/>
            <a:ext cx="11645492" cy="6270005"/>
            <a:chOff x="0" y="0"/>
            <a:chExt cx="4600688" cy="247703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600688" cy="2477039"/>
            </a:xfrm>
            <a:custGeom>
              <a:avLst/>
              <a:gdLst/>
              <a:ahLst/>
              <a:cxnLst/>
              <a:rect l="l" t="t" r="r" b="b"/>
              <a:pathLst>
                <a:path w="4600688" h="2477039">
                  <a:moveTo>
                    <a:pt x="22603" y="0"/>
                  </a:moveTo>
                  <a:lnTo>
                    <a:pt x="4578085" y="0"/>
                  </a:lnTo>
                  <a:cubicBezTo>
                    <a:pt x="4590568" y="0"/>
                    <a:pt x="4600688" y="10120"/>
                    <a:pt x="4600688" y="22603"/>
                  </a:cubicBezTo>
                  <a:lnTo>
                    <a:pt x="4600688" y="2454436"/>
                  </a:lnTo>
                  <a:cubicBezTo>
                    <a:pt x="4600688" y="2460430"/>
                    <a:pt x="4598307" y="2466180"/>
                    <a:pt x="4594068" y="2470419"/>
                  </a:cubicBezTo>
                  <a:cubicBezTo>
                    <a:pt x="4589829" y="2474657"/>
                    <a:pt x="4584080" y="2477039"/>
                    <a:pt x="4578085" y="2477039"/>
                  </a:cubicBezTo>
                  <a:lnTo>
                    <a:pt x="22603" y="2477039"/>
                  </a:lnTo>
                  <a:cubicBezTo>
                    <a:pt x="16608" y="2477039"/>
                    <a:pt x="10859" y="2474657"/>
                    <a:pt x="6620" y="2470419"/>
                  </a:cubicBezTo>
                  <a:cubicBezTo>
                    <a:pt x="2381" y="2466180"/>
                    <a:pt x="0" y="2460430"/>
                    <a:pt x="0" y="2454436"/>
                  </a:cubicBezTo>
                  <a:lnTo>
                    <a:pt x="0" y="22603"/>
                  </a:lnTo>
                  <a:cubicBezTo>
                    <a:pt x="0" y="16608"/>
                    <a:pt x="2381" y="10859"/>
                    <a:pt x="6620" y="6620"/>
                  </a:cubicBezTo>
                  <a:cubicBezTo>
                    <a:pt x="10859" y="2381"/>
                    <a:pt x="16608" y="0"/>
                    <a:pt x="22603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B6C671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600688" cy="251513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418791" y="416549"/>
            <a:ext cx="704100" cy="964595"/>
          </a:xfrm>
          <a:custGeom>
            <a:avLst/>
            <a:gdLst/>
            <a:ahLst/>
            <a:cxnLst/>
            <a:rect l="l" t="t" r="r" b="b"/>
            <a:pathLst>
              <a:path w="1056150" h="1446893">
                <a:moveTo>
                  <a:pt x="0" y="0"/>
                </a:moveTo>
                <a:lnTo>
                  <a:pt x="1056150" y="0"/>
                </a:lnTo>
                <a:lnTo>
                  <a:pt x="1056150" y="1446893"/>
                </a:lnTo>
                <a:lnTo>
                  <a:pt x="0" y="14468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304687" y="2078962"/>
            <a:ext cx="4498863" cy="3323535"/>
          </a:xfrm>
          <a:custGeom>
            <a:avLst/>
            <a:gdLst/>
            <a:ahLst/>
            <a:cxnLst/>
            <a:rect l="l" t="t" r="r" b="b"/>
            <a:pathLst>
              <a:path w="6748295" h="4985303">
                <a:moveTo>
                  <a:pt x="0" y="0"/>
                </a:moveTo>
                <a:lnTo>
                  <a:pt x="6748294" y="0"/>
                </a:lnTo>
                <a:lnTo>
                  <a:pt x="6748294" y="4985302"/>
                </a:lnTo>
                <a:lnTo>
                  <a:pt x="0" y="498530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639276" y="478334"/>
            <a:ext cx="9634460" cy="1079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397"/>
              </a:lnSpc>
              <a:spcBef>
                <a:spcPct val="0"/>
              </a:spcBef>
            </a:pPr>
            <a:r>
              <a:rPr lang="en-US" sz="3141">
                <a:solidFill>
                  <a:srgbClr val="000000"/>
                </a:solidFill>
                <a:latin typeface="Cambria Bold"/>
              </a:rPr>
              <a:t>b. Trong phần thân bài, đặc điểm của cây cà chua được miêu tả theo trình tự nào?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6C2EF9-9A0B-87BE-CC6D-618EF15FC2C0}"/>
              </a:ext>
            </a:extLst>
          </p:cNvPr>
          <p:cNvGrpSpPr/>
          <p:nvPr/>
        </p:nvGrpSpPr>
        <p:grpSpPr>
          <a:xfrm>
            <a:off x="439824" y="1748871"/>
            <a:ext cx="6864862" cy="3561147"/>
            <a:chOff x="439824" y="1748871"/>
            <a:chExt cx="6864862" cy="3561147"/>
          </a:xfrm>
        </p:grpSpPr>
        <p:sp>
          <p:nvSpPr>
            <p:cNvPr id="11" name="Freeform 11"/>
            <p:cNvSpPr/>
            <p:nvPr/>
          </p:nvSpPr>
          <p:spPr>
            <a:xfrm>
              <a:off x="439824" y="1748871"/>
              <a:ext cx="6864862" cy="3561147"/>
            </a:xfrm>
            <a:custGeom>
              <a:avLst/>
              <a:gdLst/>
              <a:ahLst/>
              <a:cxnLst/>
              <a:rect l="l" t="t" r="r" b="b"/>
              <a:pathLst>
                <a:path w="10297293" h="5341721">
                  <a:moveTo>
                    <a:pt x="0" y="0"/>
                  </a:moveTo>
                  <a:lnTo>
                    <a:pt x="10297294" y="0"/>
                  </a:lnTo>
                  <a:lnTo>
                    <a:pt x="10297294" y="5341721"/>
                  </a:lnTo>
                  <a:lnTo>
                    <a:pt x="0" y="53417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685800" y="2326054"/>
              <a:ext cx="6156665" cy="25584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083"/>
                </a:lnSpc>
                <a:spcBef>
                  <a:spcPct val="0"/>
                </a:spcBef>
              </a:pPr>
              <a:r>
                <a:rPr lang="en-US" sz="3631" dirty="0">
                  <a:solidFill>
                    <a:srgbClr val="000000"/>
                  </a:solidFill>
                  <a:latin typeface="Cambria Bold"/>
                </a:rPr>
                <a:t>Trong </a:t>
              </a:r>
              <a:r>
                <a:rPr lang="en-US" sz="3631" dirty="0" err="1">
                  <a:solidFill>
                    <a:srgbClr val="000000"/>
                  </a:solidFill>
                  <a:latin typeface="Cambria Bold"/>
                </a:rPr>
                <a:t>phần</a:t>
              </a:r>
              <a:r>
                <a:rPr lang="en-US" sz="363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31" dirty="0" err="1">
                  <a:solidFill>
                    <a:srgbClr val="000000"/>
                  </a:solidFill>
                  <a:latin typeface="Cambria Bold"/>
                </a:rPr>
                <a:t>thân</a:t>
              </a:r>
              <a:r>
                <a:rPr lang="en-US" sz="363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31" dirty="0" err="1">
                  <a:solidFill>
                    <a:srgbClr val="000000"/>
                  </a:solidFill>
                  <a:latin typeface="Cambria Bold"/>
                </a:rPr>
                <a:t>bài</a:t>
              </a:r>
              <a:r>
                <a:rPr lang="en-US" sz="3631" dirty="0">
                  <a:solidFill>
                    <a:srgbClr val="000000"/>
                  </a:solidFill>
                  <a:latin typeface="Cambria Bold"/>
                </a:rPr>
                <a:t>, </a:t>
              </a:r>
              <a:r>
                <a:rPr lang="en-US" sz="3631" dirty="0" err="1">
                  <a:solidFill>
                    <a:srgbClr val="000000"/>
                  </a:solidFill>
                  <a:latin typeface="Cambria Bold"/>
                </a:rPr>
                <a:t>đặc</a:t>
              </a:r>
              <a:r>
                <a:rPr lang="en-US" sz="363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31" dirty="0" err="1">
                  <a:solidFill>
                    <a:srgbClr val="000000"/>
                  </a:solidFill>
                  <a:latin typeface="Cambria Bold"/>
                </a:rPr>
                <a:t>điểm</a:t>
              </a:r>
              <a:r>
                <a:rPr lang="en-US" sz="363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31" dirty="0" err="1">
                  <a:solidFill>
                    <a:srgbClr val="000000"/>
                  </a:solidFill>
                  <a:latin typeface="Cambria Bold"/>
                </a:rPr>
                <a:t>của</a:t>
              </a:r>
              <a:r>
                <a:rPr lang="en-US" sz="363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31" dirty="0" err="1">
                  <a:solidFill>
                    <a:srgbClr val="000000"/>
                  </a:solidFill>
                  <a:latin typeface="Cambria Bold"/>
                </a:rPr>
                <a:t>cây</a:t>
              </a:r>
              <a:r>
                <a:rPr lang="en-US" sz="363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31" dirty="0" err="1">
                  <a:solidFill>
                    <a:srgbClr val="000000"/>
                  </a:solidFill>
                  <a:latin typeface="Cambria Bold"/>
                </a:rPr>
                <a:t>cà</a:t>
              </a:r>
              <a:r>
                <a:rPr lang="en-US" sz="363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31" dirty="0" err="1">
                  <a:solidFill>
                    <a:srgbClr val="000000"/>
                  </a:solidFill>
                  <a:latin typeface="Cambria Bold"/>
                </a:rPr>
                <a:t>chua</a:t>
              </a:r>
              <a:r>
                <a:rPr lang="en-US" sz="363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31" dirty="0" err="1">
                  <a:solidFill>
                    <a:srgbClr val="000000"/>
                  </a:solidFill>
                  <a:latin typeface="Cambria Bold"/>
                </a:rPr>
                <a:t>được</a:t>
              </a:r>
              <a:r>
                <a:rPr lang="en-US" sz="363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31" dirty="0" err="1">
                  <a:solidFill>
                    <a:srgbClr val="000000"/>
                  </a:solidFill>
                  <a:latin typeface="Cambria Bold"/>
                </a:rPr>
                <a:t>miêu</a:t>
              </a:r>
              <a:r>
                <a:rPr lang="en-US" sz="363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31" dirty="0" err="1">
                  <a:solidFill>
                    <a:srgbClr val="000000"/>
                  </a:solidFill>
                  <a:latin typeface="Cambria Bold"/>
                </a:rPr>
                <a:t>tả</a:t>
              </a:r>
              <a:r>
                <a:rPr lang="en-US" sz="363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31" dirty="0" err="1">
                  <a:solidFill>
                    <a:srgbClr val="000000"/>
                  </a:solidFill>
                  <a:latin typeface="Cambria Bold"/>
                </a:rPr>
                <a:t>theo</a:t>
              </a:r>
              <a:r>
                <a:rPr lang="en-US" sz="363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31" dirty="0" err="1">
                  <a:solidFill>
                    <a:srgbClr val="000000"/>
                  </a:solidFill>
                  <a:latin typeface="Cambria Bold"/>
                </a:rPr>
                <a:t>trình</a:t>
              </a:r>
              <a:r>
                <a:rPr lang="en-US" sz="363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31" dirty="0" err="1">
                  <a:solidFill>
                    <a:srgbClr val="000000"/>
                  </a:solidFill>
                  <a:latin typeface="Cambria Bold"/>
                </a:rPr>
                <a:t>tự</a:t>
              </a:r>
              <a:r>
                <a:rPr lang="en-US" sz="363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31" dirty="0" err="1">
                  <a:solidFill>
                    <a:srgbClr val="000000"/>
                  </a:solidFill>
                  <a:latin typeface="Cambria Bold"/>
                </a:rPr>
                <a:t>từng</a:t>
              </a:r>
              <a:r>
                <a:rPr lang="en-US" sz="363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31" dirty="0" err="1">
                  <a:solidFill>
                    <a:srgbClr val="000000"/>
                  </a:solidFill>
                  <a:latin typeface="Cambria Bold"/>
                </a:rPr>
                <a:t>thời</a:t>
              </a:r>
              <a:r>
                <a:rPr lang="en-US" sz="363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31" dirty="0" err="1">
                  <a:solidFill>
                    <a:srgbClr val="000000"/>
                  </a:solidFill>
                  <a:latin typeface="Cambria Bold"/>
                </a:rPr>
                <a:t>kì</a:t>
              </a:r>
              <a:r>
                <a:rPr lang="en-US" sz="363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31" dirty="0" err="1">
                  <a:solidFill>
                    <a:srgbClr val="000000"/>
                  </a:solidFill>
                  <a:latin typeface="Cambria Bold"/>
                </a:rPr>
                <a:t>phát</a:t>
              </a:r>
              <a:r>
                <a:rPr lang="en-US" sz="363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31" dirty="0" err="1">
                  <a:solidFill>
                    <a:srgbClr val="000000"/>
                  </a:solidFill>
                  <a:latin typeface="Cambria Bold"/>
                </a:rPr>
                <a:t>triển</a:t>
              </a:r>
              <a:r>
                <a:rPr lang="en-US" sz="363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31" dirty="0" err="1">
                  <a:solidFill>
                    <a:srgbClr val="000000"/>
                  </a:solidFill>
                  <a:latin typeface="Cambria Bold"/>
                </a:rPr>
                <a:t>của</a:t>
              </a:r>
              <a:r>
                <a:rPr lang="en-US" sz="363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31" dirty="0" err="1">
                  <a:solidFill>
                    <a:srgbClr val="000000"/>
                  </a:solidFill>
                  <a:latin typeface="Cambria Bold"/>
                </a:rPr>
                <a:t>cây</a:t>
              </a:r>
              <a:r>
                <a:rPr lang="en-US" sz="3631" dirty="0">
                  <a:solidFill>
                    <a:srgbClr val="000000"/>
                  </a:solidFill>
                  <a:latin typeface="Cambria Bold"/>
                </a:rPr>
                <a:t>.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1254</Words>
  <Application>Microsoft Office PowerPoint</Application>
  <PresentationFormat>Widescreen</PresentationFormat>
  <Paragraphs>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SVN-Newton</vt:lpstr>
      <vt:lpstr>Arial</vt:lpstr>
      <vt:lpstr>Calibri</vt:lpstr>
      <vt:lpstr>Cambria</vt:lpstr>
      <vt:lpstr>Cambria Bold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duong quynh anh</cp:lastModifiedBy>
  <cp:revision>20</cp:revision>
  <dcterms:created xsi:type="dcterms:W3CDTF">2024-02-20T11:36:02Z</dcterms:created>
  <dcterms:modified xsi:type="dcterms:W3CDTF">2025-04-21T14:11:42Z</dcterms:modified>
</cp:coreProperties>
</file>