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90" r:id="rId4"/>
    <p:sldId id="291" r:id="rId5"/>
    <p:sldId id="292" r:id="rId6"/>
    <p:sldId id="293" r:id="rId7"/>
    <p:sldId id="257" r:id="rId8"/>
    <p:sldId id="283" r:id="rId9"/>
    <p:sldId id="274" r:id="rId10"/>
    <p:sldId id="280" r:id="rId11"/>
    <p:sldId id="281" r:id="rId12"/>
    <p:sldId id="282" r:id="rId13"/>
    <p:sldId id="285" r:id="rId14"/>
    <p:sldId id="286" r:id="rId15"/>
    <p:sldId id="287" r:id="rId16"/>
    <p:sldId id="28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84" autoAdjust="0"/>
  </p:normalViewPr>
  <p:slideViewPr>
    <p:cSldViewPr>
      <p:cViewPr varScale="1">
        <p:scale>
          <a:sx n="80" d="100"/>
          <a:sy n="80" d="100"/>
        </p:scale>
        <p:origin x="11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5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Trả</a:t>
            </a:r>
            <a:r>
              <a:rPr lang="en-US" baseline="0" smtClean="0"/>
              <a:t> lời đúng xe chạy, TL sai xe đứng 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nêu</a:t>
            </a:r>
            <a:r>
              <a:rPr lang="en-US" baseline="0" smtClean="0"/>
              <a:t> miệng lại câu hỏi, HS quan sát và trả lời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9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0" Type="http://schemas.openxmlformats.org/officeDocument/2006/relationships/image" Target="../media/image23.gif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0" Type="http://schemas.openxmlformats.org/officeDocument/2006/relationships/image" Target="../media/image23.gif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3.gif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23.gif"/><Relationship Id="rId5" Type="http://schemas.microsoft.com/office/2007/relationships/media" Target="../media/media3.mp3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7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8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111" y="2291574"/>
            <a:ext cx="1819411" cy="165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40271" y="328400"/>
            <a:ext cx="6477000" cy="3614950"/>
            <a:chOff x="316471" y="328400"/>
            <a:chExt cx="6477000" cy="361495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471" y="328400"/>
              <a:ext cx="6477000" cy="3614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493152" y="1959113"/>
              <a:ext cx="917711" cy="7808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23144" y="217556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739" y="1939891"/>
              <a:ext cx="917711" cy="8303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" y="19972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34563" y="198599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95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38300" y="2043321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5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45679E-6 L 1.08629 -0.00401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34167 0.0037 " pathEditMode="relative" rAng="0" ptsTypes="AA">
                                      <p:cBhvr>
                                        <p:cTn id="2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30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-457200" y="742950"/>
            <a:ext cx="6996527" cy="3962400"/>
            <a:chOff x="-457200" y="742950"/>
            <a:chExt cx="6996527" cy="3962400"/>
          </a:xfrm>
        </p:grpSpPr>
        <p:pic>
          <p:nvPicPr>
            <p:cNvPr id="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7200" y="742950"/>
              <a:ext cx="6996527" cy="396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875986" y="1809750"/>
              <a:ext cx="2584177" cy="838200"/>
              <a:chOff x="875986" y="1809750"/>
              <a:chExt cx="2584177" cy="8382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75986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914400" y="1809750"/>
                  <a:ext cx="762000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45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2621963" y="1809750"/>
                <a:ext cx="838200" cy="838200"/>
                <a:chOff x="875986" y="1809750"/>
                <a:chExt cx="838200" cy="838200"/>
              </a:xfrm>
            </p:grpSpPr>
            <p:sp>
              <p:nvSpPr>
                <p:cNvPr id="23" name="Rounded Rectangle 22"/>
                <p:cNvSpPr/>
                <p:nvPr/>
              </p:nvSpPr>
              <p:spPr>
                <a:xfrm>
                  <a:off x="914400" y="1809750"/>
                  <a:ext cx="799786" cy="8382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875986" y="187490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14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789903" y="1868796"/>
                <a:ext cx="838200" cy="707886"/>
                <a:chOff x="636079" y="2943277"/>
                <a:chExt cx="838200" cy="707886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794209" y="3104539"/>
                  <a:ext cx="457200" cy="4191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6079" y="2943277"/>
                  <a:ext cx="8382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smtClean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rPr>
                    <a:t>&gt;</a:t>
                  </a:r>
                  <a:endParaRPr lang="en-US" sz="4000" b="1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3" name="Explosion 1 2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1.14253 3.7037E-7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1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152400" y="742950"/>
            <a:ext cx="6895722" cy="3048000"/>
            <a:chOff x="-152400" y="742950"/>
            <a:chExt cx="6895722" cy="3048000"/>
          </a:xfrm>
        </p:grpSpPr>
        <p:pic>
          <p:nvPicPr>
            <p:cNvPr id="2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742950"/>
              <a:ext cx="6895722" cy="304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94708" y="1773294"/>
              <a:ext cx="881692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693085" y="1733550"/>
              <a:ext cx="907364" cy="838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905000" y="1970693"/>
              <a:ext cx="527525" cy="443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708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90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3085" y="1804818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49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08625" y="1817757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&lt;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29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30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528" y="2184639"/>
            <a:ext cx="1829114" cy="16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5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1.13125 0.01482 " pathEditMode="relative" rAng="0" ptsTypes="AA">
                                      <p:cBhvr>
                                        <p:cTn id="13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563" y="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14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1.275 -0.011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5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527083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a)  &gt;; &lt;; = 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26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706607" y="855109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10477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 rot="5400000">
            <a:off x="5586998" y="21836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66009" y="2910594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61017" y="301580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 rot="5400000">
            <a:off x="5129180" y="3280163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2369914" y="3909457"/>
            <a:ext cx="378936" cy="3789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9" y="904422"/>
            <a:ext cx="312252" cy="27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01" y="2967725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0" y="920783"/>
            <a:ext cx="243897" cy="28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75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5" y="30465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37" y="2973515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7814" y="2223159"/>
            <a:ext cx="238287" cy="28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4330" y="3331011"/>
            <a:ext cx="288636" cy="2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8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4" t="33073" r="24012" b="22657"/>
          <a:stretch/>
        </p:blipFill>
        <p:spPr bwMode="auto">
          <a:xfrm>
            <a:off x="1097827" y="495300"/>
            <a:ext cx="806270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0" y="96474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647699" y="-7620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b)  Tìm đường xe đi đến trạm xăng.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324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75291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888208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8" y="5534821"/>
            <a:ext cx="3778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6" y="912021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4" y="2952750"/>
            <a:ext cx="2682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95910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6010" y="3943350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1880" y="3313116"/>
            <a:ext cx="3175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465" y="2177100"/>
            <a:ext cx="288328" cy="3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33317" y="1285253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70" y="350140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4241" y="374191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35" y="4451706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3634" y="422847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5986" y="1410497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4846" y="1230031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30" y="888208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683" y="115632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65" y="30759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2117" y="3342655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80">
            <a:off x="7547138" y="4701799"/>
            <a:ext cx="681037" cy="25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804254"/>
            <a:ext cx="1967011" cy="4716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2" y="3337594"/>
            <a:ext cx="1068226" cy="4716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730" y="225596"/>
            <a:ext cx="2119414" cy="4716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048" y="2477314"/>
            <a:ext cx="519211" cy="4716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18830" y="2840147"/>
            <a:ext cx="1068226" cy="4716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5" y="4307653"/>
            <a:ext cx="2125626" cy="4716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8965" y="5480458"/>
            <a:ext cx="2854968" cy="4716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2256" y="1421005"/>
            <a:ext cx="1979840" cy="439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85948">
            <a:off x="3090072" y="1734553"/>
            <a:ext cx="519211" cy="47161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7" y="804254"/>
            <a:ext cx="2125626" cy="47161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104" y="-323965"/>
            <a:ext cx="2119414" cy="4716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3" y="2878867"/>
            <a:ext cx="1068226" cy="47161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2175" y="2643059"/>
            <a:ext cx="1068226" cy="4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8386 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93827E-7 L 0.0967 0.0015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2469 L 0.00295 0.40834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16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7198 L -0.02187 0.40253 " pathEditMode="relative" rAng="0" ptsTypes="AA">
                                      <p:cBhvr>
                                        <p:cTn id="24" dur="5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2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3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5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1 0.00216 L 0.06215 0.00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5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6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7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3981 L -0.00156 0.0935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7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8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9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95 -3.33333E-6 L 0.28403 0.00463 " pathEditMode="relative" rAng="0" ptsTypes="AA">
                                      <p:cBhvr>
                                        <p:cTn id="71" dur="5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4.81481E-6 L 0.25538 -0.00462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84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860"/>
                            </p:stCondLst>
                            <p:childTnLst>
                              <p:par>
                                <p:cTn id="8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4535E-6 L 0.0125 -0.62991 " pathEditMode="relative" rAng="0" ptsTypes="AA">
                                      <p:cBhvr>
                                        <p:cTn id="87" dur="2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31511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1235 L 0.0033 -0.5268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11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12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13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2963 L -0.23351 -0.03426 " pathEditMode="relative" rAng="0" ptsTypes="AA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24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4.5679E-6 L -0.15399 -0.00618 " pathEditMode="relative" rAng="0" ptsTypes="AA">
                                      <p:cBhvr>
                                        <p:cTn id="105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13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14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4150"/>
                            </p:stCondLst>
                            <p:childTnLst>
                              <p:par>
                                <p:cTn id="11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93827E-7 L 0.00035 -0.0904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53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988 L -0.00278 -0.0401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15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616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6660"/>
                            </p:stCondLst>
                            <p:childTnLst>
                              <p:par>
                                <p:cTn id="1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99259E-6 L 0.29636 0.00464 " pathEditMode="relative" rAng="0" ptsTypes="AA">
                                      <p:cBhvr>
                                        <p:cTn id="13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1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648 L 0.20885 -0.0018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160"/>
                            </p:stCondLst>
                            <p:childTnLst>
                              <p:par>
                                <p:cTn id="1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917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1667 L -0.02187 0.45771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370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0139 0.3299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17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218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219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2200"/>
                            </p:stCondLst>
                            <p:childTnLst>
                              <p:par>
                                <p:cTn id="16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0556 L 0.08594 0.00061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47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-8.64198E-7 L 0.12379 -0.0040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2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421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710"/>
                            </p:stCondLst>
                            <p:childTnLst>
                              <p:par>
                                <p:cTn id="1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278 L -0.01041 0.15601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917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1128 0.1663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671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672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22298" y="1885950"/>
            <a:ext cx="83439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Lớp 1A có 33 học sinh, lớp 1B có 30 học sinh, lớp 1C có 35 học sinh. Hỏi: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1A và 1B, lớp nào có nhiều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1B và 1C, lớp nào có ít học sinh hơn?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nhiều học sinh nhất?</a:t>
            </a:r>
          </a:p>
          <a:p>
            <a:pPr marL="742950" indent="-742950" algn="just">
              <a:buAutoNum type="alphaLcParenR"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Lớp nào có ít học sinh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1031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657600" y="158115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Lớp1A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657600" y="274320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Lớp1B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8127999" y="3257550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1C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89799" y="3776913"/>
            <a:ext cx="1676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Lớp1B</a:t>
            </a:r>
            <a:endParaRPr lang="en-US" sz="3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76198" y="63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4647253" y="1270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r="13787"/>
          <a:stretch/>
        </p:blipFill>
        <p:spPr bwMode="auto">
          <a:xfrm>
            <a:off x="2349500" y="2635250"/>
            <a:ext cx="440784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1800" y="438150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</a:t>
            </a:r>
            <a:r>
              <a:rPr lang="en-US" sz="2400" b="1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33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61100" y="3718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30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7000" y="2962612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Lġ	: 1</a:t>
            </a:r>
            <a:r>
              <a:rPr lang="en-US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smtClean="0">
                <a:solidFill>
                  <a:schemeClr val="bg1"/>
                </a:solidFill>
                <a:latin typeface="HP001 4 hàng" pitchFamily="34" charset="0"/>
              </a:rPr>
              <a:t>Sĩ số	: 35</a:t>
            </a:r>
            <a:endParaRPr lang="en-US" sz="2400" b="1">
              <a:solidFill>
                <a:schemeClr val="bg1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0955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Bảng các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số từ 1 đến 100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22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5750"/>
            <a:ext cx="5602287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4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41833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16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5"/>
            <a:ext cx="1580752" cy="739631"/>
            <a:chOff x="9540552" y="4392227"/>
            <a:chExt cx="1619672" cy="10104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21373" cy="967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15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2730825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23656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18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89675"/>
            <a:chOff x="9540552" y="4420621"/>
            <a:chExt cx="1619672" cy="10433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86339" y="442929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18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8" y="398526"/>
            <a:ext cx="48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lớn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9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19" dur="1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12211" y="251662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396301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&lt;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552764" y="2826235"/>
            <a:ext cx="1580752" cy="797685"/>
            <a:chOff x="9540552" y="4312915"/>
            <a:chExt cx="1619672" cy="10897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95916" y="4312915"/>
              <a:ext cx="476646" cy="1051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=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37367"/>
            <a:chOff x="9540552" y="4420621"/>
            <a:chExt cx="1619672" cy="10073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58682" y="4460897"/>
              <a:ext cx="450366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+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94536" y="4002767"/>
            <a:ext cx="1700211" cy="788285"/>
            <a:chOff x="9540552" y="4420621"/>
            <a:chExt cx="1619672" cy="100126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044710" y="4444563"/>
              <a:ext cx="443156" cy="977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</a:rPr>
                <a:t>&gt;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07071"/>
            <a:ext cx="1234671" cy="646331"/>
            <a:chOff x="9540552" y="4326571"/>
            <a:chExt cx="1619672" cy="114357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75254" y="4326571"/>
              <a:ext cx="542959" cy="1143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&gt;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483" y="774679"/>
            <a:ext cx="3981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Dấu thích hợp điền vào ô trống là:</a:t>
            </a:r>
            <a:endParaRPr lang="vi-VN" sz="32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267" y="118664"/>
            <a:ext cx="322117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37         35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43314" y="162206"/>
            <a:ext cx="762000" cy="65601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9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9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19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9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9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529135"/>
              <a:ext cx="588526" cy="7769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30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4074236"/>
            <a:ext cx="1580752" cy="766395"/>
            <a:chOff x="9540552" y="4420621"/>
            <a:chExt cx="1619672" cy="10470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500554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69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793203" y="2087126"/>
            <a:ext cx="1700211" cy="773170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555174"/>
              <a:ext cx="621823" cy="82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chemeClr val="bg1"/>
                  </a:solidFill>
                </a:rPr>
                <a:t>25</a:t>
              </a:r>
              <a:endParaRPr lang="vi-VN" sz="36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60225"/>
            <a:ext cx="1234671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96510" y="4454971"/>
              <a:ext cx="721702" cy="9257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chemeClr val="bg1"/>
                  </a:solidFill>
                </a:rPr>
                <a:t>25</a:t>
              </a:r>
              <a:endParaRPr lang="vi-VN" sz="28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09" y="361950"/>
            <a:ext cx="538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Đâu là số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bé nhất?</a:t>
            </a:r>
            <a:endParaRPr lang="vi-VN" sz="36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9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9" dur="1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1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3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9144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" y="1834114"/>
            <a:ext cx="368300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2011"/>
            <a:ext cx="3927231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9144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23" y="2642318"/>
            <a:ext cx="2482924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3523" y="2711962"/>
            <a:ext cx="336551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45" y="2292450"/>
            <a:ext cx="2285047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110" y="2697213"/>
            <a:ext cx="345053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5" y="898454"/>
            <a:ext cx="2365052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179169" y="3950548"/>
            <a:ext cx="1796403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28747" y="4494239"/>
              <a:ext cx="634775" cy="850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20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04016" y="2449062"/>
            <a:ext cx="1580752" cy="769441"/>
            <a:chOff x="9540552" y="4392227"/>
            <a:chExt cx="1619672" cy="105118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40883" y="4392227"/>
              <a:ext cx="773932" cy="10511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smtClean="0">
                  <a:solidFill>
                    <a:schemeClr val="bg1"/>
                  </a:solidFill>
                </a:rPr>
                <a:t>50</a:t>
              </a:r>
              <a:endParaRPr lang="vi-VN" sz="4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2925086"/>
            <a:ext cx="1580752" cy="722853"/>
            <a:chOff x="9540552" y="4420621"/>
            <a:chExt cx="1619672" cy="98753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887673" y="4441068"/>
              <a:ext cx="721373" cy="967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90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3978623"/>
            <a:ext cx="1700211" cy="784788"/>
            <a:chOff x="9540552" y="4420621"/>
            <a:chExt cx="1619672" cy="99682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09829" y="4518304"/>
              <a:ext cx="670689" cy="8991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>
                  <a:solidFill>
                    <a:schemeClr val="bg1"/>
                  </a:solidFill>
                </a:rPr>
                <a:t>10</a:t>
              </a:r>
              <a:endParaRPr lang="vi-VN" sz="4000" b="1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60" y="703439"/>
            <a:ext cx="4226211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6023830" y="350612"/>
            <a:ext cx="1234671" cy="584775"/>
            <a:chOff x="9540552" y="4403611"/>
            <a:chExt cx="1619672" cy="10346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67299" y="4403611"/>
              <a:ext cx="788993" cy="1034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10</a:t>
              </a:r>
              <a:endParaRPr lang="vi-VN" sz="3200" b="1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9260" y="3264499"/>
            <a:ext cx="270331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2571750"/>
            <a:ext cx="3683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68" y="345294"/>
            <a:ext cx="5804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vi-VN" sz="32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8" y="1576027"/>
            <a:ext cx="880324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0" y="1877766"/>
            <a:ext cx="74268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3" y="1659958"/>
            <a:ext cx="620819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75" y="1900550"/>
            <a:ext cx="457405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1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8" y="1714500"/>
            <a:ext cx="822589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-11430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9235" y="209550"/>
            <a:ext cx="7820705" cy="4794924"/>
            <a:chOff x="147637" y="209550"/>
            <a:chExt cx="7820705" cy="4794924"/>
          </a:xfrm>
        </p:grpSpPr>
        <p:sp>
          <p:nvSpPr>
            <p:cNvPr id="4" name="Title 4"/>
            <p:cNvSpPr txBox="1">
              <a:spLocks/>
            </p:cNvSpPr>
            <p:nvPr/>
          </p:nvSpPr>
          <p:spPr>
            <a:xfrm>
              <a:off x="647699" y="209550"/>
              <a:ext cx="5270839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Đ, S ?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47637" y="312737"/>
              <a:ext cx="533400" cy="533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.VnArial" pitchFamily="34" charset="0"/>
                </a:rPr>
                <a:t>1</a:t>
              </a:r>
              <a:endPara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442" y="834111"/>
              <a:ext cx="7327900" cy="417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838200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351563" y="923824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38200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51563" y="3061727"/>
              <a:ext cx="3352800" cy="1879356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itle 4"/>
            <p:cNvSpPr txBox="1">
              <a:spLocks/>
            </p:cNvSpPr>
            <p:nvPr/>
          </p:nvSpPr>
          <p:spPr>
            <a:xfrm>
              <a:off x="881743" y="6889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a)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itle 4"/>
            <p:cNvSpPr txBox="1">
              <a:spLocks/>
            </p:cNvSpPr>
            <p:nvPr/>
          </p:nvSpPr>
          <p:spPr>
            <a:xfrm>
              <a:off x="4362448" y="739775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b)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883557" y="28108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c)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itle 4"/>
            <p:cNvSpPr txBox="1">
              <a:spLocks/>
            </p:cNvSpPr>
            <p:nvPr/>
          </p:nvSpPr>
          <p:spPr>
            <a:xfrm>
              <a:off x="4364262" y="2861692"/>
              <a:ext cx="723901" cy="85725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/>
              <a:r>
                <a:rPr lang="en-US" sz="2400" smtClean="0">
                  <a:latin typeface="Arial" pitchFamily="34" charset="0"/>
                  <a:cs typeface="Arial" pitchFamily="34" charset="0"/>
                </a:rPr>
                <a:t>d)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690377" y="4440460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03740" y="4432291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701262" y="2300734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200111" y="2307079"/>
              <a:ext cx="500623" cy="5006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2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xplosion 1 21"/>
          <p:cNvSpPr/>
          <p:nvPr/>
        </p:nvSpPr>
        <p:spPr>
          <a:xfrm>
            <a:off x="3657600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521649" y="3657600"/>
            <a:ext cx="2528316" cy="1504950"/>
          </a:xfrm>
          <a:prstGeom prst="irregularSeal1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017734"/>
            <a:ext cx="609600" cy="609600"/>
          </a:xfrm>
          <a:prstGeom prst="rect">
            <a:avLst/>
          </a:prstGeom>
        </p:spPr>
      </p:pic>
      <p:pic>
        <p:nvPicPr>
          <p:cNvPr id="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3854341"/>
            <a:ext cx="609600" cy="609600"/>
          </a:xfrm>
          <a:prstGeom prst="rect">
            <a:avLst/>
          </a:prstGeom>
        </p:spPr>
      </p:pic>
      <p:pic>
        <p:nvPicPr>
          <p:cNvPr id="7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61500" y="45593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346071"/>
            <a:ext cx="1744250" cy="158436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441425" y="201464"/>
            <a:ext cx="7070825" cy="4076849"/>
            <a:chOff x="-441425" y="201464"/>
            <a:chExt cx="7070825" cy="407684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41425" y="201464"/>
              <a:ext cx="7070825" cy="4076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ounded Rectangle 18"/>
            <p:cNvSpPr/>
            <p:nvPr/>
          </p:nvSpPr>
          <p:spPr>
            <a:xfrm>
              <a:off x="2710344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24719" y="2150008"/>
              <a:ext cx="412228" cy="37942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95353" y="1942691"/>
              <a:ext cx="779268" cy="7172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8330" y="1943122"/>
              <a:ext cx="1076847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18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45715" y="1961233"/>
              <a:ext cx="988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81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1707" y="1982161"/>
              <a:ext cx="655002" cy="672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</a:t>
              </a:r>
              <a:endPara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82716E-6 L 1.1033 0.00525 " pathEditMode="relative" rAng="0" ptsTypes="AA">
                                      <p:cBhvr>
                                        <p:cTn id="31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56" y="24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1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1.46666 0.01851 " pathEditMode="relative" rAng="0" ptsTypes="AA">
                                      <p:cBhvr>
                                        <p:cTn id="40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33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244</Words>
  <Application>Microsoft Office PowerPoint</Application>
  <PresentationFormat>On-screen Show (16:9)</PresentationFormat>
  <Paragraphs>96</Paragraphs>
  <Slides>17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.VnArial</vt:lpstr>
      <vt:lpstr>Aachen</vt:lpstr>
      <vt:lpstr>Arial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151</cp:revision>
  <dcterms:created xsi:type="dcterms:W3CDTF">2021-01-09T02:19:28Z</dcterms:created>
  <dcterms:modified xsi:type="dcterms:W3CDTF">2023-02-04T11:39:09Z</dcterms:modified>
</cp:coreProperties>
</file>