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9" r:id="rId3"/>
  </p:sldMasterIdLst>
  <p:notesMasterIdLst>
    <p:notesMasterId r:id="rId34"/>
  </p:notesMasterIdLst>
  <p:sldIdLst>
    <p:sldId id="318" r:id="rId4"/>
    <p:sldId id="327" r:id="rId5"/>
    <p:sldId id="331" r:id="rId6"/>
    <p:sldId id="257" r:id="rId7"/>
    <p:sldId id="2007577523" r:id="rId8"/>
    <p:sldId id="439" r:id="rId9"/>
    <p:sldId id="391" r:id="rId10"/>
    <p:sldId id="440" r:id="rId11"/>
    <p:sldId id="333" r:id="rId12"/>
    <p:sldId id="338" r:id="rId13"/>
    <p:sldId id="441" r:id="rId14"/>
    <p:sldId id="442" r:id="rId15"/>
    <p:sldId id="443" r:id="rId16"/>
    <p:sldId id="444" r:id="rId17"/>
    <p:sldId id="445" r:id="rId18"/>
    <p:sldId id="446" r:id="rId19"/>
    <p:sldId id="447" r:id="rId20"/>
    <p:sldId id="448" r:id="rId21"/>
    <p:sldId id="449" r:id="rId22"/>
    <p:sldId id="450" r:id="rId23"/>
    <p:sldId id="2007577522" r:id="rId24"/>
    <p:sldId id="451" r:id="rId25"/>
    <p:sldId id="452" r:id="rId26"/>
    <p:sldId id="453" r:id="rId27"/>
    <p:sldId id="454" r:id="rId28"/>
    <p:sldId id="455" r:id="rId29"/>
    <p:sldId id="2007577519" r:id="rId30"/>
    <p:sldId id="2007577520" r:id="rId31"/>
    <p:sldId id="2007577521" r:id="rId32"/>
    <p:sldId id="3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63" d="100"/>
          <a:sy n="63" d="100"/>
        </p:scale>
        <p:origin x="8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D5D85-34CB-4B35-97D4-77087807BCC1}"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141EC-2D93-4368-998F-FE56F4D08019}" type="slidenum">
              <a:rPr lang="en-US" smtClean="0"/>
              <a:t>‹#›</a:t>
            </a:fld>
            <a:endParaRPr lang="en-US"/>
          </a:p>
        </p:txBody>
      </p:sp>
    </p:spTree>
    <p:extLst>
      <p:ext uri="{BB962C8B-B14F-4D97-AF65-F5344CB8AC3E}">
        <p14:creationId xmlns:p14="http://schemas.microsoft.com/office/powerpoint/2010/main" val="245442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98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Em cần đi cần thận để tránh bị ngã, em cũng cần học cách phòng, tránh thương tích do ngã.</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295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46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72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24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3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6518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49019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91497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41447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88558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0842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550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48490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137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1119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3048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18400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7063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4364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1203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5011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69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606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9697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68374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336484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570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725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7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521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25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68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01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42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352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236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21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71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5150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205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193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63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12937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075354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96683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951230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384032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2023/11/19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4206882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472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086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19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59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9542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60141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73605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537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98367538"/>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6" r:id="rId23"/>
    <p:sldLayoutId id="2147483688" r:id="rId24"/>
    <p:sldLayoutId id="2147483689" r:id="rId25"/>
    <p:sldLayoutId id="2147483691" r:id="rId26"/>
    <p:sldLayoutId id="2147483692" r:id="rId27"/>
    <p:sldLayoutId id="2147483693" r:id="rId28"/>
    <p:sldLayoutId id="214748369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9159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pic>
        <p:nvPicPr>
          <p:cNvPr id="18" name="Picture 17" descr="A white circle with leaves and blue text&#10;&#10;Description automatically generated">
            <a:extLst>
              <a:ext uri="{FF2B5EF4-FFF2-40B4-BE49-F238E27FC236}">
                <a16:creationId xmlns:a16="http://schemas.microsoft.com/office/drawing/2014/main" id="{6EAB6D99-088E-D782-28CF-A0890C4B40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3025" y="285750"/>
            <a:ext cx="1181100" cy="1181100"/>
          </a:xfrm>
          <a:prstGeom prst="rect">
            <a:avLst/>
          </a:prstGeom>
        </p:spPr>
      </p:pic>
    </p:spTree>
    <p:extLst>
      <p:ext uri="{BB962C8B-B14F-4D97-AF65-F5344CB8AC3E}">
        <p14:creationId xmlns:p14="http://schemas.microsoft.com/office/powerpoint/2010/main" val="18294650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22.png"/><Relationship Id="rId4" Type="http://schemas.openxmlformats.org/officeDocument/2006/relationships/image" Target="../media/image5.emf"/><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34.png"/><Relationship Id="rId4" Type="http://schemas.openxmlformats.org/officeDocument/2006/relationships/image" Target="../media/image5.emf"/><Relationship Id="rId9"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emf"/><Relationship Id="rId1" Type="http://schemas.openxmlformats.org/officeDocument/2006/relationships/slideLayout" Target="../slideLayouts/slideLayout5.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15.png"/><Relationship Id="rId4" Type="http://schemas.openxmlformats.org/officeDocument/2006/relationships/image" Target="../media/image5.emf"/><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panose="020B0604020202020204"/>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sp>
        <p:nvSpPr>
          <p:cNvPr id="170" name="Text Box 169"/>
          <p:cNvSpPr txBox="1"/>
          <p:nvPr/>
        </p:nvSpPr>
        <p:spPr>
          <a:xfrm>
            <a:off x="3996714" y="1928918"/>
            <a:ext cx="5325497" cy="1408655"/>
          </a:xfrm>
          <a:prstGeom prst="rect">
            <a:avLst/>
          </a:prstGeom>
          <a:noFill/>
        </p:spPr>
        <p:txBody>
          <a:bodyPr wrap="none" rtlCol="0">
            <a:spAutoFit/>
          </a:bodyPr>
          <a:lstStyle/>
          <a:p>
            <a:pPr algn="ctr" defTabSz="1219170">
              <a:lnSpc>
                <a:spcPct val="120000"/>
              </a:lnSpc>
              <a:buClr>
                <a:srgbClr val="000000"/>
              </a:buClr>
            </a:pPr>
            <a:r>
              <a:rPr lang="en-US" sz="8000" kern="0" dirty="0">
                <a:solidFill>
                  <a:srgbClr val="FF0000"/>
                </a:solidFill>
                <a:latin typeface="iCiel Cadena" panose="02000503000000020004" pitchFamily="50" charset="0"/>
                <a:cs typeface="iCiel Cadena" panose="02000503000000020004" pitchFamily="50" charset="0"/>
                <a:sym typeface="Arial" panose="020B0604020202020204"/>
              </a:rPr>
              <a:t>KHỞI ĐỘNG</a:t>
            </a:r>
          </a:p>
        </p:txBody>
      </p:sp>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539430"/>
          </a:xfrm>
          <a:prstGeom prst="rect">
            <a:avLst/>
          </a:prstGeom>
          <a:noFill/>
        </p:spPr>
        <p:txBody>
          <a:bodyPr wrap="square" rtlCol="0">
            <a:spAutoFit/>
          </a:bodyPr>
          <a:lstStyle/>
          <a:p>
            <a:pPr lvl="0" algn="ctr"/>
            <a:r>
              <a:rPr lang="en-US" altLang="zh-CN" sz="4400" b="1" dirty="0" err="1">
                <a:solidFill>
                  <a:srgbClr val="FF0000"/>
                </a:solidFill>
                <a:latin typeface="Cambria" panose="02040503050406030204" pitchFamily="18" charset="0"/>
                <a:ea typeface="Cambria" panose="02040503050406030204" pitchFamily="18" charset="0"/>
                <a:cs typeface="+mn-ea"/>
                <a:sym typeface="+mn-lt"/>
              </a:rPr>
              <a:t>Kết</a:t>
            </a:r>
            <a:r>
              <a:rPr lang="en-US" altLang="zh-CN" sz="4400" b="1" dirty="0">
                <a:solidFill>
                  <a:srgbClr val="FF0000"/>
                </a:solidFill>
                <a:latin typeface="Cambria" panose="02040503050406030204" pitchFamily="18" charset="0"/>
                <a:ea typeface="Cambria" panose="02040503050406030204" pitchFamily="18" charset="0"/>
                <a:cs typeface="+mn-ea"/>
                <a:sym typeface="+mn-lt"/>
              </a:rPr>
              <a:t> </a:t>
            </a:r>
            <a:r>
              <a:rPr lang="en-US" altLang="zh-CN" sz="4400" b="1" dirty="0" err="1">
                <a:solidFill>
                  <a:srgbClr val="FF0000"/>
                </a:solidFill>
                <a:latin typeface="Cambria" panose="02040503050406030204" pitchFamily="18" charset="0"/>
                <a:ea typeface="Cambria" panose="02040503050406030204" pitchFamily="18" charset="0"/>
                <a:cs typeface="+mn-ea"/>
                <a:sym typeface="+mn-lt"/>
              </a:rPr>
              <a:t>luận</a:t>
            </a:r>
            <a:r>
              <a:rPr lang="en-US" altLang="zh-CN" sz="4400" b="1" dirty="0">
                <a:solidFill>
                  <a:srgbClr val="FF0000"/>
                </a:solidFill>
                <a:latin typeface="Cambria" panose="02040503050406030204" pitchFamily="18" charset="0"/>
                <a:ea typeface="Cambria" panose="02040503050406030204" pitchFamily="18" charset="0"/>
                <a:cs typeface="+mn-ea"/>
                <a:sym typeface="+mn-lt"/>
              </a:rPr>
              <a:t>:</a:t>
            </a:r>
          </a:p>
          <a:p>
            <a:pPr lvl="0" algn="just"/>
            <a:r>
              <a:rPr lang="vi-VN" altLang="zh-CN" sz="3600" b="1" dirty="0">
                <a:solidFill>
                  <a:srgbClr val="002060"/>
                </a:solidFill>
                <a:latin typeface="Cambria" panose="02040503050406030204" pitchFamily="18" charset="0"/>
                <a:ea typeface="Cambria" panose="02040503050406030204" pitchFamily="18" charset="0"/>
                <a:cs typeface="+mn-ea"/>
                <a:sym typeface="+mn-lt"/>
              </a:rPr>
              <a:t>Không trượt trên tay vịn cầu thang, không đứng, ngồi trên bậu cửa sổ không trèo cây hái quả, cần thận khi đi qua sàn ướt,... để phòng, tránh tai nạn thương tích do ngã.</a:t>
            </a:r>
            <a:endParaRPr kumimoji="0" lang="zh-CN" altLang="en-US" sz="3600" b="1" i="0" strike="noStrike" kern="1200" cap="none" spc="0" normalizeH="0" baseline="0" noProof="0" dirty="0">
              <a:ln>
                <a:noFill/>
              </a:ln>
              <a:solidFill>
                <a:srgbClr val="002060"/>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891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sp>
        <p:nvSpPr>
          <p:cNvPr id="2" name="TextBox 1">
            <a:extLst>
              <a:ext uri="{FF2B5EF4-FFF2-40B4-BE49-F238E27FC236}">
                <a16:creationId xmlns:a16="http://schemas.microsoft.com/office/drawing/2014/main" id="{9EB4D362-31EA-B22F-F7C5-BCBAB7820971}"/>
              </a:ext>
            </a:extLst>
          </p:cNvPr>
          <p:cNvSpPr txBox="1"/>
          <p:nvPr/>
        </p:nvSpPr>
        <p:spPr>
          <a:xfrm>
            <a:off x="4043680" y="2082800"/>
            <a:ext cx="6126480" cy="112776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43FDF8F2-7B75-4C82-67B1-55EB35515853}"/>
              </a:ext>
            </a:extLst>
          </p:cNvPr>
          <p:cNvPicPr>
            <a:picLocks noChangeAspect="1"/>
          </p:cNvPicPr>
          <p:nvPr/>
        </p:nvPicPr>
        <p:blipFill>
          <a:blip r:embed="rId10"/>
          <a:stretch>
            <a:fillRect/>
          </a:stretch>
        </p:blipFill>
        <p:spPr>
          <a:xfrm>
            <a:off x="3591294" y="1769779"/>
            <a:ext cx="6127011" cy="2139881"/>
          </a:xfrm>
          <a:prstGeom prst="rect">
            <a:avLst/>
          </a:prstGeom>
        </p:spPr>
      </p:pic>
    </p:spTree>
    <p:extLst>
      <p:ext uri="{BB962C8B-B14F-4D97-AF65-F5344CB8AC3E}">
        <p14:creationId xmlns:p14="http://schemas.microsoft.com/office/powerpoint/2010/main" val="5856985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Việc</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Việc</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nào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không</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Vì</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sao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pic>
        <p:nvPicPr>
          <p:cNvPr id="4" name="Picture 3">
            <a:extLst>
              <a:ext uri="{FF2B5EF4-FFF2-40B4-BE49-F238E27FC236}">
                <a16:creationId xmlns:a16="http://schemas.microsoft.com/office/drawing/2014/main" id="{A0F1A9EE-8F63-EFF0-2140-4F5D90A148FD}"/>
              </a:ext>
            </a:extLst>
          </p:cNvPr>
          <p:cNvPicPr>
            <a:picLocks noChangeAspect="1"/>
          </p:cNvPicPr>
          <p:nvPr/>
        </p:nvPicPr>
        <p:blipFill>
          <a:blip r:embed="rId2"/>
          <a:stretch>
            <a:fillRect/>
          </a:stretch>
        </p:blipFill>
        <p:spPr>
          <a:xfrm>
            <a:off x="1723390" y="1236980"/>
            <a:ext cx="8815194" cy="4178300"/>
          </a:xfrm>
          <a:prstGeom prst="rect">
            <a:avLst/>
          </a:prstGeom>
        </p:spPr>
      </p:pic>
    </p:spTree>
    <p:extLst>
      <p:ext uri="{BB962C8B-B14F-4D97-AF65-F5344CB8AC3E}">
        <p14:creationId xmlns:p14="http://schemas.microsoft.com/office/powerpoint/2010/main" val="23053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9" name="Picture 8">
            <a:extLst>
              <a:ext uri="{FF2B5EF4-FFF2-40B4-BE49-F238E27FC236}">
                <a16:creationId xmlns:a16="http://schemas.microsoft.com/office/drawing/2014/main" id="{1A7063DC-F751-8260-D69C-E39587B31CFF}"/>
              </a:ext>
            </a:extLst>
          </p:cNvPr>
          <p:cNvPicPr>
            <a:picLocks noChangeAspect="1"/>
          </p:cNvPicPr>
          <p:nvPr/>
        </p:nvPicPr>
        <p:blipFill>
          <a:blip r:embed="rId3"/>
          <a:stretch>
            <a:fillRect/>
          </a:stretch>
        </p:blipFill>
        <p:spPr>
          <a:xfrm>
            <a:off x="1021714" y="2428240"/>
            <a:ext cx="3880485" cy="3141345"/>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2B327B25-1637-313F-4332-CC4F987CE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0CBAF60C-7259-A1C2-1973-7B72C8F4A7D0}"/>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đuổi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nhau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trong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vực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dựng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nhiều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cát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sỏi</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402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8694050D-C4B1-E693-D504-98CB4032CEB0}"/>
              </a:ext>
            </a:extLst>
          </p:cNvPr>
          <p:cNvPicPr>
            <a:picLocks noChangeAspect="1"/>
          </p:cNvPicPr>
          <p:nvPr/>
        </p:nvPicPr>
        <p:blipFill>
          <a:blip r:embed="rId3"/>
          <a:stretch>
            <a:fillRect/>
          </a:stretch>
        </p:blipFill>
        <p:spPr>
          <a:xfrm>
            <a:off x="1101724" y="2499360"/>
            <a:ext cx="3950065" cy="2970847"/>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CDE06187-70DB-5010-54C4-7B7B21E1D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6" name="Speech Bubble: Rectangle with Corners Rounded 4">
            <a:extLst>
              <a:ext uri="{FF2B5EF4-FFF2-40B4-BE49-F238E27FC236}">
                <a16:creationId xmlns:a16="http://schemas.microsoft.com/office/drawing/2014/main" id="{84F3DD4B-D887-8DDF-4284-1A4197411CA9}"/>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đùa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nghịch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đi</a:t>
            </a:r>
            <a:r>
              <a:rPr lang="en-US" sz="4400" b="1" dirty="0">
                <a:solidFill>
                  <a:srgbClr val="FF0000"/>
                </a:solidFill>
                <a:latin typeface="Calibri" panose="020F0502020204030204" pitchFamily="34" charset="0"/>
                <a:cs typeface="Calibri" panose="020F0502020204030204" pitchFamily="34" charset="0"/>
              </a:rPr>
              <a:t> thang </a:t>
            </a:r>
            <a:r>
              <a:rPr lang="en-US" sz="4400" b="1" dirty="0" err="1">
                <a:solidFill>
                  <a:srgbClr val="FF0000"/>
                </a:solidFill>
                <a:latin typeface="Calibri" panose="020F0502020204030204" pitchFamily="34" charset="0"/>
                <a:cs typeface="Calibri" panose="020F0502020204030204" pitchFamily="34" charset="0"/>
              </a:rPr>
              <a:t>cuốn</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4727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9" name="Picture 8">
            <a:extLst>
              <a:ext uri="{FF2B5EF4-FFF2-40B4-BE49-F238E27FC236}">
                <a16:creationId xmlns:a16="http://schemas.microsoft.com/office/drawing/2014/main" id="{0A898D41-0B02-D8A7-6B5E-E713957CE3E3}"/>
              </a:ext>
            </a:extLst>
          </p:cNvPr>
          <p:cNvPicPr>
            <a:picLocks noChangeAspect="1"/>
          </p:cNvPicPr>
          <p:nvPr/>
        </p:nvPicPr>
        <p:blipFill>
          <a:blip r:embed="rId3"/>
          <a:stretch>
            <a:fillRect/>
          </a:stretch>
        </p:blipFill>
        <p:spPr>
          <a:xfrm>
            <a:off x="1107757" y="2865120"/>
            <a:ext cx="4331515" cy="2101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3E091891-68D8-AF1D-54B5-B90080C6E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93ADA4A0-17FD-861B-DCF7-A21134A19905}"/>
              </a:ext>
            </a:extLst>
          </p:cNvPr>
          <p:cNvSpPr/>
          <p:nvPr/>
        </p:nvSpPr>
        <p:spPr>
          <a:xfrm flipH="1">
            <a:off x="5867397" y="2445822"/>
            <a:ext cx="5948682" cy="295929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n</a:t>
            </a:r>
            <a:r>
              <a:rPr lang="vi-VN" sz="4000" b="1" dirty="0">
                <a:solidFill>
                  <a:srgbClr val="FF0000"/>
                </a:solidFill>
                <a:latin typeface="Calibri" panose="020F0502020204030204" pitchFamily="34" charset="0"/>
                <a:cs typeface="Calibri" panose="020F0502020204030204" pitchFamily="34" charset="0"/>
              </a:rPr>
              <a:t>gồi trên lưng trâu giục trâu chạ</a:t>
            </a:r>
            <a:r>
              <a:rPr lang="en-US" sz="4000" b="1" dirty="0">
                <a:solidFill>
                  <a:srgbClr val="FF0000"/>
                </a:solidFill>
                <a:latin typeface="Calibri" panose="020F0502020204030204" pitchFamily="34" charset="0"/>
                <a:cs typeface="Calibri" panose="020F0502020204030204" pitchFamily="34" charset="0"/>
              </a:rPr>
              <a:t>y.</a:t>
            </a:r>
          </a:p>
          <a:p>
            <a:pPr lvl="0" algn="just">
              <a:defRPr/>
            </a:pP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m</a:t>
            </a:r>
            <a:r>
              <a:rPr lang="vi-VN" sz="4000" b="1" dirty="0">
                <a:solidFill>
                  <a:srgbClr val="FF0000"/>
                </a:solidFill>
                <a:latin typeface="Calibri" panose="020F0502020204030204" pitchFamily="34" charset="0"/>
                <a:cs typeface="Calibri" panose="020F0502020204030204" pitchFamily="34" charset="0"/>
              </a:rPr>
              <a:t>uốn được lên lưng trâu như anh lớn hơn.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803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DF8D77A0-39D6-EAEC-B54B-76A3E050E47E}"/>
              </a:ext>
            </a:extLst>
          </p:cNvPr>
          <p:cNvPicPr>
            <a:picLocks noChangeAspect="1"/>
          </p:cNvPicPr>
          <p:nvPr/>
        </p:nvPicPr>
        <p:blipFill>
          <a:blip r:embed="rId3"/>
          <a:stretch>
            <a:fillRect/>
          </a:stretch>
        </p:blipFill>
        <p:spPr>
          <a:xfrm>
            <a:off x="1603375" y="2692400"/>
            <a:ext cx="3000282" cy="2645410"/>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5C2D81BE-925F-6EA4-7C36-76CF6608E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283" y="2310765"/>
            <a:ext cx="1664974" cy="1409700"/>
          </a:xfrm>
          <a:prstGeom prst="rect">
            <a:avLst/>
          </a:prstGeom>
        </p:spPr>
      </p:pic>
      <p:sp>
        <p:nvSpPr>
          <p:cNvPr id="6" name="Speech Bubble: Rectangle with Corners Rounded 4">
            <a:extLst>
              <a:ext uri="{FF2B5EF4-FFF2-40B4-BE49-F238E27FC236}">
                <a16:creationId xmlns:a16="http://schemas.microsoft.com/office/drawing/2014/main" id="{DC19570E-E7EC-9240-9B10-C399843CB387}"/>
              </a:ext>
            </a:extLst>
          </p:cNvPr>
          <p:cNvSpPr/>
          <p:nvPr/>
        </p:nvSpPr>
        <p:spPr>
          <a:xfrm flipH="1">
            <a:off x="5847078" y="2679503"/>
            <a:ext cx="5831837" cy="148609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Dắt trâu sát l</a:t>
            </a:r>
            <a:r>
              <a:rPr lang="en-US" sz="4400" b="1" dirty="0">
                <a:solidFill>
                  <a:srgbClr val="FF0000"/>
                </a:solidFill>
                <a:latin typeface="Calibri" panose="020F0502020204030204" pitchFamily="34" charset="0"/>
                <a:cs typeface="Calibri" panose="020F0502020204030204" pitchFamily="34" charset="0"/>
              </a:rPr>
              <a:t>ề</a:t>
            </a:r>
            <a:r>
              <a:rPr lang="vi-VN" sz="4400" b="1" dirty="0">
                <a:solidFill>
                  <a:srgbClr val="FF0000"/>
                </a:solidFill>
                <a:latin typeface="Calibri" panose="020F0502020204030204" pitchFamily="34" charset="0"/>
                <a:cs typeface="Calibri" panose="020F0502020204030204" pitchFamily="34" charset="0"/>
              </a:rPr>
              <a:t> đường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5281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7" name="Picture 6">
            <a:extLst>
              <a:ext uri="{FF2B5EF4-FFF2-40B4-BE49-F238E27FC236}">
                <a16:creationId xmlns:a16="http://schemas.microsoft.com/office/drawing/2014/main" id="{3A1354E2-C651-5B71-2952-FFBE3A1487A7}"/>
              </a:ext>
            </a:extLst>
          </p:cNvPr>
          <p:cNvPicPr>
            <a:picLocks noChangeAspect="1"/>
          </p:cNvPicPr>
          <p:nvPr/>
        </p:nvPicPr>
        <p:blipFill>
          <a:blip r:embed="rId3"/>
          <a:stretch>
            <a:fillRect/>
          </a:stretch>
        </p:blipFill>
        <p:spPr>
          <a:xfrm>
            <a:off x="1384617" y="2499361"/>
            <a:ext cx="3037713" cy="2840672"/>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EBBEEC3E-BB41-10FF-52CB-92216DB02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363" y="2270125"/>
            <a:ext cx="1664974" cy="1409700"/>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783841"/>
            <a:ext cx="6776720" cy="19812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Mặc đồ bảo hộ, đội mũ bảo hiểm khi chơi thể thao</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335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F1260550-DAB7-12EB-F8FE-9504C4D3A82F}"/>
              </a:ext>
            </a:extLst>
          </p:cNvPr>
          <p:cNvPicPr>
            <a:picLocks noChangeAspect="1"/>
          </p:cNvPicPr>
          <p:nvPr/>
        </p:nvPicPr>
        <p:blipFill>
          <a:blip r:embed="rId3"/>
          <a:stretch>
            <a:fillRect/>
          </a:stretch>
        </p:blipFill>
        <p:spPr>
          <a:xfrm>
            <a:off x="1395412" y="2418081"/>
            <a:ext cx="3223329" cy="29130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9E29E62D-287D-8497-E6D3-F7FD8C4EE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363" y="2270125"/>
            <a:ext cx="1664974" cy="1409700"/>
          </a:xfrm>
          <a:prstGeom prst="rect">
            <a:avLst/>
          </a:prstGeom>
        </p:spPr>
      </p:pic>
      <p:sp>
        <p:nvSpPr>
          <p:cNvPr id="6" name="Speech Bubble: Rectangle with Corners Rounded 4">
            <a:extLst>
              <a:ext uri="{FF2B5EF4-FFF2-40B4-BE49-F238E27FC236}">
                <a16:creationId xmlns:a16="http://schemas.microsoft.com/office/drawing/2014/main" id="{6994BBDF-45AC-97DA-EBDD-6A06E304A433}"/>
              </a:ext>
            </a:extLst>
          </p:cNvPr>
          <p:cNvSpPr/>
          <p:nvPr/>
        </p:nvSpPr>
        <p:spPr>
          <a:xfrm flipH="1">
            <a:off x="5130800" y="2783841"/>
            <a:ext cx="6776720" cy="19812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Đứng ngay ngắn, không đùa nghịch khi đi thang cuốn.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716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algn="just"/>
            <a:r>
              <a:rPr lang="vi-VN" sz="3600" b="1" dirty="0">
                <a:solidFill>
                  <a:srgbClr val="002060"/>
                </a:solidFill>
                <a:latin typeface="Cambria" panose="02040503050406030204" pitchFamily="18" charset="0"/>
                <a:ea typeface="Cambria" panose="02040503050406030204" pitchFamily="18" charset="0"/>
              </a:rPr>
              <a:t>Để phòng, tránh thương tích do ngã, chúng ta cần làm theo các bạn trong tranh 4, 5 và 6; không nên làm theo các bạn trong tranh 1, 2 và 3.</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7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2" name="Đi Tới Trường">
            <a:hlinkClick r:id="" action="ppaction://media"/>
            <a:extLst>
              <a:ext uri="{FF2B5EF4-FFF2-40B4-BE49-F238E27FC236}">
                <a16:creationId xmlns:a16="http://schemas.microsoft.com/office/drawing/2014/main" id="{87D17BD3-6F51-25E4-6D0E-E7471E433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08B5B1-EDBF-F153-A145-5624AA498E3E}"/>
              </a:ext>
            </a:extLst>
          </p:cNvPr>
          <p:cNvGrpSpPr/>
          <p:nvPr/>
        </p:nvGrpSpPr>
        <p:grpSpPr>
          <a:xfrm>
            <a:off x="2085975" y="1398438"/>
            <a:ext cx="7877176" cy="1466682"/>
            <a:chOff x="2519646" y="2453148"/>
            <a:chExt cx="3551639" cy="906018"/>
          </a:xfrm>
        </p:grpSpPr>
        <p:sp>
          <p:nvSpPr>
            <p:cNvPr id="3" name="Rectangle: Rounded Corners 2">
              <a:extLst>
                <a:ext uri="{FF2B5EF4-FFF2-40B4-BE49-F238E27FC236}">
                  <a16:creationId xmlns:a16="http://schemas.microsoft.com/office/drawing/2014/main" id="{FDCA6B37-17DE-CABC-0544-AC43DED32D77}"/>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C7A2CE5A-885E-4337-C7C2-31D5D645E060}"/>
                </a:ext>
              </a:extLst>
            </p:cNvPr>
            <p:cNvSpPr txBox="1"/>
            <p:nvPr/>
          </p:nvSpPr>
          <p:spPr>
            <a:xfrm>
              <a:off x="2637367" y="2480205"/>
              <a:ext cx="3408150" cy="762753"/>
            </a:xfrm>
            <a:prstGeom prst="rect">
              <a:avLst/>
            </a:prstGeom>
            <a:noFill/>
          </p:spPr>
          <p:txBody>
            <a:bodyPr wrap="square" rtlCol="0">
              <a:spAutoFit/>
            </a:bodyPr>
            <a:lstStyle/>
            <a:p>
              <a:pPr marR="0" lvl="0" algn="ctr">
                <a:lnSpc>
                  <a:spcPct val="107000"/>
                </a:lnSpc>
                <a:spcBef>
                  <a:spcPts val="0"/>
                </a:spcBef>
                <a:spcAft>
                  <a:spcPts val="0"/>
                </a:spcAft>
                <a:buClr>
                  <a:srgbClr val="000000"/>
                </a:buClr>
                <a:buSzPts val="900"/>
                <a:tabLst>
                  <a:tab pos="180340" algn="l"/>
                </a:tabLst>
              </a:pPr>
              <a:r>
                <a:rPr lang="vi-VN" sz="3600" b="1" u="none" strike="noStrike" spc="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Em hãy chia sẻ với các bạn cách em phòng, tránh thương tích do ngã.</a:t>
              </a:r>
              <a:endParaRPr lang="en-US" sz="3600" b="1" u="none" strike="noStrike" spc="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9843EB0-0587-7124-B4D6-2C2EC7A1A9B3}"/>
              </a:ext>
            </a:extLst>
          </p:cNvPr>
          <p:cNvPicPr>
            <a:picLocks noChangeAspect="1"/>
          </p:cNvPicPr>
          <p:nvPr/>
        </p:nvPicPr>
        <p:blipFill rotWithShape="1">
          <a:blip r:embed="rId4">
            <a:extLst>
              <a:ext uri="{28A0092B-C50C-407E-A947-70E740481C1C}">
                <a14:useLocalDpi xmlns:a14="http://schemas.microsoft.com/office/drawing/2010/main" val="0"/>
              </a:ext>
            </a:extLst>
          </a:blip>
          <a:srcRect l="68011" t="33561" r="15753" b="1"/>
          <a:stretch/>
        </p:blipFill>
        <p:spPr>
          <a:xfrm>
            <a:off x="8868774" y="1772162"/>
            <a:ext cx="3654958" cy="4615644"/>
          </a:xfrm>
          <a:prstGeom prst="rect">
            <a:avLst/>
          </a:prstGeom>
        </p:spPr>
      </p:pic>
      <p:pic>
        <p:nvPicPr>
          <p:cNvPr id="10" name="Picture 9">
            <a:extLst>
              <a:ext uri="{FF2B5EF4-FFF2-40B4-BE49-F238E27FC236}">
                <a16:creationId xmlns:a16="http://schemas.microsoft.com/office/drawing/2014/main" id="{376CF726-4AB8-95A3-B0F4-5F24598AC90B}"/>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34396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òng tránh bị ngã_720p">
            <a:hlinkClick r:id="" action="ppaction://media"/>
            <a:extLst>
              <a:ext uri="{FF2B5EF4-FFF2-40B4-BE49-F238E27FC236}">
                <a16:creationId xmlns:a16="http://schemas.microsoft.com/office/drawing/2014/main" id="{74A96348-C53A-C558-205D-E85F1C1004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15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a:extLst>
              <a:ext uri="{FF2B5EF4-FFF2-40B4-BE49-F238E27FC236}">
                <a16:creationId xmlns:a16="http://schemas.microsoft.com/office/drawing/2014/main" id="{353270DF-8859-4D96-D2C6-3BBA0137DF38}"/>
              </a:ext>
            </a:extLst>
          </p:cNvPr>
          <p:cNvPicPr>
            <a:picLocks noChangeAspect="1"/>
          </p:cNvPicPr>
          <p:nvPr/>
        </p:nvPicPr>
        <p:blipFill>
          <a:blip r:embed="rId10"/>
          <a:stretch>
            <a:fillRect/>
          </a:stretch>
        </p:blipFill>
        <p:spPr>
          <a:xfrm>
            <a:off x="3630927" y="1668179"/>
            <a:ext cx="5925826" cy="2139881"/>
          </a:xfrm>
          <a:prstGeom prst="rect">
            <a:avLst/>
          </a:prstGeom>
        </p:spPr>
      </p:pic>
    </p:spTree>
    <p:extLst>
      <p:ext uri="{BB962C8B-B14F-4D97-AF65-F5344CB8AC3E}">
        <p14:creationId xmlns:p14="http://schemas.microsoft.com/office/powerpoint/2010/main" val="37221553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Em</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hãy</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đưa</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ra</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lời</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khuyên</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bạn</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57A0F134-5AA6-DAB6-1CA5-0AFD086A268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768792" y="1509712"/>
            <a:ext cx="9151066" cy="3245168"/>
          </a:xfrm>
          <a:prstGeom prst="rect">
            <a:avLst/>
          </a:prstGeom>
        </p:spPr>
      </p:pic>
    </p:spTree>
    <p:extLst>
      <p:ext uri="{BB962C8B-B14F-4D97-AF65-F5344CB8AC3E}">
        <p14:creationId xmlns:p14="http://schemas.microsoft.com/office/powerpoint/2010/main" val="313373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153920"/>
            <a:ext cx="6776720" cy="261112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đừng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xây</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dựng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mình</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an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toàn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nhé</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58BC81C-AA91-09C9-F4B5-C7810B335A7C}"/>
              </a:ext>
            </a:extLst>
          </p:cNvPr>
          <p:cNvPicPr>
            <a:picLocks noChangeAspect="1"/>
          </p:cNvPicPr>
          <p:nvPr/>
        </p:nvPicPr>
        <p:blipFill>
          <a:blip r:embed="rId3"/>
          <a:stretch>
            <a:fillRect/>
          </a:stretch>
        </p:blipFill>
        <p:spPr>
          <a:xfrm>
            <a:off x="570865" y="2590800"/>
            <a:ext cx="4465076" cy="3204527"/>
          </a:xfrm>
          <a:prstGeom prst="rect">
            <a:avLst/>
          </a:prstGeom>
        </p:spPr>
      </p:pic>
    </p:spTree>
    <p:extLst>
      <p:ext uri="{BB962C8B-B14F-4D97-AF65-F5344CB8AC3E}">
        <p14:creationId xmlns:p14="http://schemas.microsoft.com/office/powerpoint/2010/main" val="3786423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153920"/>
            <a:ext cx="6776720" cy="261112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đừng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trèo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nguy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lắm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nhờ</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người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lớn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lấy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88B4902-CD75-3096-9DE8-104D549DC33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79767" y="2468880"/>
            <a:ext cx="4069062" cy="2690177"/>
          </a:xfrm>
          <a:prstGeom prst="rect">
            <a:avLst/>
          </a:prstGeom>
        </p:spPr>
      </p:pic>
    </p:spTree>
    <p:extLst>
      <p:ext uri="{BB962C8B-B14F-4D97-AF65-F5344CB8AC3E}">
        <p14:creationId xmlns:p14="http://schemas.microsoft.com/office/powerpoint/2010/main" val="236023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lvl="0" algn="just"/>
            <a:r>
              <a:rPr lang="vi-VN" sz="4800" b="1" dirty="0">
                <a:solidFill>
                  <a:srgbClr val="002060"/>
                </a:solidFill>
                <a:latin typeface="Cambria" panose="02040503050406030204" pitchFamily="18" charset="0"/>
                <a:ea typeface="Cambria" panose="02040503050406030204" pitchFamily="18" charset="0"/>
              </a:rPr>
              <a:t>Chúng ta không nên leo trèo, không chơi ở những nơi nguy hiểm.</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6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683B5-D1B2-0453-32D2-C59A41712799}"/>
              </a:ext>
            </a:extLst>
          </p:cNvPr>
          <p:cNvGrpSpPr/>
          <p:nvPr/>
        </p:nvGrpSpPr>
        <p:grpSpPr>
          <a:xfrm>
            <a:off x="2114550" y="733427"/>
            <a:ext cx="7877176" cy="1974912"/>
            <a:chOff x="2519646" y="2453148"/>
            <a:chExt cx="3551639" cy="906018"/>
          </a:xfrm>
        </p:grpSpPr>
        <p:sp>
          <p:nvSpPr>
            <p:cNvPr id="9" name="Rectangle: Rounded Corners 8">
              <a:extLst>
                <a:ext uri="{FF2B5EF4-FFF2-40B4-BE49-F238E27FC236}">
                  <a16:creationId xmlns:a16="http://schemas.microsoft.com/office/drawing/2014/main" id="{753BEE34-D5B2-CAAC-15CC-E5224534FFC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3123D05-8CDB-7BF1-B47D-5F8EFC007D85}"/>
                </a:ext>
              </a:extLst>
            </p:cNvPr>
            <p:cNvSpPr txBox="1"/>
            <p:nvPr/>
          </p:nvSpPr>
          <p:spPr>
            <a:xfrm>
              <a:off x="2658840" y="2571096"/>
              <a:ext cx="3302697" cy="624649"/>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
                  <a:srgbClr val="000000"/>
                </a:buClr>
                <a:buSzPts val="900"/>
                <a:buFontTx/>
                <a:buNone/>
                <a:tabLst>
                  <a:tab pos="90170" algn="l"/>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óng vai nhắc nhau phòng, tránh thương tích do ngã.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20B4E7BF-704C-826A-D659-64FB824AE40B}"/>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878299" y="1819787"/>
            <a:ext cx="3654958" cy="4615644"/>
          </a:xfrm>
          <a:prstGeom prst="rect">
            <a:avLst/>
          </a:prstGeom>
        </p:spPr>
      </p:pic>
      <p:pic>
        <p:nvPicPr>
          <p:cNvPr id="16" name="Picture 15">
            <a:extLst>
              <a:ext uri="{FF2B5EF4-FFF2-40B4-BE49-F238E27FC236}">
                <a16:creationId xmlns:a16="http://schemas.microsoft.com/office/drawing/2014/main" id="{B1BF1D27-E1A1-5B05-A959-A16793C57751}"/>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399911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lvl="0" algn="just"/>
            <a:r>
              <a:rPr lang="vi-VN" sz="4800" b="1" dirty="0">
                <a:solidFill>
                  <a:srgbClr val="002060"/>
                </a:solidFill>
                <a:latin typeface="Cambria" panose="02040503050406030204" pitchFamily="18" charset="0"/>
                <a:ea typeface="Cambria" panose="02040503050406030204" pitchFamily="18" charset="0"/>
              </a:rPr>
              <a:t>Em thực hiện phòng, tránh thương tích do ngã để đảm bảo an toàn cho bản thân.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2678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A29E2-8D95-4822-5081-9CD9BC5A48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3" name="TextBox 2">
            <a:extLst>
              <a:ext uri="{FF2B5EF4-FFF2-40B4-BE49-F238E27FC236}">
                <a16:creationId xmlns:a16="http://schemas.microsoft.com/office/drawing/2014/main" id="{8DD86448-9D31-3E20-C8BE-6843A8DA77CE}"/>
              </a:ext>
            </a:extLst>
          </p:cNvPr>
          <p:cNvSpPr txBox="1"/>
          <p:nvPr/>
        </p:nvSpPr>
        <p:spPr>
          <a:xfrm>
            <a:off x="3358515" y="2170693"/>
            <a:ext cx="83153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Để</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phòng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bị</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ngã</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bạn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ơi</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Đừng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nên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chạy</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nhảy</a:t>
            </a:r>
            <a:r>
              <a:rPr lang="en-US" sz="4000" b="1" dirty="0">
                <a:solidFill>
                  <a:srgbClr val="002060"/>
                </a:solidFill>
                <a:latin typeface="Calibri" panose="020F0502020204030204"/>
                <a:cs typeface="iCiel Cucho Bold" pitchFamily="50" charset="0"/>
              </a:rPr>
              <a:t> ở </a:t>
            </a:r>
            <a:r>
              <a:rPr lang="en-US" sz="4000" b="1" dirty="0" err="1">
                <a:solidFill>
                  <a:srgbClr val="002060"/>
                </a:solidFill>
                <a:latin typeface="Calibri" panose="020F0502020204030204"/>
                <a:cs typeface="iCiel Cucho Bold" pitchFamily="50" charset="0"/>
              </a:rPr>
              <a:t>nơi</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trơn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nào</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Trèo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leo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thương</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tích</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rất</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cao</a:t>
            </a:r>
            <a:endPar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err="1">
                <a:solidFill>
                  <a:srgbClr val="002060"/>
                </a:solidFill>
                <a:latin typeface="Calibri" panose="020F0502020204030204"/>
                <a:cs typeface="iCiel Cucho Bold" pitchFamily="50" charset="0"/>
              </a:rPr>
              <a:t>Có</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đồ</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bảo</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vệ</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mang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vào</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yên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tâm</a:t>
            </a:r>
            <a:r>
              <a:rPr lang="en-US" sz="4000" b="1" dirty="0">
                <a:solidFill>
                  <a:srgbClr val="002060"/>
                </a:solidFill>
                <a:latin typeface="Calibri" panose="020F0502020204030204"/>
                <a:cs typeface="iCiel Cucho Bold" pitchFamily="50" charset="0"/>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3346015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710" name="Google Shape;1710;p59"/>
          <p:cNvGrpSpPr/>
          <p:nvPr/>
        </p:nvGrpSpPr>
        <p:grpSpPr>
          <a:xfrm>
            <a:off x="223507" y="5313118"/>
            <a:ext cx="836367" cy="1272433"/>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7" name="Google Shape;1710;p59"/>
          <p:cNvGrpSpPr/>
          <p:nvPr/>
        </p:nvGrpSpPr>
        <p:grpSpPr>
          <a:xfrm>
            <a:off x="11093861" y="5435038"/>
            <a:ext cx="836367" cy="1272433"/>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a:extLst>
              <a:ext uri="{FF2B5EF4-FFF2-40B4-BE49-F238E27FC236}">
                <a16:creationId xmlns:a16="http://schemas.microsoft.com/office/drawing/2014/main" id="{E4575A78-B44E-F39B-A325-0D88158F2D12}"/>
              </a:ext>
            </a:extLst>
          </p:cNvPr>
          <p:cNvPicPr>
            <a:picLocks noChangeAspect="1"/>
          </p:cNvPicPr>
          <p:nvPr/>
        </p:nvPicPr>
        <p:blipFill>
          <a:blip r:embed="rId3"/>
          <a:stretch>
            <a:fillRect/>
          </a:stretch>
        </p:blipFill>
        <p:spPr>
          <a:xfrm>
            <a:off x="3089448" y="0"/>
            <a:ext cx="7026400" cy="1881434"/>
          </a:xfrm>
          <a:prstGeom prst="rect">
            <a:avLst/>
          </a:prstGeom>
        </p:spPr>
      </p:pic>
      <p:sp>
        <p:nvSpPr>
          <p:cNvPr id="3" name="TextBox 2">
            <a:extLst>
              <a:ext uri="{FF2B5EF4-FFF2-40B4-BE49-F238E27FC236}">
                <a16:creationId xmlns:a16="http://schemas.microsoft.com/office/drawing/2014/main" id="{79D817F5-A18E-E44A-F838-0228CEE362B7}"/>
              </a:ext>
            </a:extLst>
          </p:cNvPr>
          <p:cNvSpPr txBox="1"/>
          <p:nvPr/>
        </p:nvSpPr>
        <p:spPr>
          <a:xfrm>
            <a:off x="944880" y="1610995"/>
            <a:ext cx="10772775" cy="4198714"/>
          </a:xfrm>
          <a:prstGeom prst="rect">
            <a:avLst/>
          </a:prstGeom>
          <a:noFill/>
        </p:spPr>
        <p:txBody>
          <a:bodyPr wrap="square" rtlCol="0">
            <a:spAutoFit/>
          </a:bodyPr>
          <a:lstStyle/>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Nhận biết được nguyên nhân và hậu quả của điện giật. Nêu được các tình huống nguy hiểm dẫn đến bị điện giật.</a:t>
            </a:r>
          </a:p>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Thực hiện được một số cách đơn giản và phù hợp để phòng, tránh điện giật</a:t>
            </a:r>
          </a:p>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Chủ động thực hiện được một số cách đơn giản và phù hợp để phòng, tránh điện giật.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7" name="Google Shape;227;p40"/>
          <p:cNvGrpSpPr/>
          <p:nvPr/>
        </p:nvGrpSpPr>
        <p:grpSpPr>
          <a:xfrm>
            <a:off x="134974" y="1870515"/>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36" name="Google Shape;336;p40"/>
          <p:cNvGrpSpPr/>
          <p:nvPr/>
        </p:nvGrpSpPr>
        <p:grpSpPr>
          <a:xfrm>
            <a:off x="9349465" y="1612096"/>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52" name="Google Shape;452;p40"/>
          <p:cNvGrpSpPr/>
          <p:nvPr/>
        </p:nvGrpSpPr>
        <p:grpSpPr>
          <a:xfrm>
            <a:off x="4710008" y="4278208"/>
            <a:ext cx="2666153" cy="146727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92" name="Google Shape;492;p40"/>
          <p:cNvGrpSpPr/>
          <p:nvPr/>
        </p:nvGrpSpPr>
        <p:grpSpPr>
          <a:xfrm>
            <a:off x="10298997" y="3677713"/>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56" name="Google Shape;556;p40"/>
          <p:cNvGrpSpPr/>
          <p:nvPr/>
        </p:nvGrpSpPr>
        <p:grpSpPr>
          <a:xfrm>
            <a:off x="756471"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 name="TextBox 14"/>
          <p:cNvSpPr txBox="1"/>
          <p:nvPr/>
        </p:nvSpPr>
        <p:spPr>
          <a:xfrm>
            <a:off x="3390900" y="1800861"/>
            <a:ext cx="5496560" cy="2214068"/>
          </a:xfrm>
          <a:prstGeom prst="rect">
            <a:avLst/>
          </a:prstGeom>
          <a:noFill/>
        </p:spPr>
        <p:txBody>
          <a:bodyPr wrap="square" rtlCol="0">
            <a:spAutoFit/>
          </a:bodyPr>
          <a:lstStyle/>
          <a:p>
            <a:pPr algn="ctr" defTabSz="1219170">
              <a:lnSpc>
                <a:spcPct val="120000"/>
              </a:lnSpc>
              <a:buClr>
                <a:srgbClr val="000000"/>
              </a:buClr>
            </a:pPr>
            <a:r>
              <a:rPr lang="en-US" sz="5867" kern="0" dirty="0">
                <a:ln w="13462">
                  <a:solidFill>
                    <a:srgbClr val="FFFFFF"/>
                  </a:solidFill>
                  <a:prstDash val="solid"/>
                </a:ln>
                <a:solidFill>
                  <a:srgbClr val="000000">
                    <a:lumMod val="85000"/>
                    <a:lumOff val="15000"/>
                  </a:srgbClr>
                </a:solidFill>
                <a:effectLst>
                  <a:outerShdw dist="38100" dir="2700000" algn="bl" rotWithShape="0">
                    <a:srgbClr val="B3AAD3"/>
                  </a:outerShdw>
                </a:effectLst>
                <a:latin typeface="Coiny" panose="02000903060500060000" charset="0"/>
                <a:cs typeface="Coiny" panose="02000903060500060000" charset="0"/>
                <a:sym typeface="Arial" panose="020B0604020202020204"/>
              </a:rPr>
              <a:t>TẠM BIỆT VÀ </a:t>
            </a:r>
          </a:p>
          <a:p>
            <a:pPr algn="ctr" defTabSz="1219170">
              <a:lnSpc>
                <a:spcPct val="120000"/>
              </a:lnSpc>
              <a:buClr>
                <a:srgbClr val="000000"/>
              </a:buClr>
            </a:pPr>
            <a:r>
              <a:rPr lang="en-US" sz="5867" kern="0" dirty="0">
                <a:ln w="13462">
                  <a:solidFill>
                    <a:srgbClr val="FFFFFF"/>
                  </a:solidFill>
                  <a:prstDash val="solid"/>
                </a:ln>
                <a:solidFill>
                  <a:srgbClr val="000000">
                    <a:lumMod val="85000"/>
                    <a:lumOff val="15000"/>
                  </a:srgbClr>
                </a:solidFill>
                <a:effectLst>
                  <a:outerShdw dist="38100" dir="2700000" algn="bl" rotWithShape="0">
                    <a:srgbClr val="B3AAD3"/>
                  </a:outerShdw>
                </a:effectLst>
                <a:latin typeface="Coiny" panose="02000903060500060000" charset="0"/>
                <a:cs typeface="Coiny" panose="02000903060500060000" charset="0"/>
                <a:sym typeface="Arial" panose="020B0604020202020204"/>
              </a:rPr>
              <a:t>HẸN GẶP LẠI</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7" name="Google Shape;227;p40"/>
          <p:cNvGrpSpPr/>
          <p:nvPr/>
        </p:nvGrpSpPr>
        <p:grpSpPr>
          <a:xfrm>
            <a:off x="134974" y="1870515"/>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36" name="Google Shape;336;p40"/>
          <p:cNvGrpSpPr/>
          <p:nvPr/>
        </p:nvGrpSpPr>
        <p:grpSpPr>
          <a:xfrm>
            <a:off x="9349465" y="1612096"/>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52" name="Google Shape;452;p40"/>
          <p:cNvGrpSpPr/>
          <p:nvPr/>
        </p:nvGrpSpPr>
        <p:grpSpPr>
          <a:xfrm>
            <a:off x="4710008" y="4278208"/>
            <a:ext cx="2666153" cy="146727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92" name="Google Shape;492;p40"/>
          <p:cNvGrpSpPr/>
          <p:nvPr/>
        </p:nvGrpSpPr>
        <p:grpSpPr>
          <a:xfrm>
            <a:off x="10298997" y="3677713"/>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56" name="Google Shape;556;p40"/>
          <p:cNvGrpSpPr/>
          <p:nvPr/>
        </p:nvGrpSpPr>
        <p:grpSpPr>
          <a:xfrm>
            <a:off x="756471"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45A8A0B3-EC2D-B0B5-3F4F-8EA77370C060}"/>
              </a:ext>
            </a:extLst>
          </p:cNvPr>
          <p:cNvPicPr>
            <a:picLocks noChangeAspect="1"/>
          </p:cNvPicPr>
          <p:nvPr/>
        </p:nvPicPr>
        <p:blipFill>
          <a:blip r:embed="rId3"/>
          <a:stretch>
            <a:fillRect/>
          </a:stretch>
        </p:blipFill>
        <p:spPr>
          <a:xfrm>
            <a:off x="4965848" y="849586"/>
            <a:ext cx="2450804" cy="1005927"/>
          </a:xfrm>
          <a:prstGeom prst="rect">
            <a:avLst/>
          </a:prstGeom>
        </p:spPr>
      </p:pic>
      <p:pic>
        <p:nvPicPr>
          <p:cNvPr id="7" name="Picture 6">
            <a:extLst>
              <a:ext uri="{FF2B5EF4-FFF2-40B4-BE49-F238E27FC236}">
                <a16:creationId xmlns:a16="http://schemas.microsoft.com/office/drawing/2014/main" id="{865DE602-F8DA-1463-BA5A-4A725CFCD69D}"/>
              </a:ext>
            </a:extLst>
          </p:cNvPr>
          <p:cNvPicPr>
            <a:picLocks noChangeAspect="1"/>
          </p:cNvPicPr>
          <p:nvPr/>
        </p:nvPicPr>
        <p:blipFill>
          <a:blip r:embed="rId4"/>
          <a:stretch>
            <a:fillRect/>
          </a:stretch>
        </p:blipFill>
        <p:spPr>
          <a:xfrm>
            <a:off x="2806156" y="2094260"/>
            <a:ext cx="6693988" cy="22313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710" name="Google Shape;1710;p59"/>
          <p:cNvGrpSpPr/>
          <p:nvPr/>
        </p:nvGrpSpPr>
        <p:grpSpPr>
          <a:xfrm>
            <a:off x="223507" y="5313118"/>
            <a:ext cx="836367" cy="1272433"/>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719" name="Google Shape;1719;p59"/>
          <p:cNvSpPr/>
          <p:nvPr/>
        </p:nvSpPr>
        <p:spPr>
          <a:xfrm>
            <a:off x="3490906" y="1117981"/>
            <a:ext cx="7983220" cy="1789128"/>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en-GB" sz="4267" b="1" i="0" u="none" strike="noStrike" kern="0" cap="none" spc="0" normalizeH="0" baseline="0" noProof="0" dirty="0">
                <a:ln>
                  <a:noFill/>
                </a:ln>
                <a:solidFill>
                  <a:srgbClr val="000000"/>
                </a:solidFill>
                <a:effectLst/>
                <a:uLnTx/>
                <a:uFillTx/>
                <a:latin typeface="Calibri" panose="020F0502020204030204" pitchFamily="34" charset="0"/>
                <a:ea typeface="Patrick Hand" panose="00000500000000000000"/>
                <a:cs typeface="Calibri" panose="020F0502020204030204" pitchFamily="34" charset="0"/>
                <a:sym typeface="Patrick Hand" panose="00000500000000000000"/>
              </a:rPr>
              <a:t>Hằng ngày, các em đi tới trường như thế nào?</a:t>
            </a:r>
            <a:endParaRPr kumimoji="0" lang="en-US" altLang="en-GB" sz="4267" b="1" i="0" u="none" strike="noStrike" kern="0" cap="none" spc="0" normalizeH="0" baseline="0" noProof="0" dirty="0">
              <a:ln>
                <a:noFill/>
              </a:ln>
              <a:solidFill>
                <a:srgbClr val="000000"/>
              </a:solidFill>
              <a:effectLst/>
              <a:uLnTx/>
              <a:uFillTx/>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7" name="Google Shape;1710;p59"/>
          <p:cNvGrpSpPr/>
          <p:nvPr/>
        </p:nvGrpSpPr>
        <p:grpSpPr>
          <a:xfrm>
            <a:off x="11093861" y="5435038"/>
            <a:ext cx="836367" cy="1272433"/>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40461" y="2535097"/>
            <a:ext cx="1827953" cy="324612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835574" y="2363289"/>
            <a:ext cx="1595967" cy="3436620"/>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474776" y="409950"/>
            <a:ext cx="2546773" cy="845820"/>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21426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a:extLst>
              <a:ext uri="{FF2B5EF4-FFF2-40B4-BE49-F238E27FC236}">
                <a16:creationId xmlns:a16="http://schemas.microsoft.com/office/drawing/2014/main" id="{304F9220-99F7-B719-BB72-E688FD47963F}"/>
              </a:ext>
            </a:extLst>
          </p:cNvPr>
          <p:cNvPicPr>
            <a:picLocks noChangeAspect="1"/>
          </p:cNvPicPr>
          <p:nvPr/>
        </p:nvPicPr>
        <p:blipFill>
          <a:blip r:embed="rId10"/>
          <a:stretch>
            <a:fillRect/>
          </a:stretch>
        </p:blipFill>
        <p:spPr>
          <a:xfrm>
            <a:off x="3488676" y="1566579"/>
            <a:ext cx="6169687" cy="2139881"/>
          </a:xfrm>
          <a:prstGeom prst="rect">
            <a:avLst/>
          </a:prstGeom>
        </p:spPr>
      </p:pic>
    </p:spTree>
    <p:extLst>
      <p:ext uri="{BB962C8B-B14F-4D97-AF65-F5344CB8AC3E}">
        <p14:creationId xmlns:p14="http://schemas.microsoft.com/office/powerpoint/2010/main" val="133400165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Em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hãy</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cho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biết</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nguyên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nhân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gây</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ngã</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hậu</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quả</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của</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nó</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pic>
        <p:nvPicPr>
          <p:cNvPr id="3" name="Picture 2">
            <a:extLst>
              <a:ext uri="{FF2B5EF4-FFF2-40B4-BE49-F238E27FC236}">
                <a16:creationId xmlns:a16="http://schemas.microsoft.com/office/drawing/2014/main" id="{67ACA1EB-1575-62E0-FB94-A2C77D3DAFE6}"/>
              </a:ext>
            </a:extLst>
          </p:cNvPr>
          <p:cNvPicPr>
            <a:picLocks noChangeAspect="1"/>
          </p:cNvPicPr>
          <p:nvPr/>
        </p:nvPicPr>
        <p:blipFill>
          <a:blip r:embed="rId2"/>
          <a:stretch>
            <a:fillRect/>
          </a:stretch>
        </p:blipFill>
        <p:spPr>
          <a:xfrm>
            <a:off x="2621280" y="1073468"/>
            <a:ext cx="6634480" cy="4691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3" name="Picture 2">
            <a:extLst>
              <a:ext uri="{FF2B5EF4-FFF2-40B4-BE49-F238E27FC236}">
                <a16:creationId xmlns:a16="http://schemas.microsoft.com/office/drawing/2014/main" id="{67ACA1EB-1575-62E0-FB94-A2C77D3DAFE6}"/>
              </a:ext>
            </a:extLst>
          </p:cNvPr>
          <p:cNvPicPr>
            <a:picLocks noChangeAspect="1"/>
          </p:cNvPicPr>
          <p:nvPr/>
        </p:nvPicPr>
        <p:blipFill>
          <a:blip r:embed="rId2"/>
          <a:stretch>
            <a:fillRect/>
          </a:stretch>
        </p:blipFill>
        <p:spPr>
          <a:xfrm>
            <a:off x="91440" y="1706880"/>
            <a:ext cx="4511764" cy="3190240"/>
          </a:xfrm>
          <a:prstGeom prst="rect">
            <a:avLst/>
          </a:prstGeom>
        </p:spPr>
      </p:pic>
      <p:pic>
        <p:nvPicPr>
          <p:cNvPr id="4" name="Picture 3">
            <a:extLst>
              <a:ext uri="{FF2B5EF4-FFF2-40B4-BE49-F238E27FC236}">
                <a16:creationId xmlns:a16="http://schemas.microsoft.com/office/drawing/2014/main" id="{5773EC32-478B-2166-EF87-B0093FB638BF}"/>
              </a:ext>
            </a:extLst>
          </p:cNvPr>
          <p:cNvPicPr>
            <a:picLocks noChangeAspect="1"/>
          </p:cNvPicPr>
          <p:nvPr/>
        </p:nvPicPr>
        <p:blipFill>
          <a:blip r:embed="rId3"/>
          <a:stretch>
            <a:fillRect/>
          </a:stretch>
        </p:blipFill>
        <p:spPr>
          <a:xfrm>
            <a:off x="1863514" y="0"/>
            <a:ext cx="7128086" cy="959617"/>
          </a:xfrm>
          <a:prstGeom prst="rect">
            <a:avLst/>
          </a:prstGeom>
        </p:spPr>
      </p:pic>
      <p:sp>
        <p:nvSpPr>
          <p:cNvPr id="7" name="Rounded Rectangle 7">
            <a:extLst>
              <a:ext uri="{FF2B5EF4-FFF2-40B4-BE49-F238E27FC236}">
                <a16:creationId xmlns:a16="http://schemas.microsoft.com/office/drawing/2014/main" id="{CF581BF1-B808-2BC8-55A8-DFDEB4952620}"/>
              </a:ext>
            </a:extLst>
          </p:cNvPr>
          <p:cNvSpPr/>
          <p:nvPr/>
        </p:nvSpPr>
        <p:spPr>
          <a:xfrm>
            <a:off x="5080000" y="1203961"/>
            <a:ext cx="6583680" cy="2169159"/>
          </a:xfrm>
          <a:prstGeom prst="roundRect">
            <a:avLst/>
          </a:prstGeom>
          <a:solidFill>
            <a:schemeClr val="accent6">
              <a:lumMod val="20000"/>
              <a:lumOff val="8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600" b="1" kern="0" dirty="0" err="1">
                <a:solidFill>
                  <a:srgbClr val="000000"/>
                </a:solidFill>
                <a:latin typeface="Calibri" panose="020F0502020204030204" charset="0"/>
                <a:cs typeface="Calibri" panose="020F0502020204030204" charset="0"/>
                <a:sym typeface="Arial" panose="020B0604020202020204"/>
              </a:rPr>
              <a:t>Cá</a:t>
            </a:r>
            <a:r>
              <a:rPr lang="vi-VN" sz="3600" b="1" kern="0" dirty="0">
                <a:solidFill>
                  <a:srgbClr val="000000"/>
                </a:solidFill>
                <a:latin typeface="Calibri" panose="020F0502020204030204" charset="0"/>
                <a:cs typeface="Calibri" panose="020F0502020204030204" charset="0"/>
                <a:sym typeface="Arial" panose="020B0604020202020204"/>
              </a:rPr>
              <a:t>c nguyên nhân gây ngã: </a:t>
            </a:r>
            <a:r>
              <a:rPr lang="vi-VN" sz="3600" kern="0" dirty="0">
                <a:solidFill>
                  <a:srgbClr val="000000"/>
                </a:solidFill>
                <a:latin typeface="Calibri" panose="020F0502020204030204" charset="0"/>
                <a:cs typeface="Calibri" panose="020F0502020204030204" charset="0"/>
                <a:sym typeface="Arial" panose="020B0604020202020204"/>
              </a:rPr>
              <a:t>trèo cây, đùa nghịch khi đi cầu thang, leo trèo trên bậu cửa, chạy đùa dưới sân ướt,...</a:t>
            </a:r>
            <a:endParaRPr lang="en-US" sz="3600" kern="0" dirty="0">
              <a:solidFill>
                <a:srgbClr val="000000"/>
              </a:solidFill>
              <a:latin typeface="Calibri" panose="020F0502020204030204" charset="0"/>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1D742507-DDCC-62FA-0CBD-6C6D395004AE}"/>
              </a:ext>
            </a:extLst>
          </p:cNvPr>
          <p:cNvSpPr/>
          <p:nvPr/>
        </p:nvSpPr>
        <p:spPr>
          <a:xfrm>
            <a:off x="193040" y="2448560"/>
            <a:ext cx="975360" cy="13411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5FB33A-7B54-92E9-FAFC-4990A31E01AB}"/>
              </a:ext>
            </a:extLst>
          </p:cNvPr>
          <p:cNvSpPr/>
          <p:nvPr/>
        </p:nvSpPr>
        <p:spPr>
          <a:xfrm>
            <a:off x="741680" y="3972560"/>
            <a:ext cx="216408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997188-C0B7-E2D7-0215-0F6F9B7496A1}"/>
              </a:ext>
            </a:extLst>
          </p:cNvPr>
          <p:cNvSpPr/>
          <p:nvPr/>
        </p:nvSpPr>
        <p:spPr>
          <a:xfrm>
            <a:off x="2377440" y="2885440"/>
            <a:ext cx="88392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07A120-F941-FBA6-7B53-1EC4D3E2B62B}"/>
              </a:ext>
            </a:extLst>
          </p:cNvPr>
          <p:cNvSpPr/>
          <p:nvPr/>
        </p:nvSpPr>
        <p:spPr>
          <a:xfrm>
            <a:off x="3474720" y="2926080"/>
            <a:ext cx="88392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7">
            <a:extLst>
              <a:ext uri="{FF2B5EF4-FFF2-40B4-BE49-F238E27FC236}">
                <a16:creationId xmlns:a16="http://schemas.microsoft.com/office/drawing/2014/main" id="{DAEAFDB5-8065-8BEB-856D-C96F57B1EDA6}"/>
              </a:ext>
            </a:extLst>
          </p:cNvPr>
          <p:cNvSpPr/>
          <p:nvPr/>
        </p:nvSpPr>
        <p:spPr>
          <a:xfrm>
            <a:off x="5110480" y="3606801"/>
            <a:ext cx="6695440" cy="2692400"/>
          </a:xfrm>
          <a:prstGeom prst="roundRect">
            <a:avLst/>
          </a:prstGeom>
          <a:solidFill>
            <a:schemeClr val="accent6">
              <a:lumMod val="20000"/>
              <a:lumOff val="8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0000"/>
                </a:solidFill>
                <a:latin typeface="Calibri" panose="020F0502020204030204" charset="0"/>
                <a:cs typeface="Calibri" panose="020F0502020204030204" charset="0"/>
                <a:sym typeface="Arial" panose="020B0604020202020204"/>
              </a:rPr>
              <a:t>Việc bị ngã sẽ khiến em có thể bị tổn thương</a:t>
            </a:r>
            <a:r>
              <a:rPr lang="vi-VN" sz="3600" kern="0" dirty="0">
                <a:solidFill>
                  <a:srgbClr val="000000"/>
                </a:solidFill>
                <a:latin typeface="Calibri" panose="020F0502020204030204" charset="0"/>
                <a:cs typeface="Calibri" panose="020F0502020204030204" charset="0"/>
                <a:sym typeface="Arial" panose="020B0604020202020204"/>
              </a:rPr>
              <a:t>: xước tay, chân; chảy máu; gãy tay, chân,... chấn thương các bộ phận cơ thể gây tổn hại đến sức khoẻ.</a:t>
            </a:r>
            <a:endParaRPr lang="en-US" sz="3600" kern="0" dirty="0">
              <a:solidFill>
                <a:srgbClr val="000000"/>
              </a:solidFill>
              <a:latin typeface="Calibri" panose="020F0502020204030204" charset="0"/>
              <a:cs typeface="Calibri" panose="020F0502020204030204" charset="0"/>
              <a:sym typeface="Arial" panose="020B0604020202020204"/>
            </a:endParaRPr>
          </a:p>
        </p:txBody>
      </p:sp>
    </p:spTree>
    <p:extLst>
      <p:ext uri="{BB962C8B-B14F-4D97-AF65-F5344CB8AC3E}">
        <p14:creationId xmlns:p14="http://schemas.microsoft.com/office/powerpoint/2010/main" val="1306949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2"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8" grpId="0" animBg="1"/>
      <p:bldP spid="9" grpId="0" animBg="1"/>
      <p:bldP spid="10" grpId="0" animBg="1"/>
      <p:bldP spid="11" grpId="0"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50D94-4907-2716-63B9-1DD515FBA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9" y="1199360"/>
            <a:ext cx="6153343" cy="6165875"/>
          </a:xfrm>
          <a:prstGeom prst="rect">
            <a:avLst/>
          </a:prstGeom>
        </p:spPr>
      </p:pic>
      <p:grpSp>
        <p:nvGrpSpPr>
          <p:cNvPr id="7" name="Group 6">
            <a:extLst>
              <a:ext uri="{FF2B5EF4-FFF2-40B4-BE49-F238E27FC236}">
                <a16:creationId xmlns:a16="http://schemas.microsoft.com/office/drawing/2014/main" id="{112AE25E-832C-0631-EB9D-0A8A194D25E4}"/>
              </a:ext>
            </a:extLst>
          </p:cNvPr>
          <p:cNvGrpSpPr/>
          <p:nvPr/>
        </p:nvGrpSpPr>
        <p:grpSpPr>
          <a:xfrm>
            <a:off x="3829049" y="631806"/>
            <a:ext cx="7530857" cy="1913313"/>
            <a:chOff x="1546893" y="1544627"/>
            <a:chExt cx="9553073" cy="1140308"/>
          </a:xfrm>
        </p:grpSpPr>
        <p:pic>
          <p:nvPicPr>
            <p:cNvPr id="8" name="图片 6">
              <a:extLst>
                <a:ext uri="{FF2B5EF4-FFF2-40B4-BE49-F238E27FC236}">
                  <a16:creationId xmlns:a16="http://schemas.microsoft.com/office/drawing/2014/main" id="{4E77655E-5EEE-CC01-D367-AB1CFBEDE3DF}"/>
                </a:ext>
              </a:extLst>
            </p:cNvPr>
            <p:cNvPicPr>
              <a:picLocks noChangeAspect="1"/>
            </p:cNvPicPr>
            <p:nvPr/>
          </p:nvPicPr>
          <p:blipFill>
            <a:blip r:embed="rId4"/>
            <a:stretch>
              <a:fillRect/>
            </a:stretch>
          </p:blipFill>
          <p:spPr>
            <a:xfrm>
              <a:off x="1546893" y="1544627"/>
              <a:ext cx="9553073" cy="1140308"/>
            </a:xfrm>
            <a:prstGeom prst="rect">
              <a:avLst/>
            </a:prstGeom>
          </p:spPr>
        </p:pic>
        <p:sp>
          <p:nvSpPr>
            <p:cNvPr id="9" name="文本框 7">
              <a:extLst>
                <a:ext uri="{FF2B5EF4-FFF2-40B4-BE49-F238E27FC236}">
                  <a16:creationId xmlns:a16="http://schemas.microsoft.com/office/drawing/2014/main" id="{ABE364FD-EE02-6A90-3ED8-BE6F93CE1BDB}"/>
                </a:ext>
              </a:extLst>
            </p:cNvPr>
            <p:cNvSpPr txBox="1"/>
            <p:nvPr/>
          </p:nvSpPr>
          <p:spPr>
            <a:xfrm>
              <a:off x="2119393" y="1667602"/>
              <a:ext cx="8627697" cy="82268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R="0" lvl="0" algn="just">
                <a:lnSpc>
                  <a:spcPct val="107000"/>
                </a:lnSpc>
                <a:spcBef>
                  <a:spcPts val="0"/>
                </a:spcBef>
                <a:spcAft>
                  <a:spcPts val="0"/>
                </a:spcAft>
                <a:buClr>
                  <a:srgbClr val="000000"/>
                </a:buClr>
                <a:buSzPts val="900"/>
                <a:tabLst>
                  <a:tab pos="90170" algn="l"/>
                </a:tabLst>
              </a:pPr>
              <a:r>
                <a:rPr lang="vi-VN" sz="4000" u="none" strike="noStrike" spc="0" dirty="0">
                  <a:effectLst/>
                  <a:latin typeface="Calibri" panose="020F0502020204030204" pitchFamily="34" charset="0"/>
                  <a:ea typeface="Times New Roman" panose="02020603050405020304" pitchFamily="18" charset="0"/>
                  <a:cs typeface="Calibri" panose="020F0502020204030204" pitchFamily="34" charset="0"/>
                </a:rPr>
                <a:t>Em cần làm gì để phòng, tránh thương tích do ngã?</a:t>
              </a:r>
              <a:endParaRPr lang="en-US" sz="4000" u="none" strike="noStrike" spc="0"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91397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532</Words>
  <Application>Microsoft Office PowerPoint</Application>
  <PresentationFormat>Widescreen</PresentationFormat>
  <Paragraphs>39</Paragraphs>
  <Slides>30</Slides>
  <Notes>11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等线</vt:lpstr>
      <vt:lpstr>等线 Light</vt:lpstr>
      <vt:lpstr>Arial</vt:lpstr>
      <vt:lpstr>Calibri</vt:lpstr>
      <vt:lpstr>Cambria</vt:lpstr>
      <vt:lpstr>Coiny</vt:lpstr>
      <vt:lpstr>iCiel Cadena</vt:lpstr>
      <vt:lpstr>Lato</vt:lpstr>
      <vt:lpstr>Roboto Condensed Light</vt:lpstr>
      <vt:lpstr>Times New Roman</vt:lpstr>
      <vt:lpstr>Wingdings</vt:lpstr>
      <vt:lpstr>End of Course Jeopardy by Slidesgo</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2023-11-19T05:35:39Z</dcterms:created>
  <dcterms:modified xsi:type="dcterms:W3CDTF">2023-11-19T13:05:50Z</dcterms:modified>
</cp:coreProperties>
</file>