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5" r:id="rId2"/>
    <p:sldId id="286" r:id="rId3"/>
    <p:sldId id="294" r:id="rId4"/>
    <p:sldId id="320" r:id="rId5"/>
    <p:sldId id="292" r:id="rId6"/>
    <p:sldId id="293" r:id="rId7"/>
    <p:sldId id="306" r:id="rId8"/>
    <p:sldId id="325" r:id="rId9"/>
    <p:sldId id="314" r:id="rId10"/>
    <p:sldId id="327" r:id="rId11"/>
    <p:sldId id="326" r:id="rId12"/>
    <p:sldId id="322" r:id="rId13"/>
    <p:sldId id="328" r:id="rId14"/>
    <p:sldId id="329" r:id="rId15"/>
    <p:sldId id="330" r:id="rId16"/>
    <p:sldId id="331"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67" d="100"/>
          <a:sy n="67" d="100"/>
        </p:scale>
        <p:origin x="5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5D56F-2C9C-4189-B3DA-DD543428131D}"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198D9-57A3-4F9E-82D8-4D7413F2B3CB}" type="slidenum">
              <a:rPr lang="en-US" smtClean="0"/>
              <a:t>‹#›</a:t>
            </a:fld>
            <a:endParaRPr lang="en-US"/>
          </a:p>
        </p:txBody>
      </p:sp>
    </p:spTree>
    <p:extLst>
      <p:ext uri="{BB962C8B-B14F-4D97-AF65-F5344CB8AC3E}">
        <p14:creationId xmlns:p14="http://schemas.microsoft.com/office/powerpoint/2010/main" val="336806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6478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46315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8.png"/><Relationship Id="rId4" Type="http://schemas.openxmlformats.org/officeDocument/2006/relationships/image" Target="../media/image25.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3.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4.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9196188" y="1963637"/>
            <a:ext cx="2710059" cy="2722663"/>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5" y="4162424"/>
            <a:ext cx="2683096" cy="2695575"/>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6876494" y="-249719"/>
            <a:ext cx="2476576" cy="2488094"/>
          </a:xfrm>
          <a:prstGeom prst="rect">
            <a:avLst/>
          </a:prstGeom>
        </p:spPr>
      </p:pic>
      <p:sp>
        <p:nvSpPr>
          <p:cNvPr id="13" name="TextBox 12">
            <a:extLst>
              <a:ext uri="{FF2B5EF4-FFF2-40B4-BE49-F238E27FC236}">
                <a16:creationId xmlns:a16="http://schemas.microsoft.com/office/drawing/2014/main" id="{84DFE2A8-B96D-21F6-8C78-4062101E5F5C}"/>
              </a:ext>
            </a:extLst>
          </p:cNvPr>
          <p:cNvSpPr txBox="1"/>
          <p:nvPr/>
        </p:nvSpPr>
        <p:spPr>
          <a:xfrm>
            <a:off x="5295900" y="4486275"/>
            <a:ext cx="17240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a:t>
            </a:r>
          </a:p>
        </p:txBody>
      </p:sp>
      <p:pic>
        <p:nvPicPr>
          <p:cNvPr id="7" name="Picture 6">
            <a:extLst>
              <a:ext uri="{FF2B5EF4-FFF2-40B4-BE49-F238E27FC236}">
                <a16:creationId xmlns:a16="http://schemas.microsoft.com/office/drawing/2014/main" id="{26E04CA7-F97E-8E14-D103-EE14102851C0}"/>
              </a:ext>
            </a:extLst>
          </p:cNvPr>
          <p:cNvPicPr>
            <a:picLocks noChangeAspect="1"/>
          </p:cNvPicPr>
          <p:nvPr/>
        </p:nvPicPr>
        <p:blipFill>
          <a:blip r:embed="rId4"/>
          <a:stretch>
            <a:fillRect/>
          </a:stretch>
        </p:blipFill>
        <p:spPr>
          <a:xfrm>
            <a:off x="2718923" y="2389142"/>
            <a:ext cx="6316003" cy="2517866"/>
          </a:xfrm>
          <a:prstGeom prst="rect">
            <a:avLst/>
          </a:prstGeom>
        </p:spPr>
      </p:pic>
      <p:pic>
        <p:nvPicPr>
          <p:cNvPr id="8" name="Picture 7">
            <a:extLst>
              <a:ext uri="{FF2B5EF4-FFF2-40B4-BE49-F238E27FC236}">
                <a16:creationId xmlns:a16="http://schemas.microsoft.com/office/drawing/2014/main" id="{488A1419-3D0E-D5F2-C3E1-82C71C6A5272}"/>
              </a:ext>
            </a:extLst>
          </p:cNvPr>
          <p:cNvPicPr>
            <a:picLocks noChangeAspect="1"/>
          </p:cNvPicPr>
          <p:nvPr/>
        </p:nvPicPr>
        <p:blipFill>
          <a:blip r:embed="rId5"/>
          <a:stretch>
            <a:fillRect/>
          </a:stretch>
        </p:blipFill>
        <p:spPr>
          <a:xfrm>
            <a:off x="2116894" y="1665701"/>
            <a:ext cx="7443861" cy="707197"/>
          </a:xfrm>
          <a:prstGeom prst="rect">
            <a:avLst/>
          </a:prstGeom>
        </p:spPr>
      </p:pic>
    </p:spTree>
    <p:extLst>
      <p:ext uri="{BB962C8B-B14F-4D97-AF65-F5344CB8AC3E}">
        <p14:creationId xmlns:p14="http://schemas.microsoft.com/office/powerpoint/2010/main" val="37856274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6" name="Picture 5">
            <a:extLst>
              <a:ext uri="{FF2B5EF4-FFF2-40B4-BE49-F238E27FC236}">
                <a16:creationId xmlns:a16="http://schemas.microsoft.com/office/drawing/2014/main" id="{810EB46F-626A-5857-1139-4B29E932BA90}"/>
              </a:ext>
            </a:extLst>
          </p:cNvPr>
          <p:cNvPicPr>
            <a:picLocks noChangeAspect="1"/>
          </p:cNvPicPr>
          <p:nvPr/>
        </p:nvPicPr>
        <p:blipFill>
          <a:blip r:embed="rId4"/>
          <a:stretch>
            <a:fillRect/>
          </a:stretch>
        </p:blipFill>
        <p:spPr>
          <a:xfrm>
            <a:off x="2473115" y="2240931"/>
            <a:ext cx="7779170" cy="2566638"/>
          </a:xfrm>
          <a:prstGeom prst="rect">
            <a:avLst/>
          </a:prstGeom>
        </p:spPr>
      </p:pic>
    </p:spTree>
    <p:extLst>
      <p:ext uri="{BB962C8B-B14F-4D97-AF65-F5344CB8AC3E}">
        <p14:creationId xmlns:p14="http://schemas.microsoft.com/office/powerpoint/2010/main" val="5373516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5" name="Rectangle 4">
            <a:extLst>
              <a:ext uri="{FF2B5EF4-FFF2-40B4-BE49-F238E27FC236}">
                <a16:creationId xmlns:a16="http://schemas.microsoft.com/office/drawing/2014/main" id="{4BD34404-8A61-645C-D59E-9EC5AF6C2763}"/>
              </a:ext>
            </a:extLst>
          </p:cNvPr>
          <p:cNvSpPr/>
          <p:nvPr/>
        </p:nvSpPr>
        <p:spPr>
          <a:xfrm>
            <a:off x="1995948" y="147485"/>
            <a:ext cx="7897147" cy="777977"/>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0"/>
                <a:solidFill>
                  <a:srgbClr val="002060"/>
                </a:solidFill>
                <a:effectLst/>
                <a:uLnTx/>
                <a:uFillTx/>
                <a:latin typeface="Cambria" panose="02040503050406030204" pitchFamily="18" charset="0"/>
                <a:ea typeface="Cambria" panose="02040503050406030204" pitchFamily="18" charset="0"/>
                <a:cs typeface="+mn-cs"/>
              </a:rPr>
              <a:t>Chơi</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trò</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chơi</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Xếp</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con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vật</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vào</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nhóm</a:t>
            </a:r>
            <a:endParaRPr kumimoji="0" lang="en-US" sz="3200" b="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1" name="Picture 20">
            <a:extLst>
              <a:ext uri="{FF2B5EF4-FFF2-40B4-BE49-F238E27FC236}">
                <a16:creationId xmlns:a16="http://schemas.microsoft.com/office/drawing/2014/main" id="{36184155-5D8E-E018-415F-CBEBE3C2ABBE}"/>
              </a:ext>
            </a:extLst>
          </p:cNvPr>
          <p:cNvPicPr>
            <a:picLocks noChangeAspect="1"/>
          </p:cNvPicPr>
          <p:nvPr/>
        </p:nvPicPr>
        <p:blipFill>
          <a:blip r:embed="rId4"/>
          <a:stretch>
            <a:fillRect/>
          </a:stretch>
        </p:blipFill>
        <p:spPr>
          <a:xfrm>
            <a:off x="2172929" y="942889"/>
            <a:ext cx="7663019" cy="2705967"/>
          </a:xfrm>
          <a:prstGeom prst="rect">
            <a:avLst/>
          </a:prstGeom>
        </p:spPr>
      </p:pic>
      <p:pic>
        <p:nvPicPr>
          <p:cNvPr id="1028" name="Picture 4" descr="BST 1000+ Hình Ảnh Con Vịt Cute Đáng Yêu Ngộ Nghĩnh">
            <a:extLst>
              <a:ext uri="{FF2B5EF4-FFF2-40B4-BE49-F238E27FC236}">
                <a16:creationId xmlns:a16="http://schemas.microsoft.com/office/drawing/2014/main" id="{84520B15-7754-5DEA-8AA0-D381D135D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08" y="4009101"/>
            <a:ext cx="2229465" cy="22294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8+ hình con trâu đẹp nhất, cực ngầu, tuyển chọn mới nhất - ALONGWALKER">
            <a:extLst>
              <a:ext uri="{FF2B5EF4-FFF2-40B4-BE49-F238E27FC236}">
                <a16:creationId xmlns:a16="http://schemas.microsoft.com/office/drawing/2014/main" id="{9D3E3DC6-4114-07A9-83E1-6CE2CC847D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722" y="4013143"/>
            <a:ext cx="2595717" cy="22303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ồ sơ loài vẹt Sun Conure">
            <a:extLst>
              <a:ext uri="{FF2B5EF4-FFF2-40B4-BE49-F238E27FC236}">
                <a16:creationId xmlns:a16="http://schemas.microsoft.com/office/drawing/2014/main" id="{DE9E78CD-BA61-DEF4-B149-D2DC56AC19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214" y="4041057"/>
            <a:ext cx="2531806" cy="22024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nền Nền Một Con Lợn đáng Yêu Trên Cỏ Nền, Hình ảnh Những Chú Lợn Dễ  Thương Background Vector để tải xuống miễn phí - Pngtree">
            <a:extLst>
              <a:ext uri="{FF2B5EF4-FFF2-40B4-BE49-F238E27FC236}">
                <a16:creationId xmlns:a16="http://schemas.microsoft.com/office/drawing/2014/main" id="{6363447B-2666-0B14-9CCF-925754E1F4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0239" y="4060722"/>
            <a:ext cx="3602664" cy="219259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F8D7C69A-C48C-9592-F896-5D56A724D17B}"/>
              </a:ext>
            </a:extLst>
          </p:cNvPr>
          <p:cNvCxnSpPr>
            <a:cxnSpLocks/>
          </p:cNvCxnSpPr>
          <p:nvPr/>
        </p:nvCxnSpPr>
        <p:spPr>
          <a:xfrm flipV="1">
            <a:off x="1671484" y="3411794"/>
            <a:ext cx="1740310" cy="5899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9402D1B-7CB6-B03A-6E44-741EAC4C0529}"/>
              </a:ext>
            </a:extLst>
          </p:cNvPr>
          <p:cNvCxnSpPr>
            <a:cxnSpLocks/>
          </p:cNvCxnSpPr>
          <p:nvPr/>
        </p:nvCxnSpPr>
        <p:spPr>
          <a:xfrm flipV="1">
            <a:off x="4060723" y="3411794"/>
            <a:ext cx="1740310" cy="5899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7460721-85C2-2E68-09CA-DBE3A797CFD5}"/>
              </a:ext>
            </a:extLst>
          </p:cNvPr>
          <p:cNvCxnSpPr>
            <a:cxnSpLocks/>
          </p:cNvCxnSpPr>
          <p:nvPr/>
        </p:nvCxnSpPr>
        <p:spPr>
          <a:xfrm flipV="1">
            <a:off x="6381136" y="3441290"/>
            <a:ext cx="1740310" cy="5899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CFC44A0-89AB-31E1-7B60-C0C7AB581CE5}"/>
              </a:ext>
            </a:extLst>
          </p:cNvPr>
          <p:cNvCxnSpPr>
            <a:cxnSpLocks/>
          </p:cNvCxnSpPr>
          <p:nvPr/>
        </p:nvCxnSpPr>
        <p:spPr>
          <a:xfrm flipH="1" flipV="1">
            <a:off x="4031226" y="3362632"/>
            <a:ext cx="5250426" cy="717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1559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barn(inVertical)">
                                      <p:cBhvr>
                                        <p:cTn id="12" dur="500"/>
                                        <p:tgtEl>
                                          <p:spTgt spid="1032"/>
                                        </p:tgtEl>
                                      </p:cBhvr>
                                    </p:animEffect>
                                  </p:childTnLst>
                                </p:cTn>
                              </p:par>
                              <p:par>
                                <p:cTn id="13" presetID="16" presetClass="entr" presetSubtype="2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par>
                                <p:cTn id="16" presetID="16" presetClass="entr" presetSubtype="21"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arn(inVertical)">
                                      <p:cBhvr>
                                        <p:cTn id="18" dur="500"/>
                                        <p:tgtEl>
                                          <p:spTgt spid="1030"/>
                                        </p:tgtEl>
                                      </p:cBhvr>
                                    </p:animEffect>
                                  </p:childTnLst>
                                </p:cTn>
                              </p:par>
                              <p:par>
                                <p:cTn id="19" presetID="16" presetClass="entr" presetSubtype="21"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barn(inVertical)">
                                      <p:cBhvr>
                                        <p:cTn id="21" dur="500"/>
                                        <p:tgtEl>
                                          <p:spTgt spid="1034"/>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6" name="Picture 5">
            <a:extLst>
              <a:ext uri="{FF2B5EF4-FFF2-40B4-BE49-F238E27FC236}">
                <a16:creationId xmlns:a16="http://schemas.microsoft.com/office/drawing/2014/main" id="{DD20E43D-B3EC-1C6E-95F7-E7D022E4DD04}"/>
              </a:ext>
            </a:extLst>
          </p:cNvPr>
          <p:cNvPicPr>
            <a:picLocks noChangeAspect="1"/>
          </p:cNvPicPr>
          <p:nvPr/>
        </p:nvPicPr>
        <p:blipFill>
          <a:blip r:embed="rId4"/>
          <a:stretch>
            <a:fillRect/>
          </a:stretch>
        </p:blipFill>
        <p:spPr>
          <a:xfrm>
            <a:off x="2587061" y="2156326"/>
            <a:ext cx="7151228" cy="3078747"/>
          </a:xfrm>
          <a:prstGeom prst="rect">
            <a:avLst/>
          </a:prstGeom>
        </p:spPr>
      </p:pic>
    </p:spTree>
    <p:extLst>
      <p:ext uri="{BB962C8B-B14F-4D97-AF65-F5344CB8AC3E}">
        <p14:creationId xmlns:p14="http://schemas.microsoft.com/office/powerpoint/2010/main" val="39746519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5" name="Rectangle 4">
            <a:extLst>
              <a:ext uri="{FF2B5EF4-FFF2-40B4-BE49-F238E27FC236}">
                <a16:creationId xmlns:a16="http://schemas.microsoft.com/office/drawing/2014/main" id="{4BD34404-8A61-645C-D59E-9EC5AF6C2763}"/>
              </a:ext>
            </a:extLst>
          </p:cNvPr>
          <p:cNvSpPr/>
          <p:nvPr/>
        </p:nvSpPr>
        <p:spPr>
          <a:xfrm>
            <a:off x="1200150" y="304802"/>
            <a:ext cx="9715500" cy="695324"/>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ln w="0"/>
                <a:solidFill>
                  <a:srgbClr val="002060"/>
                </a:solidFill>
                <a:latin typeface="Cambria" panose="02040503050406030204" pitchFamily="18" charset="0"/>
                <a:ea typeface="Cambria" panose="02040503050406030204" pitchFamily="18" charset="0"/>
              </a:rPr>
              <a:t>Các con vật dưới đây gây hại gì cho </a:t>
            </a:r>
            <a:r>
              <a:rPr lang="en-US" sz="3200" b="1" dirty="0">
                <a:ln w="0"/>
                <a:solidFill>
                  <a:srgbClr val="002060"/>
                </a:solidFill>
                <a:latin typeface="Cambria" panose="02040503050406030204" pitchFamily="18" charset="0"/>
                <a:ea typeface="Cambria" panose="02040503050406030204" pitchFamily="18" charset="0"/>
              </a:rPr>
              <a:t>con </a:t>
            </a:r>
            <a:r>
              <a:rPr lang="vi-VN" sz="3200" b="1" dirty="0">
                <a:ln w="0"/>
                <a:solidFill>
                  <a:srgbClr val="002060"/>
                </a:solidFill>
                <a:latin typeface="Cambria" panose="02040503050406030204" pitchFamily="18" charset="0"/>
                <a:ea typeface="Cambria" panose="02040503050406030204" pitchFamily="18" charset="0"/>
              </a:rPr>
              <a:t>người?</a:t>
            </a:r>
          </a:p>
        </p:txBody>
      </p:sp>
      <p:pic>
        <p:nvPicPr>
          <p:cNvPr id="7" name="Picture 6">
            <a:extLst>
              <a:ext uri="{FF2B5EF4-FFF2-40B4-BE49-F238E27FC236}">
                <a16:creationId xmlns:a16="http://schemas.microsoft.com/office/drawing/2014/main" id="{9DD4EE37-13C3-248C-45A7-4F17D2C6D16B}"/>
              </a:ext>
            </a:extLst>
          </p:cNvPr>
          <p:cNvPicPr>
            <a:picLocks noChangeAspect="1"/>
          </p:cNvPicPr>
          <p:nvPr/>
        </p:nvPicPr>
        <p:blipFill>
          <a:blip r:embed="rId4"/>
          <a:stretch>
            <a:fillRect/>
          </a:stretch>
        </p:blipFill>
        <p:spPr>
          <a:xfrm>
            <a:off x="3133725" y="1385887"/>
            <a:ext cx="5448300" cy="4380309"/>
          </a:xfrm>
          <a:prstGeom prst="rect">
            <a:avLst/>
          </a:prstGeom>
        </p:spPr>
      </p:pic>
    </p:spTree>
    <p:extLst>
      <p:ext uri="{BB962C8B-B14F-4D97-AF65-F5344CB8AC3E}">
        <p14:creationId xmlns:p14="http://schemas.microsoft.com/office/powerpoint/2010/main" val="13424788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Picture 2">
            <a:extLst>
              <a:ext uri="{FF2B5EF4-FFF2-40B4-BE49-F238E27FC236}">
                <a16:creationId xmlns:a16="http://schemas.microsoft.com/office/drawing/2014/main" id="{B82CC803-CA87-360A-603B-BC5AF82CAE3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89778"/>
                    </a14:imgEffect>
                  </a14:imgLayer>
                </a14:imgProps>
              </a:ext>
              <a:ext uri="{28A0092B-C50C-407E-A947-70E740481C1C}">
                <a14:useLocalDpi xmlns:a14="http://schemas.microsoft.com/office/drawing/2010/main" val="0"/>
              </a:ext>
            </a:extLst>
          </a:blip>
          <a:srcRect/>
          <a:stretch>
            <a:fillRect/>
          </a:stretch>
        </p:blipFill>
        <p:spPr bwMode="auto">
          <a:xfrm>
            <a:off x="1400175" y="857250"/>
            <a:ext cx="1757363" cy="175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9354BB85-9250-50F0-55D8-3105AE3C208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13" b="89796" l="0" r="99375"/>
                    </a14:imgEffect>
                  </a14:imgLayer>
                </a14:imgProps>
              </a:ext>
              <a:ext uri="{28A0092B-C50C-407E-A947-70E740481C1C}">
                <a14:useLocalDpi xmlns:a14="http://schemas.microsoft.com/office/drawing/2010/main" val="0"/>
              </a:ext>
            </a:extLst>
          </a:blip>
          <a:srcRect/>
          <a:stretch>
            <a:fillRect/>
          </a:stretch>
        </p:blipFill>
        <p:spPr bwMode="auto">
          <a:xfrm>
            <a:off x="2654011" y="346278"/>
            <a:ext cx="3200400" cy="228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CD097CBF-9C9A-FC05-61B6-205B9F3E801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88157" y="585987"/>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69EF8E7B-6E17-73D0-00C5-8773C179B95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518" b="99482" l="1154" r="99231"/>
                    </a14:imgEffect>
                  </a14:imgLayer>
                </a14:imgProps>
              </a:ext>
              <a:ext uri="{28A0092B-C50C-407E-A947-70E740481C1C}">
                <a14:useLocalDpi xmlns:a14="http://schemas.microsoft.com/office/drawing/2010/main" val="0"/>
              </a:ext>
            </a:extLst>
          </a:blip>
          <a:srcRect/>
          <a:stretch>
            <a:fillRect/>
          </a:stretch>
        </p:blipFill>
        <p:spPr bwMode="auto">
          <a:xfrm>
            <a:off x="8240857" y="857250"/>
            <a:ext cx="2000250" cy="148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Vertical Scroll 5">
            <a:extLst>
              <a:ext uri="{FF2B5EF4-FFF2-40B4-BE49-F238E27FC236}">
                <a16:creationId xmlns:a16="http://schemas.microsoft.com/office/drawing/2014/main" id="{94D3A1EB-2103-EAD8-8546-BC492845BC89}"/>
              </a:ext>
            </a:extLst>
          </p:cNvPr>
          <p:cNvSpPr/>
          <p:nvPr/>
        </p:nvSpPr>
        <p:spPr>
          <a:xfrm>
            <a:off x="1407102" y="2614613"/>
            <a:ext cx="1828800" cy="3634219"/>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Gặm</a:t>
            </a:r>
            <a:r>
              <a:rPr lang="en-US" sz="2000" b="1" dirty="0">
                <a:solidFill>
                  <a:schemeClr val="tx1"/>
                </a:solidFill>
              </a:rPr>
              <a:t> </a:t>
            </a:r>
            <a:r>
              <a:rPr lang="en-US" sz="2000" b="1" dirty="0" err="1">
                <a:solidFill>
                  <a:schemeClr val="tx1"/>
                </a:solidFill>
              </a:rPr>
              <a:t>nhấm</a:t>
            </a:r>
            <a:r>
              <a:rPr lang="en-US" sz="2000" b="1" dirty="0">
                <a:solidFill>
                  <a:schemeClr val="tx1"/>
                </a:solidFill>
              </a:rPr>
              <a:t> </a:t>
            </a:r>
            <a:r>
              <a:rPr lang="en-US" sz="2000" b="1" dirty="0" err="1">
                <a:solidFill>
                  <a:schemeClr val="tx1"/>
                </a:solidFill>
              </a:rPr>
              <a:t>thức</a:t>
            </a:r>
            <a:r>
              <a:rPr lang="en-US" sz="2000" b="1" dirty="0">
                <a:solidFill>
                  <a:schemeClr val="tx1"/>
                </a:solidFill>
              </a:rPr>
              <a:t> </a:t>
            </a:r>
            <a:r>
              <a:rPr lang="en-US" sz="2000" b="1" dirty="0" err="1">
                <a:solidFill>
                  <a:schemeClr val="tx1"/>
                </a:solidFill>
              </a:rPr>
              <a:t>ăn</a:t>
            </a:r>
            <a:r>
              <a:rPr lang="en-US" sz="2000" b="1" dirty="0">
                <a:solidFill>
                  <a:schemeClr val="tx1"/>
                </a:solidFill>
              </a:rPr>
              <a:t> , </a:t>
            </a:r>
            <a:r>
              <a:rPr lang="en-US" sz="2000" b="1" dirty="0" err="1">
                <a:solidFill>
                  <a:schemeClr val="tx1"/>
                </a:solidFill>
              </a:rPr>
              <a:t>phá</a:t>
            </a:r>
            <a:r>
              <a:rPr lang="en-US" sz="2000" b="1" dirty="0">
                <a:solidFill>
                  <a:schemeClr val="tx1"/>
                </a:solidFill>
              </a:rPr>
              <a:t> </a:t>
            </a:r>
            <a:r>
              <a:rPr lang="en-US" sz="2000" b="1" dirty="0" err="1">
                <a:solidFill>
                  <a:schemeClr val="tx1"/>
                </a:solidFill>
              </a:rPr>
              <a:t>hoại</a:t>
            </a:r>
            <a:r>
              <a:rPr lang="en-US" sz="2000" b="1" dirty="0">
                <a:solidFill>
                  <a:schemeClr val="tx1"/>
                </a:solidFill>
              </a:rPr>
              <a:t>  </a:t>
            </a:r>
            <a:r>
              <a:rPr lang="en-US" sz="2000" b="1" dirty="0" err="1">
                <a:solidFill>
                  <a:schemeClr val="tx1"/>
                </a:solidFill>
              </a:rPr>
              <a:t>mùa</a:t>
            </a:r>
            <a:r>
              <a:rPr lang="en-US" sz="2000" b="1" dirty="0">
                <a:solidFill>
                  <a:schemeClr val="tx1"/>
                </a:solidFill>
              </a:rPr>
              <a:t> </a:t>
            </a:r>
            <a:r>
              <a:rPr lang="en-US" sz="2000" b="1" dirty="0" err="1">
                <a:solidFill>
                  <a:schemeClr val="tx1"/>
                </a:solidFill>
              </a:rPr>
              <a:t>màng</a:t>
            </a:r>
            <a:r>
              <a:rPr lang="en-US" sz="2000" b="1" dirty="0">
                <a:solidFill>
                  <a:schemeClr val="tx1"/>
                </a:solidFill>
              </a:rPr>
              <a:t>, </a:t>
            </a:r>
            <a:r>
              <a:rPr lang="en-US" sz="2000" b="1" dirty="0" err="1">
                <a:solidFill>
                  <a:schemeClr val="tx1"/>
                </a:solidFill>
              </a:rPr>
              <a:t>truyền</a:t>
            </a:r>
            <a:r>
              <a:rPr lang="en-US" sz="2000" b="1" dirty="0">
                <a:solidFill>
                  <a:schemeClr val="tx1"/>
                </a:solidFill>
              </a:rPr>
              <a:t> </a:t>
            </a:r>
            <a:r>
              <a:rPr lang="en-US" sz="2000" b="1" dirty="0" err="1">
                <a:solidFill>
                  <a:schemeClr val="tx1"/>
                </a:solidFill>
              </a:rPr>
              <a:t>một</a:t>
            </a:r>
            <a:r>
              <a:rPr lang="en-US" sz="2000" b="1" dirty="0">
                <a:solidFill>
                  <a:schemeClr val="tx1"/>
                </a:solidFill>
              </a:rPr>
              <a:t> </a:t>
            </a:r>
            <a:r>
              <a:rPr lang="en-US" sz="2000" b="1" dirty="0" err="1">
                <a:solidFill>
                  <a:schemeClr val="tx1"/>
                </a:solidFill>
              </a:rPr>
              <a:t>số</a:t>
            </a:r>
            <a:r>
              <a:rPr lang="en-US" sz="2000" b="1" dirty="0">
                <a:solidFill>
                  <a:schemeClr val="tx1"/>
                </a:solidFill>
              </a:rPr>
              <a:t> </a:t>
            </a:r>
            <a:r>
              <a:rPr lang="en-US" sz="2000" b="1" dirty="0" err="1">
                <a:solidFill>
                  <a:schemeClr val="tx1"/>
                </a:solidFill>
              </a:rPr>
              <a:t>bệnh</a:t>
            </a:r>
            <a:r>
              <a:rPr lang="en-US" sz="2000" b="1" dirty="0">
                <a:solidFill>
                  <a:schemeClr val="tx1"/>
                </a:solidFill>
              </a:rPr>
              <a:t> </a:t>
            </a:r>
            <a:r>
              <a:rPr lang="en-US" sz="2000" b="1" dirty="0" err="1">
                <a:solidFill>
                  <a:schemeClr val="tx1"/>
                </a:solidFill>
              </a:rPr>
              <a:t>nguy</a:t>
            </a:r>
            <a:r>
              <a:rPr lang="en-US" sz="2000" b="1" dirty="0">
                <a:solidFill>
                  <a:schemeClr val="tx1"/>
                </a:solidFill>
              </a:rPr>
              <a:t> </a:t>
            </a:r>
            <a:r>
              <a:rPr lang="en-US" sz="2000" b="1" dirty="0" err="1">
                <a:solidFill>
                  <a:schemeClr val="tx1"/>
                </a:solidFill>
              </a:rPr>
              <a:t>hiểm</a:t>
            </a:r>
            <a:r>
              <a:rPr lang="en-US" sz="2000" b="1" dirty="0">
                <a:solidFill>
                  <a:schemeClr val="tx1"/>
                </a:solidFill>
              </a:rPr>
              <a:t> </a:t>
            </a:r>
            <a:r>
              <a:rPr lang="en-US" sz="2000" b="1" dirty="0" err="1">
                <a:solidFill>
                  <a:schemeClr val="tx1"/>
                </a:solidFill>
              </a:rPr>
              <a:t>như</a:t>
            </a:r>
            <a:r>
              <a:rPr lang="en-US" sz="2000" b="1" dirty="0">
                <a:solidFill>
                  <a:schemeClr val="tx1"/>
                </a:solidFill>
              </a:rPr>
              <a:t> </a:t>
            </a:r>
            <a:r>
              <a:rPr lang="en-US" sz="2000" b="1" dirty="0" err="1">
                <a:solidFill>
                  <a:schemeClr val="tx1"/>
                </a:solidFill>
              </a:rPr>
              <a:t>dịch</a:t>
            </a:r>
            <a:r>
              <a:rPr lang="en-US" sz="2000" b="1" dirty="0">
                <a:solidFill>
                  <a:schemeClr val="tx1"/>
                </a:solidFill>
              </a:rPr>
              <a:t> </a:t>
            </a:r>
            <a:r>
              <a:rPr lang="en-US" sz="2000" b="1" dirty="0" err="1">
                <a:solidFill>
                  <a:schemeClr val="tx1"/>
                </a:solidFill>
              </a:rPr>
              <a:t>hạch</a:t>
            </a:r>
            <a:endParaRPr lang="en-US" sz="2000" b="1" dirty="0">
              <a:solidFill>
                <a:schemeClr val="tx1"/>
              </a:solidFill>
            </a:endParaRPr>
          </a:p>
        </p:txBody>
      </p:sp>
      <p:sp>
        <p:nvSpPr>
          <p:cNvPr id="11" name="Vertical Scroll 6">
            <a:extLst>
              <a:ext uri="{FF2B5EF4-FFF2-40B4-BE49-F238E27FC236}">
                <a16:creationId xmlns:a16="http://schemas.microsoft.com/office/drawing/2014/main" id="{BE74B90F-EAEC-0342-FAD7-75A629C48564}"/>
              </a:ext>
            </a:extLst>
          </p:cNvPr>
          <p:cNvSpPr/>
          <p:nvPr/>
        </p:nvSpPr>
        <p:spPr>
          <a:xfrm>
            <a:off x="3914775" y="2385104"/>
            <a:ext cx="1600200" cy="3729946"/>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Làm ô nhiễm thức ăn, là trung gian truyền bệnh tiêu chảy , dịch tả, viêm da</a:t>
            </a:r>
          </a:p>
        </p:txBody>
      </p:sp>
      <p:sp>
        <p:nvSpPr>
          <p:cNvPr id="12" name="Vertical Scroll 7">
            <a:extLst>
              <a:ext uri="{FF2B5EF4-FFF2-40B4-BE49-F238E27FC236}">
                <a16:creationId xmlns:a16="http://schemas.microsoft.com/office/drawing/2014/main" id="{228FCDDB-9D39-13C1-CC50-E584E68532AB}"/>
              </a:ext>
            </a:extLst>
          </p:cNvPr>
          <p:cNvSpPr/>
          <p:nvPr/>
        </p:nvSpPr>
        <p:spPr>
          <a:xfrm>
            <a:off x="6134966" y="2461304"/>
            <a:ext cx="1659082" cy="3577546"/>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Gây bệnh tiêu chảy , một số bệnh giun sán nhiễm trùng mắt</a:t>
            </a:r>
          </a:p>
        </p:txBody>
      </p:sp>
      <p:sp>
        <p:nvSpPr>
          <p:cNvPr id="13" name="Vertical Scroll 8">
            <a:extLst>
              <a:ext uri="{FF2B5EF4-FFF2-40B4-BE49-F238E27FC236}">
                <a16:creationId xmlns:a16="http://schemas.microsoft.com/office/drawing/2014/main" id="{CF03BC11-18AA-678B-F681-9C43D9B75944}"/>
              </a:ext>
            </a:extLst>
          </p:cNvPr>
          <p:cNvSpPr/>
          <p:nvPr/>
        </p:nvSpPr>
        <p:spPr>
          <a:xfrm>
            <a:off x="8639175" y="2461304"/>
            <a:ext cx="1752600" cy="357754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Là trung tâm truyền bệnh như  sốt xuất huyết, sốt rét, sốt vàng da</a:t>
            </a:r>
          </a:p>
        </p:txBody>
      </p:sp>
    </p:spTree>
    <p:extLst>
      <p:ext uri="{BB962C8B-B14F-4D97-AF65-F5344CB8AC3E}">
        <p14:creationId xmlns:p14="http://schemas.microsoft.com/office/powerpoint/2010/main" val="35464285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5" name="Rectangle 4">
            <a:extLst>
              <a:ext uri="{FF2B5EF4-FFF2-40B4-BE49-F238E27FC236}">
                <a16:creationId xmlns:a16="http://schemas.microsoft.com/office/drawing/2014/main" id="{4BD34404-8A61-645C-D59E-9EC5AF6C2763}"/>
              </a:ext>
            </a:extLst>
          </p:cNvPr>
          <p:cNvSpPr/>
          <p:nvPr/>
        </p:nvSpPr>
        <p:spPr>
          <a:xfrm>
            <a:off x="1995948" y="147485"/>
            <a:ext cx="7897147" cy="777977"/>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0"/>
                <a:solidFill>
                  <a:srgbClr val="002060"/>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chúng</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phải</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ngủ</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màn</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4BC63C16-33AD-8ABA-3EC3-9E69CDD67A55}"/>
              </a:ext>
            </a:extLst>
          </p:cNvPr>
          <p:cNvPicPr>
            <a:picLocks noChangeAspect="1"/>
          </p:cNvPicPr>
          <p:nvPr/>
        </p:nvPicPr>
        <p:blipFill>
          <a:blip r:embed="rId4"/>
          <a:stretch>
            <a:fillRect/>
          </a:stretch>
        </p:blipFill>
        <p:spPr>
          <a:xfrm>
            <a:off x="3490912" y="1238249"/>
            <a:ext cx="5176838" cy="3677873"/>
          </a:xfrm>
          <a:prstGeom prst="rect">
            <a:avLst/>
          </a:prstGeom>
        </p:spPr>
      </p:pic>
      <p:sp>
        <p:nvSpPr>
          <p:cNvPr id="7" name="Rectangle: Rounded Corners 6">
            <a:extLst>
              <a:ext uri="{FF2B5EF4-FFF2-40B4-BE49-F238E27FC236}">
                <a16:creationId xmlns:a16="http://schemas.microsoft.com/office/drawing/2014/main" id="{38C30E7C-899E-6547-18FF-2BD326507528}"/>
              </a:ext>
            </a:extLst>
          </p:cNvPr>
          <p:cNvSpPr/>
          <p:nvPr/>
        </p:nvSpPr>
        <p:spPr>
          <a:xfrm>
            <a:off x="1609725" y="4953000"/>
            <a:ext cx="8877300" cy="1162050"/>
          </a:xfrm>
          <a:prstGeom prst="round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Chúng ta ngủ màn để phòng tránh bị muỗi đốt có như vậy sẽ không bị mắc các bệnh truyền nhiễm</a:t>
            </a:r>
            <a:r>
              <a:rPr lang="en-US" sz="2800" b="1" dirty="0">
                <a:solidFill>
                  <a:srgbClr val="FF0000"/>
                </a:solidFill>
              </a:rPr>
              <a:t>.</a:t>
            </a:r>
            <a:r>
              <a:rPr lang="vi-VN" sz="2800" b="1" dirty="0">
                <a:solidFill>
                  <a:srgbClr val="FF0000"/>
                </a:solidFill>
              </a:rPr>
              <a:t> </a:t>
            </a:r>
          </a:p>
        </p:txBody>
      </p:sp>
    </p:spTree>
    <p:extLst>
      <p:ext uri="{BB962C8B-B14F-4D97-AF65-F5344CB8AC3E}">
        <p14:creationId xmlns:p14="http://schemas.microsoft.com/office/powerpoint/2010/main" val="284866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8" name="Picture 7">
            <a:extLst>
              <a:ext uri="{FF2B5EF4-FFF2-40B4-BE49-F238E27FC236}">
                <a16:creationId xmlns:a16="http://schemas.microsoft.com/office/drawing/2014/main" id="{7411B9F3-8276-F38F-628F-B34628F0F8D2}"/>
              </a:ext>
            </a:extLst>
          </p:cNvPr>
          <p:cNvPicPr>
            <a:picLocks noChangeAspect="1"/>
          </p:cNvPicPr>
          <p:nvPr/>
        </p:nvPicPr>
        <p:blipFill>
          <a:blip r:embed="rId4"/>
          <a:stretch>
            <a:fillRect/>
          </a:stretch>
        </p:blipFill>
        <p:spPr>
          <a:xfrm>
            <a:off x="1266825" y="1543050"/>
            <a:ext cx="9573578" cy="3943350"/>
          </a:xfrm>
          <a:prstGeom prst="rect">
            <a:avLst/>
          </a:prstGeom>
        </p:spPr>
      </p:pic>
    </p:spTree>
    <p:extLst>
      <p:ext uri="{BB962C8B-B14F-4D97-AF65-F5344CB8AC3E}">
        <p14:creationId xmlns:p14="http://schemas.microsoft.com/office/powerpoint/2010/main" val="8373335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8407718" y="3812813"/>
            <a:ext cx="3276601" cy="3291840"/>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4" y="3566160"/>
            <a:ext cx="3276601" cy="3291840"/>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8200069" y="-73284"/>
            <a:ext cx="3276601" cy="3291840"/>
          </a:xfrm>
          <a:prstGeom prst="rect">
            <a:avLst/>
          </a:prstGeom>
        </p:spPr>
      </p:pic>
      <p:pic>
        <p:nvPicPr>
          <p:cNvPr id="2" name="Picture 1">
            <a:extLst>
              <a:ext uri="{FF2B5EF4-FFF2-40B4-BE49-F238E27FC236}">
                <a16:creationId xmlns:a16="http://schemas.microsoft.com/office/drawing/2014/main" id="{3EC1D776-5960-9DBE-85C6-73DE8C9643E0}"/>
              </a:ext>
            </a:extLst>
          </p:cNvPr>
          <p:cNvPicPr>
            <a:picLocks noChangeAspect="1"/>
          </p:cNvPicPr>
          <p:nvPr/>
        </p:nvPicPr>
        <p:blipFill>
          <a:blip r:embed="rId4"/>
          <a:stretch>
            <a:fillRect/>
          </a:stretch>
        </p:blipFill>
        <p:spPr>
          <a:xfrm>
            <a:off x="2664458" y="2001271"/>
            <a:ext cx="6559865" cy="2798307"/>
          </a:xfrm>
          <a:prstGeom prst="rect">
            <a:avLst/>
          </a:prstGeom>
        </p:spPr>
      </p:pic>
    </p:spTree>
    <p:extLst>
      <p:ext uri="{BB962C8B-B14F-4D97-AF65-F5344CB8AC3E}">
        <p14:creationId xmlns:p14="http://schemas.microsoft.com/office/powerpoint/2010/main" val="34715757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53" presetClass="entr" presetSubtype="16"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5" name="Picture 4">
            <a:extLst>
              <a:ext uri="{FF2B5EF4-FFF2-40B4-BE49-F238E27FC236}">
                <a16:creationId xmlns:a16="http://schemas.microsoft.com/office/drawing/2014/main" id="{CD69CD1D-5F86-E838-A9C3-3B93950C906F}"/>
              </a:ext>
            </a:extLst>
          </p:cNvPr>
          <p:cNvPicPr>
            <a:picLocks noChangeAspect="1"/>
          </p:cNvPicPr>
          <p:nvPr/>
        </p:nvPicPr>
        <p:blipFill>
          <a:blip r:embed="rId4"/>
          <a:stretch>
            <a:fillRect/>
          </a:stretch>
        </p:blipFill>
        <p:spPr>
          <a:xfrm>
            <a:off x="2024292" y="2212356"/>
            <a:ext cx="7876715" cy="2566638"/>
          </a:xfrm>
          <a:prstGeom prst="rect">
            <a:avLst/>
          </a:prstGeom>
        </p:spPr>
      </p:pic>
    </p:spTree>
    <p:extLst>
      <p:ext uri="{BB962C8B-B14F-4D97-AF65-F5344CB8AC3E}">
        <p14:creationId xmlns:p14="http://schemas.microsoft.com/office/powerpoint/2010/main" val="35392868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6" name="图片 5">
            <a:extLst>
              <a:ext uri="{FF2B5EF4-FFF2-40B4-BE49-F238E27FC236}">
                <a16:creationId xmlns:a16="http://schemas.microsoft.com/office/drawing/2014/main" id="{264264CA-DD1A-42C4-ADCD-DE6B057E6D62}"/>
              </a:ext>
            </a:extLst>
          </p:cNvPr>
          <p:cNvPicPr>
            <a:picLocks noChangeAspect="1"/>
          </p:cNvPicPr>
          <p:nvPr/>
        </p:nvPicPr>
        <p:blipFill rotWithShape="1">
          <a:blip r:embed="rId4">
            <a:extLst>
              <a:ext uri="{28A0092B-C50C-407E-A947-70E740481C1C}">
                <a14:useLocalDpi xmlns:a14="http://schemas.microsoft.com/office/drawing/2010/main" val="0"/>
              </a:ext>
            </a:extLst>
          </a:blip>
          <a:srcRect l="38660" t="64301" r="35611" b="1638"/>
          <a:stretch/>
        </p:blipFill>
        <p:spPr>
          <a:xfrm>
            <a:off x="6595171" y="1178865"/>
            <a:ext cx="4817599" cy="4500270"/>
          </a:xfrm>
          <a:prstGeom prst="rect">
            <a:avLst/>
          </a:prstGeom>
        </p:spPr>
      </p:pic>
      <p:sp>
        <p:nvSpPr>
          <p:cNvPr id="7" name="Cloud 6">
            <a:extLst>
              <a:ext uri="{FF2B5EF4-FFF2-40B4-BE49-F238E27FC236}">
                <a16:creationId xmlns:a16="http://schemas.microsoft.com/office/drawing/2014/main" id="{C4F272C9-F0AE-F4B0-2751-DE5BD4B0EDDE}"/>
              </a:ext>
            </a:extLst>
          </p:cNvPr>
          <p:cNvSpPr/>
          <p:nvPr/>
        </p:nvSpPr>
        <p:spPr>
          <a:xfrm rot="11112132">
            <a:off x="800821" y="1378934"/>
            <a:ext cx="6737633" cy="3456888"/>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17">
            <a:extLst>
              <a:ext uri="{FF2B5EF4-FFF2-40B4-BE49-F238E27FC236}">
                <a16:creationId xmlns:a16="http://schemas.microsoft.com/office/drawing/2014/main" id="{F9E67DE8-5B42-BC73-DD6F-88CF1811E33B}"/>
              </a:ext>
            </a:extLst>
          </p:cNvPr>
          <p:cNvSpPr txBox="1">
            <a:spLocks noChangeArrowheads="1"/>
          </p:cNvSpPr>
          <p:nvPr/>
        </p:nvSpPr>
        <p:spPr bwMode="auto">
          <a:xfrm>
            <a:off x="1038224" y="2365161"/>
            <a:ext cx="61307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marL="0" marR="0" lvl="0" indent="0" algn="ctr" defTabSz="912813" rtl="0" eaLnBrk="1" fontAlgn="auto" latinLnBrk="0" hangingPunct="1">
              <a:lnSpc>
                <a:spcPct val="100000"/>
              </a:lnSpc>
              <a:spcBef>
                <a:spcPts val="0"/>
              </a:spcBef>
              <a:spcAft>
                <a:spcPts val="0"/>
              </a:spcAft>
              <a:buClrTx/>
              <a:buSzTx/>
              <a:buFontTx/>
              <a:buNone/>
              <a:tabLst>
                <a:tab pos="131763" algn="l"/>
                <a:tab pos="996950" algn="l"/>
              </a:tabLst>
              <a:defRPr/>
            </a:pPr>
            <a:r>
              <a:rPr kumimoji="0" lang="en-US" altLang="en-US" sz="5400" b="1" i="0" u="none" strike="noStrike" kern="1200" cap="none" spc="0" normalizeH="0" baseline="0" noProof="0" dirty="0" err="1">
                <a:ln>
                  <a:noFill/>
                </a:ln>
                <a:solidFill>
                  <a:srgbClr val="0000CC"/>
                </a:solidFill>
                <a:effectLst/>
                <a:uLnTx/>
                <a:uFillTx/>
                <a:latin typeface="Cambria" panose="02040503050406030204" pitchFamily="18" charset="0"/>
                <a:ea typeface="Cambria" panose="02040503050406030204" pitchFamily="18" charset="0"/>
                <a:cs typeface="+mn-cs"/>
              </a:rPr>
              <a:t>Trò</a:t>
            </a:r>
            <a:r>
              <a:rPr kumimoji="0" lang="en-US" altLang="en-US" sz="5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 </a:t>
            </a:r>
            <a:r>
              <a:rPr kumimoji="0" lang="en-US" altLang="en-US" sz="5400" b="1" i="0" u="none" strike="noStrike" kern="1200" cap="none" spc="0" normalizeH="0" noProof="0" dirty="0" err="1">
                <a:ln>
                  <a:noFill/>
                </a:ln>
                <a:solidFill>
                  <a:srgbClr val="0000CC"/>
                </a:solidFill>
                <a:effectLst/>
                <a:uLnTx/>
                <a:uFillTx/>
                <a:latin typeface="Cambria" panose="02040503050406030204" pitchFamily="18" charset="0"/>
                <a:ea typeface="Cambria" panose="02040503050406030204" pitchFamily="18" charset="0"/>
                <a:cs typeface="+mn-cs"/>
              </a:rPr>
              <a:t>chơi</a:t>
            </a:r>
            <a:r>
              <a:rPr kumimoji="0" lang="en-US" altLang="en-US" sz="5400" b="1" i="0" u="none" strike="noStrike" kern="1200" cap="none" spc="0" normalizeH="0" noProof="0" dirty="0">
                <a:ln>
                  <a:noFill/>
                </a:ln>
                <a:solidFill>
                  <a:srgbClr val="0000CC"/>
                </a:solidFill>
                <a:effectLst/>
                <a:uLnTx/>
                <a:uFillTx/>
                <a:latin typeface="Cambria" panose="02040503050406030204" pitchFamily="18" charset="0"/>
                <a:ea typeface="Cambria" panose="02040503050406030204" pitchFamily="18" charset="0"/>
                <a:cs typeface="+mn-cs"/>
              </a:rPr>
              <a:t>:</a:t>
            </a:r>
          </a:p>
          <a:p>
            <a:pPr marL="0" marR="0" lvl="0" indent="0" algn="ctr" defTabSz="912813" rtl="0" eaLnBrk="1" fontAlgn="auto" latinLnBrk="0" hangingPunct="1">
              <a:lnSpc>
                <a:spcPct val="100000"/>
              </a:lnSpc>
              <a:spcBef>
                <a:spcPts val="0"/>
              </a:spcBef>
              <a:spcAft>
                <a:spcPts val="0"/>
              </a:spcAft>
              <a:buClrTx/>
              <a:buSzTx/>
              <a:buFontTx/>
              <a:buNone/>
              <a:tabLst>
                <a:tab pos="131763" algn="l"/>
                <a:tab pos="996950" algn="l"/>
              </a:tabLst>
              <a:defRPr/>
            </a:pPr>
            <a:r>
              <a:rPr lang="en-US" altLang="en-US" sz="5400" noProof="0" dirty="0" err="1">
                <a:latin typeface="Cambria" panose="02040503050406030204" pitchFamily="18" charset="0"/>
                <a:ea typeface="Cambria" panose="02040503050406030204" pitchFamily="18" charset="0"/>
              </a:rPr>
              <a:t>Đố</a:t>
            </a:r>
            <a:r>
              <a:rPr lang="en-US" altLang="en-US" sz="5400" noProof="0" dirty="0">
                <a:latin typeface="Cambria" panose="02040503050406030204" pitchFamily="18" charset="0"/>
                <a:ea typeface="Cambria" panose="02040503050406030204" pitchFamily="18" charset="0"/>
              </a:rPr>
              <a:t> </a:t>
            </a:r>
            <a:r>
              <a:rPr lang="en-US" altLang="en-US" sz="5400" noProof="0" dirty="0" err="1">
                <a:latin typeface="Cambria" panose="02040503050406030204" pitchFamily="18" charset="0"/>
                <a:ea typeface="Cambria" panose="02040503050406030204" pitchFamily="18" charset="0"/>
              </a:rPr>
              <a:t>bạn</a:t>
            </a:r>
            <a:r>
              <a:rPr lang="en-US" altLang="en-US" sz="5400" noProof="0" dirty="0">
                <a:latin typeface="Cambria" panose="02040503050406030204" pitchFamily="18" charset="0"/>
                <a:ea typeface="Cambria" panose="02040503050406030204" pitchFamily="18" charset="0"/>
              </a:rPr>
              <a:t> con </a:t>
            </a:r>
            <a:r>
              <a:rPr lang="en-US" altLang="en-US" sz="5400" noProof="0" dirty="0" err="1">
                <a:latin typeface="Cambria" panose="02040503050406030204" pitchFamily="18" charset="0"/>
                <a:ea typeface="Cambria" panose="02040503050406030204" pitchFamily="18" charset="0"/>
              </a:rPr>
              <a:t>gì</a:t>
            </a:r>
            <a:r>
              <a:rPr lang="en-US" altLang="en-US" sz="5400" noProof="0" dirty="0">
                <a:latin typeface="Cambria" panose="02040503050406030204" pitchFamily="18" charset="0"/>
                <a:ea typeface="Cambria" panose="02040503050406030204" pitchFamily="18" charset="0"/>
              </a:rPr>
              <a:t>?</a:t>
            </a:r>
            <a:endParaRPr kumimoji="0" lang="vi-VN" altLang="en-US" sz="54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798469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Content Placeholder 12">
            <a:extLst>
              <a:ext uri="{FF2B5EF4-FFF2-40B4-BE49-F238E27FC236}">
                <a16:creationId xmlns:a16="http://schemas.microsoft.com/office/drawing/2014/main" id="{EEE95C36-3ED6-2F87-83C0-D454FC3F3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46" y="685800"/>
            <a:ext cx="10644740" cy="3181349"/>
          </a:xfrm>
          <a:prstGeom prst="rect">
            <a:avLst/>
          </a:prstGeom>
        </p:spPr>
      </p:pic>
      <p:sp>
        <p:nvSpPr>
          <p:cNvPr id="15" name="文本框 34">
            <a:extLst>
              <a:ext uri="{FF2B5EF4-FFF2-40B4-BE49-F238E27FC236}">
                <a16:creationId xmlns:a16="http://schemas.microsoft.com/office/drawing/2014/main" id="{6502A1E1-5A25-5629-8172-8C0503B42B21}"/>
              </a:ext>
            </a:extLst>
          </p:cNvPr>
          <p:cNvSpPr txBox="1"/>
          <p:nvPr/>
        </p:nvSpPr>
        <p:spPr>
          <a:xfrm>
            <a:off x="1133764" y="910428"/>
            <a:ext cx="10140254" cy="2862322"/>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Luật chơi và cách chơi: các em được nghe clip về tiếng kêu các con vật, suy nghĩ xem đó là con vật nào, giơ tay giành quyền trả lời. Trả lời đúng sẽ nhận được phần thưởng, trả lời chưa đúng nhường quyền cho bạn khác.</a:t>
            </a:r>
          </a:p>
        </p:txBody>
      </p:sp>
      <p:pic>
        <p:nvPicPr>
          <p:cNvPr id="16" name="Picture 15">
            <a:extLst>
              <a:ext uri="{FF2B5EF4-FFF2-40B4-BE49-F238E27FC236}">
                <a16:creationId xmlns:a16="http://schemas.microsoft.com/office/drawing/2014/main" id="{0126A6F7-04AC-CA72-E854-73CFFCE528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180974" y="3203165"/>
            <a:ext cx="3654835" cy="3654835"/>
          </a:xfrm>
          <a:prstGeom prst="rect">
            <a:avLst/>
          </a:prstGeom>
        </p:spPr>
      </p:pic>
    </p:spTree>
    <p:extLst>
      <p:ext uri="{BB962C8B-B14F-4D97-AF65-F5344CB8AC3E}">
        <p14:creationId xmlns:p14="http://schemas.microsoft.com/office/powerpoint/2010/main" val="3224777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6">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4" name="WordArt 10">
            <a:extLst>
              <a:ext uri="{FF2B5EF4-FFF2-40B4-BE49-F238E27FC236}">
                <a16:creationId xmlns:a16="http://schemas.microsoft.com/office/drawing/2014/main" id="{9013EDB9-549A-E25F-DE72-4A054DD49B21}"/>
              </a:ext>
            </a:extLst>
          </p:cNvPr>
          <p:cNvSpPr>
            <a:spLocks noChangeArrowheads="1" noChangeShapeType="1" noTextEdit="1"/>
          </p:cNvSpPr>
          <p:nvPr/>
        </p:nvSpPr>
        <p:spPr bwMode="auto">
          <a:xfrm>
            <a:off x="2057400" y="819150"/>
            <a:ext cx="7920037" cy="1547812"/>
          </a:xfrm>
          <a:prstGeom prst="rect">
            <a:avLst/>
          </a:prstGeom>
        </p:spPr>
        <p:txBody>
          <a:bodyPr wrap="none" fromWordArt="1">
            <a:prstTxWarp prst="textCanUp">
              <a:avLst>
                <a:gd name="adj" fmla="val 85713"/>
              </a:avLst>
            </a:prstTxWarp>
          </a:bodyPr>
          <a:lstStyle/>
          <a:p>
            <a:pPr algn="ctr"/>
            <a:r>
              <a:rPr lang="en-US" sz="4000" b="1" kern="10" dirty="0">
                <a:ln w="9525">
                  <a:solidFill>
                    <a:srgbClr val="CC99FF"/>
                  </a:solidFill>
                  <a:round/>
                  <a:headEnd/>
                  <a:tailEnd/>
                </a:ln>
                <a:solidFill>
                  <a:srgbClr val="FF0000"/>
                </a:solidFill>
                <a:effectLst>
                  <a:outerShdw dist="53882" dir="2700000" algn="ctr" rotWithShape="0">
                    <a:srgbClr val="9999FF">
                      <a:alpha val="79999"/>
                    </a:srgbClr>
                  </a:outerShdw>
                </a:effectLst>
                <a:cs typeface="Arial" panose="020B0604020202020204" pitchFamily="34" charset="0"/>
              </a:rPr>
              <a:t>ĐỐ BẠN CON GÌ?</a:t>
            </a:r>
          </a:p>
        </p:txBody>
      </p:sp>
      <p:pic>
        <p:nvPicPr>
          <p:cNvPr id="5" name="Picture 12" descr="Sinh năm 1999 mệnh gì, tuổi con gì, hợp màu nào nhất?">
            <a:extLst>
              <a:ext uri="{FF2B5EF4-FFF2-40B4-BE49-F238E27FC236}">
                <a16:creationId xmlns:a16="http://schemas.microsoft.com/office/drawing/2014/main" id="{A71523F9-8648-4F42-9C1E-C912229C6C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274" y="2676524"/>
            <a:ext cx="4810125" cy="3330489"/>
          </a:xfrm>
          <a:prstGeom prst="rect">
            <a:avLst/>
          </a:prstGeom>
          <a:noFill/>
          <a:extLst>
            <a:ext uri="{909E8E84-426E-40DD-AFC4-6F175D3DCCD1}">
              <a14:hiddenFill xmlns:a14="http://schemas.microsoft.com/office/drawing/2010/main">
                <a:solidFill>
                  <a:srgbClr val="FFFFFF"/>
                </a:solidFill>
              </a14:hiddenFill>
            </a:ext>
          </a:extLst>
        </p:spPr>
      </p:pic>
      <p:pic>
        <p:nvPicPr>
          <p:cNvPr id="6" name="MEO">
            <a:hlinkClick r:id="" action="ppaction://media"/>
            <a:extLst>
              <a:ext uri="{FF2B5EF4-FFF2-40B4-BE49-F238E27FC236}">
                <a16:creationId xmlns:a16="http://schemas.microsoft.com/office/drawing/2014/main" id="{99445767-82A1-020C-542C-552672310F6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28875" y="3038475"/>
            <a:ext cx="1237192" cy="1237192"/>
          </a:xfrm>
          <a:prstGeom prst="rect">
            <a:avLst/>
          </a:prstGeom>
        </p:spPr>
      </p:pic>
    </p:spTree>
    <p:extLst>
      <p:ext uri="{BB962C8B-B14F-4D97-AF65-F5344CB8AC3E}">
        <p14:creationId xmlns:p14="http://schemas.microsoft.com/office/powerpoint/2010/main" val="7600019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87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6">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4" name="WordArt 10">
            <a:extLst>
              <a:ext uri="{FF2B5EF4-FFF2-40B4-BE49-F238E27FC236}">
                <a16:creationId xmlns:a16="http://schemas.microsoft.com/office/drawing/2014/main" id="{91E9D84F-B701-9177-98F4-15A7498D42B6}"/>
              </a:ext>
            </a:extLst>
          </p:cNvPr>
          <p:cNvSpPr>
            <a:spLocks noChangeArrowheads="1" noChangeShapeType="1" noTextEdit="1"/>
          </p:cNvSpPr>
          <p:nvPr/>
        </p:nvSpPr>
        <p:spPr bwMode="auto">
          <a:xfrm>
            <a:off x="2209800" y="904875"/>
            <a:ext cx="7920037" cy="1547812"/>
          </a:xfrm>
          <a:prstGeom prst="rect">
            <a:avLst/>
          </a:prstGeom>
        </p:spPr>
        <p:txBody>
          <a:bodyPr wrap="none" fromWordArt="1">
            <a:prstTxWarp prst="textCanUp">
              <a:avLst>
                <a:gd name="adj" fmla="val 85713"/>
              </a:avLst>
            </a:prstTxWarp>
          </a:bodyPr>
          <a:lstStyle/>
          <a:p>
            <a:pPr algn="ctr"/>
            <a:r>
              <a:rPr lang="en-US" sz="4000" b="1" kern="10" dirty="0">
                <a:ln w="9525">
                  <a:solidFill>
                    <a:srgbClr val="CC99FF"/>
                  </a:solidFill>
                  <a:round/>
                  <a:headEnd/>
                  <a:tailEnd/>
                </a:ln>
                <a:solidFill>
                  <a:srgbClr val="FF0000"/>
                </a:solidFill>
                <a:effectLst>
                  <a:outerShdw dist="53882" dir="2700000" algn="ctr" rotWithShape="0">
                    <a:srgbClr val="9999FF">
                      <a:alpha val="79999"/>
                    </a:srgbClr>
                  </a:outerShdw>
                </a:effectLst>
                <a:cs typeface="Arial" panose="020B0604020202020204" pitchFamily="34" charset="0"/>
              </a:rPr>
              <a:t>ĐỐ BẠN CON GÌ?</a:t>
            </a:r>
          </a:p>
        </p:txBody>
      </p:sp>
      <p:pic>
        <p:nvPicPr>
          <p:cNvPr id="5" name="Picture 8" descr="Chó cỏ – Wikipedia tiếng Việt">
            <a:extLst>
              <a:ext uri="{FF2B5EF4-FFF2-40B4-BE49-F238E27FC236}">
                <a16:creationId xmlns:a16="http://schemas.microsoft.com/office/drawing/2014/main" id="{E47B178B-1A54-29D7-7573-87B3B71407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1974" y="2516068"/>
            <a:ext cx="4905375" cy="3208457"/>
          </a:xfrm>
          <a:prstGeom prst="rect">
            <a:avLst/>
          </a:prstGeom>
          <a:noFill/>
          <a:extLst>
            <a:ext uri="{909E8E84-426E-40DD-AFC4-6F175D3DCCD1}">
              <a14:hiddenFill xmlns:a14="http://schemas.microsoft.com/office/drawing/2010/main">
                <a:solidFill>
                  <a:srgbClr val="FFFFFF"/>
                </a:solidFill>
              </a14:hiddenFill>
            </a:ext>
          </a:extLst>
        </p:spPr>
      </p:pic>
      <p:pic>
        <p:nvPicPr>
          <p:cNvPr id="6" name="CHO">
            <a:hlinkClick r:id="" action="ppaction://media"/>
            <a:extLst>
              <a:ext uri="{FF2B5EF4-FFF2-40B4-BE49-F238E27FC236}">
                <a16:creationId xmlns:a16="http://schemas.microsoft.com/office/drawing/2014/main" id="{F10E068B-CA82-7A7E-5A44-9802DE1C0FE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21391" y="3354387"/>
            <a:ext cx="1883833" cy="1883833"/>
          </a:xfrm>
          <a:prstGeom prst="rect">
            <a:avLst/>
          </a:prstGeom>
        </p:spPr>
      </p:pic>
    </p:spTree>
    <p:extLst>
      <p:ext uri="{BB962C8B-B14F-4D97-AF65-F5344CB8AC3E}">
        <p14:creationId xmlns:p14="http://schemas.microsoft.com/office/powerpoint/2010/main" val="24664993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6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6">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4" name="WordArt 10">
            <a:extLst>
              <a:ext uri="{FF2B5EF4-FFF2-40B4-BE49-F238E27FC236}">
                <a16:creationId xmlns:a16="http://schemas.microsoft.com/office/drawing/2014/main" id="{BFD13845-A29F-C9AB-CD65-187ABA4E2B0C}"/>
              </a:ext>
            </a:extLst>
          </p:cNvPr>
          <p:cNvSpPr>
            <a:spLocks noChangeArrowheads="1" noChangeShapeType="1" noTextEdit="1"/>
          </p:cNvSpPr>
          <p:nvPr/>
        </p:nvSpPr>
        <p:spPr bwMode="auto">
          <a:xfrm>
            <a:off x="2533650" y="895350"/>
            <a:ext cx="7920037" cy="1547812"/>
          </a:xfrm>
          <a:prstGeom prst="rect">
            <a:avLst/>
          </a:prstGeom>
        </p:spPr>
        <p:txBody>
          <a:bodyPr wrap="none" fromWordArt="1">
            <a:prstTxWarp prst="textCanUp">
              <a:avLst>
                <a:gd name="adj" fmla="val 85713"/>
              </a:avLst>
            </a:prstTxWarp>
          </a:bodyPr>
          <a:lstStyle/>
          <a:p>
            <a:pPr algn="ctr"/>
            <a:r>
              <a:rPr lang="en-US" sz="4000" b="1" kern="10" dirty="0">
                <a:ln w="9525">
                  <a:solidFill>
                    <a:srgbClr val="CC99FF"/>
                  </a:solidFill>
                  <a:round/>
                  <a:headEnd/>
                  <a:tailEnd/>
                </a:ln>
                <a:solidFill>
                  <a:srgbClr val="FF0000"/>
                </a:solidFill>
                <a:effectLst>
                  <a:outerShdw dist="53882" dir="2700000" algn="ctr" rotWithShape="0">
                    <a:srgbClr val="9999FF">
                      <a:alpha val="79999"/>
                    </a:srgbClr>
                  </a:outerShdw>
                </a:effectLst>
                <a:cs typeface="Arial" panose="020B0604020202020204" pitchFamily="34" charset="0"/>
              </a:rPr>
              <a:t>ĐỐ BẠN CON GÌ?</a:t>
            </a:r>
          </a:p>
        </p:txBody>
      </p:sp>
      <p:pic>
        <p:nvPicPr>
          <p:cNvPr id="6" name="Picture 10" descr="TOP 5 giống bò thịt tốt nhất hiện nay tại Việt Nam 2020">
            <a:extLst>
              <a:ext uri="{FF2B5EF4-FFF2-40B4-BE49-F238E27FC236}">
                <a16:creationId xmlns:a16="http://schemas.microsoft.com/office/drawing/2014/main" id="{10416794-7CEA-E679-B695-2745349E9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499" y="2457449"/>
            <a:ext cx="5610225" cy="3506391"/>
          </a:xfrm>
          <a:prstGeom prst="rect">
            <a:avLst/>
          </a:prstGeom>
          <a:noFill/>
          <a:extLst>
            <a:ext uri="{909E8E84-426E-40DD-AFC4-6F175D3DCCD1}">
              <a14:hiddenFill xmlns:a14="http://schemas.microsoft.com/office/drawing/2010/main">
                <a:solidFill>
                  <a:srgbClr val="FFFFFF"/>
                </a:solidFill>
              </a14:hiddenFill>
            </a:ext>
          </a:extLst>
        </p:spPr>
      </p:pic>
      <p:pic>
        <p:nvPicPr>
          <p:cNvPr id="7" name="BO">
            <a:hlinkClick r:id="" action="ppaction://media"/>
            <a:extLst>
              <a:ext uri="{FF2B5EF4-FFF2-40B4-BE49-F238E27FC236}">
                <a16:creationId xmlns:a16="http://schemas.microsoft.com/office/drawing/2014/main" id="{940366D4-68F4-ACBB-3221-CC233A7268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76424" y="3429000"/>
            <a:ext cx="1590675" cy="1590675"/>
          </a:xfrm>
          <a:prstGeom prst="rect">
            <a:avLst/>
          </a:prstGeom>
        </p:spPr>
      </p:pic>
    </p:spTree>
    <p:extLst>
      <p:ext uri="{BB962C8B-B14F-4D97-AF65-F5344CB8AC3E}">
        <p14:creationId xmlns:p14="http://schemas.microsoft.com/office/powerpoint/2010/main" val="18065389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47"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5" name="Picture 4">
            <a:extLst>
              <a:ext uri="{FF2B5EF4-FFF2-40B4-BE49-F238E27FC236}">
                <a16:creationId xmlns:a16="http://schemas.microsoft.com/office/drawing/2014/main" id="{643BC72A-A31C-B1F8-B10F-C000A39B6888}"/>
              </a:ext>
            </a:extLst>
          </p:cNvPr>
          <p:cNvPicPr>
            <a:picLocks noChangeAspect="1"/>
          </p:cNvPicPr>
          <p:nvPr/>
        </p:nvPicPr>
        <p:blipFill>
          <a:blip r:embed="rId4"/>
          <a:stretch>
            <a:fillRect/>
          </a:stretch>
        </p:blipFill>
        <p:spPr>
          <a:xfrm>
            <a:off x="2646132" y="2436393"/>
            <a:ext cx="6785436" cy="2347163"/>
          </a:xfrm>
          <a:prstGeom prst="rect">
            <a:avLst/>
          </a:prstGeom>
        </p:spPr>
      </p:pic>
    </p:spTree>
    <p:extLst>
      <p:ext uri="{BB962C8B-B14F-4D97-AF65-F5344CB8AC3E}">
        <p14:creationId xmlns:p14="http://schemas.microsoft.com/office/powerpoint/2010/main" val="26502289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5" name="Rectangle 4">
            <a:extLst>
              <a:ext uri="{FF2B5EF4-FFF2-40B4-BE49-F238E27FC236}">
                <a16:creationId xmlns:a16="http://schemas.microsoft.com/office/drawing/2014/main" id="{4BD34404-8A61-645C-D59E-9EC5AF6C2763}"/>
              </a:ext>
            </a:extLst>
          </p:cNvPr>
          <p:cNvSpPr/>
          <p:nvPr/>
        </p:nvSpPr>
        <p:spPr>
          <a:xfrm>
            <a:off x="1200150" y="304801"/>
            <a:ext cx="9715500" cy="1181099"/>
          </a:xfrm>
          <a:prstGeom prst="rect">
            <a:avLst/>
          </a:prstGeom>
          <a:solidFill>
            <a:schemeClr val="accent6">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0"/>
                <a:solidFill>
                  <a:srgbClr val="002060"/>
                </a:solidFill>
                <a:effectLst/>
                <a:uLnTx/>
                <a:uFillTx/>
                <a:latin typeface="Cambria" panose="02040503050406030204" pitchFamily="18" charset="0"/>
                <a:ea typeface="Cambria" panose="02040503050406030204" pitchFamily="18" charset="0"/>
                <a:cs typeface="+mn-cs"/>
              </a:rPr>
              <a:t>Hãy</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lợi</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ích</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con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vật</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có</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Chia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sẻ</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lợi</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ích</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con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vật</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w="0"/>
                <a:solidFill>
                  <a:srgbClr val="002060"/>
                </a:solidFill>
                <a:effectLst/>
                <a:uLnTx/>
                <a:uFillTx/>
                <a:latin typeface="Cambria" panose="02040503050406030204" pitchFamily="18" charset="0"/>
                <a:ea typeface="Cambria" panose="02040503050406030204" pitchFamily="18" charset="0"/>
                <a:cs typeface="+mn-cs"/>
              </a:rPr>
              <a:t>khác</a:t>
            </a:r>
            <a:r>
              <a:rPr kumimoji="0" lang="en-US" sz="3200" b="1" i="0" u="none" strike="noStrike" kern="1200" cap="none" spc="0" normalizeH="0" noProof="0" dirty="0">
                <a:ln w="0"/>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894FEB87-626B-EC17-7EA1-8B7777E362C9}"/>
              </a:ext>
            </a:extLst>
          </p:cNvPr>
          <p:cNvPicPr>
            <a:picLocks noChangeAspect="1"/>
          </p:cNvPicPr>
          <p:nvPr/>
        </p:nvPicPr>
        <p:blipFill>
          <a:blip r:embed="rId4"/>
          <a:stretch>
            <a:fillRect/>
          </a:stretch>
        </p:blipFill>
        <p:spPr>
          <a:xfrm>
            <a:off x="1609725" y="1589767"/>
            <a:ext cx="8839200" cy="4630057"/>
          </a:xfrm>
          <a:prstGeom prst="rect">
            <a:avLst/>
          </a:prstGeom>
        </p:spPr>
      </p:pic>
      <p:sp>
        <p:nvSpPr>
          <p:cNvPr id="8" name="Oval 7">
            <a:extLst>
              <a:ext uri="{FF2B5EF4-FFF2-40B4-BE49-F238E27FC236}">
                <a16:creationId xmlns:a16="http://schemas.microsoft.com/office/drawing/2014/main" id="{D13BD4D3-4089-E2FC-D911-65569EA338AF}"/>
              </a:ext>
            </a:extLst>
          </p:cNvPr>
          <p:cNvSpPr/>
          <p:nvPr/>
        </p:nvSpPr>
        <p:spPr>
          <a:xfrm>
            <a:off x="1866900" y="2771775"/>
            <a:ext cx="819150" cy="56197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FEBC788-1008-6E7C-F46C-242F22B961AE}"/>
              </a:ext>
            </a:extLst>
          </p:cNvPr>
          <p:cNvSpPr/>
          <p:nvPr/>
        </p:nvSpPr>
        <p:spPr>
          <a:xfrm>
            <a:off x="1981199" y="3533775"/>
            <a:ext cx="1095375" cy="838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AD5B5E4-BC22-C301-0BC6-00F94007C3CD}"/>
              </a:ext>
            </a:extLst>
          </p:cNvPr>
          <p:cNvSpPr/>
          <p:nvPr/>
        </p:nvSpPr>
        <p:spPr>
          <a:xfrm>
            <a:off x="3990974" y="3409950"/>
            <a:ext cx="1095375" cy="8382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DDCB1FC-2EA4-EB40-D7E6-2E263CEBCDB6}"/>
              </a:ext>
            </a:extLst>
          </p:cNvPr>
          <p:cNvSpPr/>
          <p:nvPr/>
        </p:nvSpPr>
        <p:spPr>
          <a:xfrm>
            <a:off x="7534274" y="2009775"/>
            <a:ext cx="1447801" cy="5715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0FCC588-2FD0-A64B-C374-61EAADFE76E0}"/>
              </a:ext>
            </a:extLst>
          </p:cNvPr>
          <p:cNvSpPr/>
          <p:nvPr/>
        </p:nvSpPr>
        <p:spPr>
          <a:xfrm>
            <a:off x="7524749" y="4838699"/>
            <a:ext cx="1885951" cy="128587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2698076-B0FD-6D24-1B5A-5575B2A7652D}"/>
              </a:ext>
            </a:extLst>
          </p:cNvPr>
          <p:cNvSpPr/>
          <p:nvPr/>
        </p:nvSpPr>
        <p:spPr>
          <a:xfrm>
            <a:off x="314325" y="1962150"/>
            <a:ext cx="1685925" cy="685799"/>
          </a:xfrm>
          <a:prstGeom prst="round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Làm</a:t>
            </a:r>
            <a:r>
              <a:rPr lang="en-US" sz="2400" dirty="0">
                <a:solidFill>
                  <a:srgbClr val="FF0000"/>
                </a:solidFill>
              </a:rPr>
              <a:t> </a:t>
            </a:r>
            <a:r>
              <a:rPr lang="en-US" sz="2400" dirty="0" err="1">
                <a:solidFill>
                  <a:srgbClr val="FF0000"/>
                </a:solidFill>
              </a:rPr>
              <a:t>cảnh</a:t>
            </a:r>
            <a:endParaRPr lang="en-US" sz="2400" dirty="0">
              <a:solidFill>
                <a:srgbClr val="FF0000"/>
              </a:solidFill>
            </a:endParaRPr>
          </a:p>
        </p:txBody>
      </p:sp>
      <p:sp>
        <p:nvSpPr>
          <p:cNvPr id="14" name="Rectangle: Rounded Corners 13">
            <a:extLst>
              <a:ext uri="{FF2B5EF4-FFF2-40B4-BE49-F238E27FC236}">
                <a16:creationId xmlns:a16="http://schemas.microsoft.com/office/drawing/2014/main" id="{2E467B09-68E1-5FCD-950F-CE1A316B0C87}"/>
              </a:ext>
            </a:extLst>
          </p:cNvPr>
          <p:cNvSpPr/>
          <p:nvPr/>
        </p:nvSpPr>
        <p:spPr>
          <a:xfrm>
            <a:off x="209550" y="3600449"/>
            <a:ext cx="1609725" cy="666751"/>
          </a:xfrm>
          <a:prstGeom prst="round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Làm</a:t>
            </a:r>
            <a:r>
              <a:rPr lang="en-US" sz="2400" dirty="0">
                <a:solidFill>
                  <a:srgbClr val="FF0000"/>
                </a:solidFill>
              </a:rPr>
              <a:t> </a:t>
            </a:r>
            <a:r>
              <a:rPr lang="en-US" sz="2400" dirty="0" err="1">
                <a:solidFill>
                  <a:srgbClr val="FF0000"/>
                </a:solidFill>
              </a:rPr>
              <a:t>cảnh</a:t>
            </a:r>
            <a:endParaRPr lang="en-US" sz="2400" dirty="0">
              <a:solidFill>
                <a:srgbClr val="FF0000"/>
              </a:solidFill>
            </a:endParaRPr>
          </a:p>
        </p:txBody>
      </p:sp>
      <p:sp>
        <p:nvSpPr>
          <p:cNvPr id="15" name="Rectangle: Rounded Corners 14">
            <a:extLst>
              <a:ext uri="{FF2B5EF4-FFF2-40B4-BE49-F238E27FC236}">
                <a16:creationId xmlns:a16="http://schemas.microsoft.com/office/drawing/2014/main" id="{2F956C61-F922-CEE8-1DE1-8B268C54A042}"/>
              </a:ext>
            </a:extLst>
          </p:cNvPr>
          <p:cNvSpPr/>
          <p:nvPr/>
        </p:nvSpPr>
        <p:spPr>
          <a:xfrm>
            <a:off x="5114925" y="3914774"/>
            <a:ext cx="1885950" cy="666751"/>
          </a:xfrm>
          <a:prstGeom prst="round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Làm</a:t>
            </a:r>
            <a:r>
              <a:rPr lang="en-US" sz="2400" dirty="0">
                <a:solidFill>
                  <a:srgbClr val="FF0000"/>
                </a:solidFill>
              </a:rPr>
              <a:t> </a:t>
            </a:r>
            <a:r>
              <a:rPr lang="en-US" sz="2400" dirty="0" err="1">
                <a:solidFill>
                  <a:srgbClr val="FF0000"/>
                </a:solidFill>
              </a:rPr>
              <a:t>thức</a:t>
            </a:r>
            <a:r>
              <a:rPr lang="en-US" sz="2400" dirty="0">
                <a:solidFill>
                  <a:srgbClr val="FF0000"/>
                </a:solidFill>
              </a:rPr>
              <a:t> </a:t>
            </a:r>
            <a:r>
              <a:rPr lang="en-US" sz="2400" dirty="0" err="1">
                <a:solidFill>
                  <a:srgbClr val="FF0000"/>
                </a:solidFill>
              </a:rPr>
              <a:t>ăn</a:t>
            </a:r>
            <a:endParaRPr lang="en-US" sz="2400" dirty="0">
              <a:solidFill>
                <a:srgbClr val="FF0000"/>
              </a:solidFill>
            </a:endParaRPr>
          </a:p>
        </p:txBody>
      </p:sp>
      <p:sp>
        <p:nvSpPr>
          <p:cNvPr id="16" name="Rectangle: Rounded Corners 15">
            <a:extLst>
              <a:ext uri="{FF2B5EF4-FFF2-40B4-BE49-F238E27FC236}">
                <a16:creationId xmlns:a16="http://schemas.microsoft.com/office/drawing/2014/main" id="{A3C80CB8-69E8-E611-23D2-136BD2D15EE9}"/>
              </a:ext>
            </a:extLst>
          </p:cNvPr>
          <p:cNvSpPr/>
          <p:nvPr/>
        </p:nvSpPr>
        <p:spPr>
          <a:xfrm>
            <a:off x="6448425" y="2676524"/>
            <a:ext cx="1885950" cy="666751"/>
          </a:xfrm>
          <a:prstGeom prst="round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Làm</a:t>
            </a:r>
            <a:r>
              <a:rPr lang="en-US" sz="2400" dirty="0">
                <a:solidFill>
                  <a:srgbClr val="FF0000"/>
                </a:solidFill>
              </a:rPr>
              <a:t> </a:t>
            </a:r>
            <a:r>
              <a:rPr lang="en-US" sz="2400" dirty="0" err="1">
                <a:solidFill>
                  <a:srgbClr val="FF0000"/>
                </a:solidFill>
              </a:rPr>
              <a:t>thức</a:t>
            </a:r>
            <a:r>
              <a:rPr lang="en-US" sz="2400" dirty="0">
                <a:solidFill>
                  <a:srgbClr val="FF0000"/>
                </a:solidFill>
              </a:rPr>
              <a:t> </a:t>
            </a:r>
            <a:r>
              <a:rPr lang="en-US" sz="2400" dirty="0" err="1">
                <a:solidFill>
                  <a:srgbClr val="FF0000"/>
                </a:solidFill>
              </a:rPr>
              <a:t>ăn</a:t>
            </a:r>
            <a:endParaRPr lang="en-US" sz="2400" dirty="0">
              <a:solidFill>
                <a:srgbClr val="FF0000"/>
              </a:solidFill>
            </a:endParaRPr>
          </a:p>
        </p:txBody>
      </p:sp>
      <p:sp>
        <p:nvSpPr>
          <p:cNvPr id="17" name="Rectangle: Rounded Corners 16">
            <a:extLst>
              <a:ext uri="{FF2B5EF4-FFF2-40B4-BE49-F238E27FC236}">
                <a16:creationId xmlns:a16="http://schemas.microsoft.com/office/drawing/2014/main" id="{F75A2CDA-8FF8-7435-6514-E535CCC09145}"/>
              </a:ext>
            </a:extLst>
          </p:cNvPr>
          <p:cNvSpPr/>
          <p:nvPr/>
        </p:nvSpPr>
        <p:spPr>
          <a:xfrm>
            <a:off x="5581650" y="5400674"/>
            <a:ext cx="1885950" cy="666751"/>
          </a:xfrm>
          <a:prstGeom prst="round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Làm</a:t>
            </a:r>
            <a:r>
              <a:rPr lang="en-US" sz="2400" dirty="0">
                <a:solidFill>
                  <a:srgbClr val="FF0000"/>
                </a:solidFill>
              </a:rPr>
              <a:t> </a:t>
            </a:r>
            <a:r>
              <a:rPr lang="en-US" sz="2400" dirty="0" err="1">
                <a:solidFill>
                  <a:srgbClr val="FF0000"/>
                </a:solidFill>
              </a:rPr>
              <a:t>thức</a:t>
            </a:r>
            <a:r>
              <a:rPr lang="en-US" sz="2400" dirty="0">
                <a:solidFill>
                  <a:srgbClr val="FF0000"/>
                </a:solidFill>
              </a:rPr>
              <a:t> </a:t>
            </a:r>
            <a:r>
              <a:rPr lang="en-US" sz="2400" dirty="0" err="1">
                <a:solidFill>
                  <a:srgbClr val="FF0000"/>
                </a:solidFill>
              </a:rPr>
              <a:t>ăn</a:t>
            </a:r>
            <a:endParaRPr lang="en-US" sz="2400" dirty="0">
              <a:solidFill>
                <a:srgbClr val="FF0000"/>
              </a:solidFill>
            </a:endParaRPr>
          </a:p>
        </p:txBody>
      </p:sp>
    </p:spTree>
    <p:extLst>
      <p:ext uri="{BB962C8B-B14F-4D97-AF65-F5344CB8AC3E}">
        <p14:creationId xmlns:p14="http://schemas.microsoft.com/office/powerpoint/2010/main" val="32850705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238</Words>
  <Application>Microsoft Office PowerPoint</Application>
  <PresentationFormat>Widescreen</PresentationFormat>
  <Paragraphs>21</Paragraphs>
  <Slides>17</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2023-11-20T12:54:46Z</dcterms:created>
  <dcterms:modified xsi:type="dcterms:W3CDTF">2023-11-20T13:41:50Z</dcterms:modified>
</cp:coreProperties>
</file>