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84" r:id="rId6"/>
    <p:sldMasterId id="2147483800" r:id="rId7"/>
    <p:sldMasterId id="2147483813" r:id="rId8"/>
  </p:sldMasterIdLst>
  <p:notesMasterIdLst>
    <p:notesMasterId r:id="rId34"/>
  </p:notesMasterIdLst>
  <p:sldIdLst>
    <p:sldId id="456" r:id="rId9"/>
    <p:sldId id="263" r:id="rId10"/>
    <p:sldId id="411" r:id="rId11"/>
    <p:sldId id="412" r:id="rId12"/>
    <p:sldId id="257" r:id="rId13"/>
    <p:sldId id="407" r:id="rId14"/>
    <p:sldId id="398" r:id="rId15"/>
    <p:sldId id="441" r:id="rId16"/>
    <p:sldId id="447" r:id="rId17"/>
    <p:sldId id="448" r:id="rId18"/>
    <p:sldId id="259" r:id="rId19"/>
    <p:sldId id="442" r:id="rId20"/>
    <p:sldId id="443" r:id="rId21"/>
    <p:sldId id="452" r:id="rId22"/>
    <p:sldId id="451" r:id="rId23"/>
    <p:sldId id="444" r:id="rId24"/>
    <p:sldId id="445" r:id="rId25"/>
    <p:sldId id="450" r:id="rId26"/>
    <p:sldId id="449" r:id="rId27"/>
    <p:sldId id="458" r:id="rId28"/>
    <p:sldId id="457" r:id="rId29"/>
    <p:sldId id="459" r:id="rId30"/>
    <p:sldId id="460" r:id="rId31"/>
    <p:sldId id="272" r:id="rId32"/>
    <p:sldId id="3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6202" autoAdjust="0"/>
  </p:normalViewPr>
  <p:slideViewPr>
    <p:cSldViewPr snapToGrid="0">
      <p:cViewPr varScale="1">
        <p:scale>
          <a:sx n="74" d="100"/>
          <a:sy n="74" d="100"/>
        </p:scale>
        <p:origin x="93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wikipedia.org/w/index.php?title=%C4%90%E1%BB%93_t%E1%BA%A1o_t%C3%A1c&amp;action=edit&amp;redlink=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vi.wikipedia.org/w/index.php?title=V%C4%83n_h%C3%B3a_c%E1%BB%95_%C4%91%E1%BA%A1i&amp;action=edit&amp;redlink=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defTabSz="914354">
              <a:buFontTx/>
              <a:buChar char="-"/>
              <a:defRPr/>
            </a:pPr>
            <a:r>
              <a:rPr lang="en-US" dirty="0" err="1"/>
              <a:t>Đọc</a:t>
            </a:r>
            <a:r>
              <a:rPr lang="en-US" dirty="0"/>
              <a:t> </a:t>
            </a:r>
            <a:r>
              <a:rPr lang="en-US" dirty="0" err="1"/>
              <a:t>bài</a:t>
            </a:r>
            <a:r>
              <a:rPr lang="en-US" dirty="0"/>
              <a:t> </a:t>
            </a:r>
            <a:r>
              <a:rPr lang="vi-VN" sz="1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Vũ</a:t>
            </a:r>
            <a:r>
              <a:rPr lang="en-US"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điệu</a:t>
            </a:r>
            <a:r>
              <a:rPr lang="en-US"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trên</a:t>
            </a:r>
            <a:r>
              <a:rPr lang="en-US"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nền</a:t>
            </a:r>
            <a:r>
              <a:rPr lang="en-US"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200" b="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cẩm</a:t>
            </a:r>
            <a:r>
              <a:rPr lang="vi-VN" sz="1200" b="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r>
              <a:rPr kumimoji="0" lang="en-US" sz="1200" b="0" i="0" u="none" strike="noStrike" kern="1200" cap="none" spc="0" normalizeH="0" baseline="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Từ</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đầu</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đến</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mô</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phỏng</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điệu</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múa</a:t>
            </a:r>
            <a:r>
              <a:rPr kumimoji="0" lang="en-US" sz="1200" b="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1"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Da </a:t>
            </a:r>
            <a:r>
              <a:rPr kumimoji="0" lang="en-US" sz="1200" b="0" i="1"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dá</a:t>
            </a:r>
            <a:endParaRPr kumimoji="0" lang="en-US" sz="1200" b="0" i="1"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lvl="0" indent="0" algn="l" defTabSz="914354">
              <a:buFontTx/>
              <a:buNone/>
              <a:defRPr/>
            </a:pPr>
            <a:r>
              <a:rPr kumimoji="0" lang="en-US" sz="1200" b="0" i="1"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TLCH: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Hoa</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văn</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trên</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bộ</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trang</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phục</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cổ</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truyền</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của</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người</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Cơ-tu</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có</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những</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điểm</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gì</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độc</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1200" b="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đáo</a:t>
            </a:r>
            <a:r>
              <a:rPr kumimoji="0" lang="en-US" sz="1200" b="0"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1200" b="0" i="1"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lvl="0" indent="0" algn="l" rtl="0">
              <a:spcBef>
                <a:spcPts val="0"/>
              </a:spcBef>
              <a:spcAft>
                <a:spcPts val="0"/>
              </a:spcAft>
              <a:buNone/>
            </a:pPr>
            <a:r>
              <a:rPr lang="en-US" dirty="0" err="1"/>
              <a:t>Dẫn</a:t>
            </a:r>
            <a:r>
              <a:rPr lang="en-US" baseline="0" dirty="0"/>
              <a:t> </a:t>
            </a:r>
            <a:r>
              <a:rPr lang="en-US" baseline="0" dirty="0" err="1"/>
              <a:t>dắt</a:t>
            </a:r>
            <a:r>
              <a:rPr lang="en-US" baseline="0" dirty="0"/>
              <a:t> </a:t>
            </a:r>
            <a:r>
              <a:rPr lang="en-US" baseline="0" dirty="0" err="1"/>
              <a:t>vào</a:t>
            </a:r>
            <a:r>
              <a:rPr lang="en-US" baseline="0" dirty="0"/>
              <a:t> </a:t>
            </a:r>
            <a:r>
              <a:rPr lang="en-US" baseline="0" dirty="0" err="1"/>
              <a:t>bài</a:t>
            </a:r>
            <a:r>
              <a:rPr lang="en-US" baseline="0" dirty="0"/>
              <a:t>: </a:t>
            </a:r>
            <a:endParaRPr dirty="0"/>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Slide </a:t>
            </a:r>
            <a:r>
              <a:rPr lang="en-US" baseline="0" dirty="0" err="1"/>
              <a:t>giới</a:t>
            </a:r>
            <a:r>
              <a:rPr lang="en-US" baseline="0" dirty="0"/>
              <a:t> </a:t>
            </a:r>
            <a:r>
              <a:rPr lang="en-US" baseline="0" dirty="0" err="1"/>
              <a:t>thiệu</a:t>
            </a:r>
            <a:r>
              <a:rPr lang="en-US" baseline="0" dirty="0"/>
              <a:t> 1 </a:t>
            </a:r>
            <a:r>
              <a:rPr lang="en-US" baseline="0" dirty="0" err="1"/>
              <a:t>số</a:t>
            </a:r>
            <a:r>
              <a:rPr lang="en-US" baseline="0" dirty="0"/>
              <a:t> </a:t>
            </a:r>
            <a:r>
              <a:rPr lang="en-US" baseline="0" dirty="0" err="1"/>
              <a:t>cổ</a:t>
            </a:r>
            <a:r>
              <a:rPr lang="en-US" baseline="0" dirty="0"/>
              <a:t> </a:t>
            </a:r>
            <a:r>
              <a:rPr lang="en-US" baseline="0" dirty="0" err="1"/>
              <a:t>vật</a:t>
            </a:r>
            <a:r>
              <a:rPr lang="en-US" baseline="0" dirty="0"/>
              <a:t> ls</a:t>
            </a:r>
          </a:p>
          <a:p>
            <a:r>
              <a:rPr lang="en-US" baseline="0" dirty="0" err="1"/>
              <a:t>Vậy</a:t>
            </a:r>
            <a:r>
              <a:rPr lang="en-US" baseline="0" dirty="0"/>
              <a:t> </a:t>
            </a:r>
            <a:r>
              <a:rPr lang="en-US" baseline="0" dirty="0" err="1"/>
              <a:t>từ</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 </a:t>
            </a:r>
            <a:r>
              <a:rPr lang="en-US" baseline="0" dirty="0" err="1"/>
              <a:t>này</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gì</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xa</a:t>
            </a:r>
            <a:r>
              <a:rPr lang="en-US" baseline="0" dirty="0"/>
              <a:t> </a:t>
            </a:r>
            <a:r>
              <a:rPr lang="en-US" baseline="0" dirty="0" err="1"/>
              <a:t>xưa</a:t>
            </a:r>
            <a:r>
              <a:rPr lang="en-US" baseline="0" dirty="0"/>
              <a:t>, </a:t>
            </a:r>
            <a:r>
              <a:rPr lang="en-US" baseline="0" dirty="0" err="1"/>
              <a:t>cũ</a:t>
            </a:r>
            <a:r>
              <a:rPr lang="en-US" baseline="0" dirty="0"/>
              <a:t>.</a:t>
            </a:r>
          </a:p>
          <a:p>
            <a:r>
              <a:rPr lang="en-US" baseline="0" dirty="0"/>
              <a:t>GV </a:t>
            </a:r>
            <a:r>
              <a:rPr lang="en-US" baseline="0" dirty="0" err="1"/>
              <a:t>chốt</a:t>
            </a:r>
            <a:r>
              <a:rPr lang="en-US" baseline="0" dirty="0"/>
              <a:t>: Ở BT1, </a:t>
            </a:r>
            <a:r>
              <a:rPr lang="en-US" baseline="0" dirty="0" err="1"/>
              <a:t>chúng</a:t>
            </a:r>
            <a:r>
              <a:rPr lang="en-US" baseline="0" dirty="0"/>
              <a:t> </a:t>
            </a:r>
            <a:r>
              <a:rPr lang="en-US" baseline="0" dirty="0" err="1"/>
              <a:t>mình</a:t>
            </a:r>
            <a:r>
              <a:rPr lang="en-US" baseline="0" dirty="0"/>
              <a:t> </a:t>
            </a:r>
            <a:r>
              <a:rPr lang="en-US" baseline="0" dirty="0" err="1"/>
              <a:t>đã</a:t>
            </a:r>
            <a:r>
              <a:rPr lang="en-US" baseline="0" dirty="0"/>
              <a:t> </a:t>
            </a:r>
            <a:r>
              <a:rPr lang="en-US" baseline="0" dirty="0" err="1"/>
              <a:t>biết</a:t>
            </a:r>
            <a:r>
              <a:rPr lang="en-US" baseline="0" dirty="0"/>
              <a:t> </a:t>
            </a:r>
            <a:r>
              <a:rPr lang="en-US" baseline="0" dirty="0" err="1"/>
              <a:t>nghĩa</a:t>
            </a:r>
            <a:r>
              <a:rPr lang="en-US" baseline="0" dirty="0"/>
              <a:t> </a:t>
            </a:r>
            <a:r>
              <a:rPr lang="en-US" baseline="0" dirty="0" err="1"/>
              <a:t>của</a:t>
            </a:r>
            <a:r>
              <a:rPr lang="en-US" baseline="0" dirty="0"/>
              <a:t> 2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thuộc</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xa</a:t>
            </a:r>
            <a:r>
              <a:rPr lang="en-US" baseline="0" dirty="0"/>
              <a:t> </a:t>
            </a:r>
            <a:r>
              <a:rPr lang="en-US" baseline="0" dirty="0" err="1"/>
              <a:t>xưa</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mở</a:t>
            </a:r>
            <a:r>
              <a:rPr lang="en-US" baseline="0" dirty="0"/>
              <a:t> </a:t>
            </a:r>
            <a:r>
              <a:rPr lang="en-US" baseline="0" dirty="0" err="1"/>
              <a:t>rộng</a:t>
            </a:r>
            <a:r>
              <a:rPr lang="en-US" baseline="0" dirty="0"/>
              <a:t> </a:t>
            </a:r>
            <a:r>
              <a:rPr lang="en-US" baseline="0" dirty="0" err="1"/>
              <a:t>thêm</a:t>
            </a:r>
            <a:r>
              <a:rPr lang="en-US" baseline="0" dirty="0"/>
              <a:t> </a:t>
            </a:r>
            <a:r>
              <a:rPr lang="en-US" baseline="0" dirty="0" err="1"/>
              <a:t>vốn</a:t>
            </a:r>
            <a:r>
              <a:rPr lang="en-US" baseline="0" dirty="0"/>
              <a:t>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này</a:t>
            </a:r>
            <a:r>
              <a:rPr lang="en-US" baseline="0" dirty="0"/>
              <a:t> ở BT2.</a:t>
            </a:r>
          </a:p>
          <a:p>
            <a:endParaRPr lang="en-US" dirty="0"/>
          </a:p>
        </p:txBody>
      </p:sp>
      <p:sp>
        <p:nvSpPr>
          <p:cNvPr id="4" name="Slide Number Placeholder 3"/>
          <p:cNvSpPr>
            <a:spLocks noGrp="1"/>
          </p:cNvSpPr>
          <p:nvPr>
            <p:ph type="sldNum" sz="quarter" idx="5"/>
          </p:nvPr>
        </p:nvSpPr>
        <p:spPr/>
        <p:txBody>
          <a:bodyPr/>
          <a:lstStyle/>
          <a:p>
            <a:fld id="{3D11B032-8904-43BF-979F-52734189217C}" type="slidenum">
              <a:rPr lang="en-US" smtClean="0"/>
              <a:t>14</a:t>
            </a:fld>
            <a:endParaRPr lang="en-US"/>
          </a:p>
        </p:txBody>
      </p:sp>
    </p:spTree>
    <p:extLst>
      <p:ext uri="{BB962C8B-B14F-4D97-AF65-F5344CB8AC3E}">
        <p14:creationId xmlns:p14="http://schemas.microsoft.com/office/powerpoint/2010/main" val="351341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Slide </a:t>
            </a:r>
            <a:r>
              <a:rPr lang="en-US" baseline="0" dirty="0" err="1"/>
              <a:t>giới</a:t>
            </a:r>
            <a:r>
              <a:rPr lang="en-US" baseline="0" dirty="0"/>
              <a:t> </a:t>
            </a:r>
            <a:r>
              <a:rPr lang="en-US" baseline="0" dirty="0" err="1"/>
              <a:t>thiệu</a:t>
            </a:r>
            <a:r>
              <a:rPr lang="en-US" baseline="0" dirty="0"/>
              <a:t> 1 </a:t>
            </a:r>
            <a:r>
              <a:rPr lang="en-US" baseline="0" dirty="0" err="1"/>
              <a:t>số</a:t>
            </a:r>
            <a:r>
              <a:rPr lang="en-US" baseline="0" dirty="0"/>
              <a:t> </a:t>
            </a:r>
            <a:r>
              <a:rPr lang="en-US" baseline="0" dirty="0" err="1"/>
              <a:t>cổ</a:t>
            </a:r>
            <a:r>
              <a:rPr lang="en-US" baseline="0" dirty="0"/>
              <a:t> </a:t>
            </a:r>
            <a:r>
              <a:rPr lang="en-US" baseline="0" dirty="0" err="1"/>
              <a:t>vật</a:t>
            </a:r>
            <a:r>
              <a:rPr lang="en-US" baseline="0" dirty="0"/>
              <a:t> ls</a:t>
            </a:r>
          </a:p>
          <a:p>
            <a:r>
              <a:rPr lang="en-US" baseline="0" dirty="0" err="1"/>
              <a:t>Vậy</a:t>
            </a:r>
            <a:r>
              <a:rPr lang="en-US" baseline="0" dirty="0"/>
              <a:t> </a:t>
            </a:r>
            <a:r>
              <a:rPr lang="en-US" baseline="0" dirty="0" err="1"/>
              <a:t>từ</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 </a:t>
            </a:r>
            <a:r>
              <a:rPr lang="en-US" baseline="0" dirty="0" err="1"/>
              <a:t>này</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gì</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xa</a:t>
            </a:r>
            <a:r>
              <a:rPr lang="en-US" baseline="0" dirty="0"/>
              <a:t> </a:t>
            </a:r>
            <a:r>
              <a:rPr lang="en-US" baseline="0" dirty="0" err="1"/>
              <a:t>xưa</a:t>
            </a:r>
            <a:r>
              <a:rPr lang="en-US" baseline="0" dirty="0"/>
              <a:t>, </a:t>
            </a:r>
            <a:r>
              <a:rPr lang="en-US" baseline="0" dirty="0" err="1"/>
              <a:t>cũ</a:t>
            </a:r>
            <a:r>
              <a:rPr lang="en-US" baseline="0" dirty="0"/>
              <a:t>.</a:t>
            </a:r>
          </a:p>
          <a:p>
            <a:r>
              <a:rPr lang="en-US" baseline="0" dirty="0"/>
              <a:t>GV </a:t>
            </a:r>
            <a:r>
              <a:rPr lang="en-US" baseline="0" dirty="0" err="1"/>
              <a:t>chốt</a:t>
            </a:r>
            <a:r>
              <a:rPr lang="en-US" baseline="0" dirty="0"/>
              <a:t>: Ở BT1, </a:t>
            </a:r>
            <a:r>
              <a:rPr lang="en-US" baseline="0" dirty="0" err="1"/>
              <a:t>chúng</a:t>
            </a:r>
            <a:r>
              <a:rPr lang="en-US" baseline="0" dirty="0"/>
              <a:t> </a:t>
            </a:r>
            <a:r>
              <a:rPr lang="en-US" baseline="0" dirty="0" err="1"/>
              <a:t>mình</a:t>
            </a:r>
            <a:r>
              <a:rPr lang="en-US" baseline="0" dirty="0"/>
              <a:t> </a:t>
            </a:r>
            <a:r>
              <a:rPr lang="en-US" baseline="0" dirty="0" err="1"/>
              <a:t>đã</a:t>
            </a:r>
            <a:r>
              <a:rPr lang="en-US" baseline="0" dirty="0"/>
              <a:t> </a:t>
            </a:r>
            <a:r>
              <a:rPr lang="en-US" baseline="0" dirty="0" err="1"/>
              <a:t>biết</a:t>
            </a:r>
            <a:r>
              <a:rPr lang="en-US" baseline="0" dirty="0"/>
              <a:t> </a:t>
            </a:r>
            <a:r>
              <a:rPr lang="en-US" baseline="0" dirty="0" err="1"/>
              <a:t>nghĩa</a:t>
            </a:r>
            <a:r>
              <a:rPr lang="en-US" baseline="0" dirty="0"/>
              <a:t> </a:t>
            </a:r>
            <a:r>
              <a:rPr lang="en-US" baseline="0" dirty="0" err="1"/>
              <a:t>của</a:t>
            </a:r>
            <a:r>
              <a:rPr lang="en-US" baseline="0" dirty="0"/>
              <a:t> 2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thuộc</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xa</a:t>
            </a:r>
            <a:r>
              <a:rPr lang="en-US" baseline="0" dirty="0"/>
              <a:t> </a:t>
            </a:r>
            <a:r>
              <a:rPr lang="en-US" baseline="0" dirty="0" err="1"/>
              <a:t>xưa</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mở</a:t>
            </a:r>
            <a:r>
              <a:rPr lang="en-US" baseline="0" dirty="0"/>
              <a:t> </a:t>
            </a:r>
            <a:r>
              <a:rPr lang="en-US" baseline="0" dirty="0" err="1"/>
              <a:t>rộng</a:t>
            </a:r>
            <a:r>
              <a:rPr lang="en-US" baseline="0" dirty="0"/>
              <a:t> </a:t>
            </a:r>
            <a:r>
              <a:rPr lang="en-US" baseline="0" dirty="0" err="1"/>
              <a:t>thêm</a:t>
            </a:r>
            <a:r>
              <a:rPr lang="en-US" baseline="0" dirty="0"/>
              <a:t> </a:t>
            </a:r>
            <a:r>
              <a:rPr lang="en-US" baseline="0" dirty="0" err="1"/>
              <a:t>vốn</a:t>
            </a:r>
            <a:r>
              <a:rPr lang="en-US" baseline="0" dirty="0"/>
              <a:t>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này</a:t>
            </a:r>
            <a:r>
              <a:rPr lang="en-US" baseline="0" dirty="0"/>
              <a:t> ở BT2.</a:t>
            </a:r>
          </a:p>
          <a:p>
            <a:endParaRPr lang="en-US" dirty="0"/>
          </a:p>
        </p:txBody>
      </p:sp>
      <p:sp>
        <p:nvSpPr>
          <p:cNvPr id="4" name="Slide Number Placeholder 3"/>
          <p:cNvSpPr>
            <a:spLocks noGrp="1"/>
          </p:cNvSpPr>
          <p:nvPr>
            <p:ph type="sldNum" sz="quarter" idx="5"/>
          </p:nvPr>
        </p:nvSpPr>
        <p:spPr/>
        <p:txBody>
          <a:bodyPr/>
          <a:lstStyle/>
          <a:p>
            <a:fld id="{3D11B032-8904-43BF-979F-52734189217C}" type="slidenum">
              <a:rPr lang="en-US" smtClean="0"/>
              <a:t>15</a:t>
            </a:fld>
            <a:endParaRPr lang="en-US"/>
          </a:p>
        </p:txBody>
      </p:sp>
    </p:spTree>
    <p:extLst>
      <p:ext uri="{BB962C8B-B14F-4D97-AF65-F5344CB8AC3E}">
        <p14:creationId xmlns:p14="http://schemas.microsoft.com/office/powerpoint/2010/main" val="1554193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BT2: </a:t>
            </a:r>
            <a:r>
              <a:rPr lang="en-US" baseline="0" dirty="0" err="1"/>
              <a:t>Hình</a:t>
            </a:r>
            <a:r>
              <a:rPr lang="en-US" baseline="0" dirty="0"/>
              <a:t> </a:t>
            </a:r>
            <a:r>
              <a:rPr lang="en-US" baseline="0" dirty="0" err="1"/>
              <a:t>thức</a:t>
            </a:r>
            <a:r>
              <a:rPr lang="en-US" baseline="0" dirty="0"/>
              <a:t> ?</a:t>
            </a:r>
          </a:p>
          <a:p>
            <a:r>
              <a:rPr lang="en-US" baseline="0" dirty="0"/>
              <a:t>Có </a:t>
            </a:r>
            <a:r>
              <a:rPr lang="en-US" baseline="0" dirty="0" err="1"/>
              <a:t>thể</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từ</a:t>
            </a:r>
            <a:r>
              <a:rPr lang="en-US" baseline="0" dirty="0"/>
              <a:t> </a:t>
            </a:r>
            <a:r>
              <a:rPr lang="en-US" baseline="0" dirty="0" err="1"/>
              <a:t>điển</a:t>
            </a:r>
            <a:r>
              <a:rPr lang="en-US" baseline="0" dirty="0"/>
              <a:t>, </a:t>
            </a:r>
            <a:r>
              <a:rPr lang="en-US" baseline="0" dirty="0" err="1"/>
              <a:t>tìm</a:t>
            </a:r>
            <a:r>
              <a:rPr lang="en-US" baseline="0" dirty="0"/>
              <a:t> </a:t>
            </a:r>
            <a:r>
              <a:rPr lang="en-US" baseline="0" dirty="0" err="1"/>
              <a:t>từ</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cũng</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này</a:t>
            </a:r>
            <a:r>
              <a:rPr lang="en-US" baseline="0" dirty="0"/>
              <a:t>? (</a:t>
            </a:r>
            <a:r>
              <a:rPr lang="en-US" baseline="0" dirty="0" err="1"/>
              <a:t>cổ</a:t>
            </a:r>
            <a:r>
              <a:rPr lang="en-US" baseline="0" dirty="0"/>
              <a:t> </a:t>
            </a:r>
            <a:r>
              <a:rPr lang="en-US" baseline="0" dirty="0" err="1"/>
              <a:t>tích</a:t>
            </a:r>
            <a:r>
              <a:rPr lang="en-US" baseline="0" dirty="0"/>
              <a:t>….; </a:t>
            </a:r>
            <a:r>
              <a:rPr lang="en-US" baseline="0" dirty="0" err="1"/>
              <a:t>cổ</a:t>
            </a:r>
            <a:r>
              <a:rPr lang="en-US" baseline="0" dirty="0"/>
              <a:t> </a:t>
            </a:r>
            <a:r>
              <a:rPr lang="en-US" baseline="0" dirty="0" err="1"/>
              <a:t>đại</a:t>
            </a:r>
            <a:r>
              <a:rPr lang="en-US" baseline="0" dirty="0"/>
              <a:t>…; </a:t>
            </a:r>
            <a:r>
              <a:rPr lang="en-US" baseline="0" dirty="0" err="1"/>
              <a:t>cổ</a:t>
            </a:r>
            <a:r>
              <a:rPr lang="en-US" baseline="0" dirty="0"/>
              <a:t> </a:t>
            </a:r>
            <a:r>
              <a:rPr lang="en-US" baseline="0" dirty="0" err="1"/>
              <a:t>kính</a:t>
            </a:r>
            <a:r>
              <a:rPr lang="en-US" baseline="0" dirty="0"/>
              <a:t>; </a:t>
            </a:r>
            <a:r>
              <a:rPr lang="en-US" baseline="0" dirty="0" err="1"/>
              <a:t>cổ</a:t>
            </a:r>
            <a:r>
              <a:rPr lang="en-US" baseline="0" dirty="0"/>
              <a:t> </a:t>
            </a:r>
            <a:r>
              <a:rPr lang="en-US" baseline="0" dirty="0" err="1"/>
              <a:t>phong</a:t>
            </a:r>
            <a:r>
              <a:rPr lang="en-US" baseline="0" dirty="0"/>
              <a:t>…; </a:t>
            </a:r>
            <a:r>
              <a:rPr lang="en-US" baseline="0" dirty="0" err="1"/>
              <a:t>cổ</a:t>
            </a:r>
            <a:r>
              <a:rPr lang="en-US" baseline="0" dirty="0"/>
              <a:t> </a:t>
            </a:r>
            <a:r>
              <a:rPr lang="en-US" baseline="0" dirty="0" err="1"/>
              <a:t>ngữ</a:t>
            </a:r>
            <a:r>
              <a:rPr lang="en-US" baseline="0" dirty="0"/>
              <a:t>….; </a:t>
            </a:r>
            <a:r>
              <a:rPr lang="en-US" baseline="0" dirty="0" err="1"/>
              <a:t>cổ</a:t>
            </a:r>
            <a:r>
              <a:rPr lang="en-US" baseline="0" dirty="0"/>
              <a:t> </a:t>
            </a:r>
            <a:r>
              <a:rPr lang="en-US" baseline="0" dirty="0" err="1"/>
              <a:t>hủ</a:t>
            </a:r>
            <a:r>
              <a:rPr lang="en-US" baseline="0" dirty="0"/>
              <a:t>….) – HS </a:t>
            </a:r>
            <a:r>
              <a:rPr lang="en-US" baseline="0" dirty="0" err="1"/>
              <a:t>đọc</a:t>
            </a:r>
            <a:r>
              <a:rPr lang="en-US" baseline="0" dirty="0"/>
              <a:t> </a:t>
            </a:r>
            <a:r>
              <a:rPr lang="en-US" baseline="0" dirty="0" err="1"/>
              <a:t>từ</a:t>
            </a:r>
            <a:r>
              <a:rPr lang="en-US" baseline="0" dirty="0"/>
              <a:t> </a:t>
            </a:r>
            <a:r>
              <a:rPr lang="en-US" baseline="0" dirty="0" err="1"/>
              <a:t>và</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tìm</a:t>
            </a:r>
            <a:r>
              <a:rPr lang="en-US" baseline="0" dirty="0"/>
              <a:t> </a:t>
            </a:r>
            <a:r>
              <a:rPr lang="en-US" baseline="0" dirty="0" err="1"/>
              <a:t>được</a:t>
            </a:r>
            <a:r>
              <a:rPr lang="en-US" baseline="0" dirty="0"/>
              <a:t>.</a:t>
            </a:r>
          </a:p>
          <a:p>
            <a:r>
              <a:rPr lang="en-US" baseline="0" dirty="0"/>
              <a:t>GV </a:t>
            </a:r>
            <a:r>
              <a:rPr lang="en-US" baseline="0" dirty="0" err="1"/>
              <a:t>chốt</a:t>
            </a:r>
            <a:r>
              <a:rPr lang="en-US" baseline="0" dirty="0"/>
              <a:t>: </a:t>
            </a:r>
            <a:r>
              <a:rPr lang="en-US" baseline="0" dirty="0" err="1"/>
              <a:t>Với</a:t>
            </a:r>
            <a:r>
              <a:rPr lang="en-US" baseline="0" dirty="0"/>
              <a:t> </a:t>
            </a:r>
            <a:r>
              <a:rPr lang="en-US" baseline="0" dirty="0" err="1"/>
              <a:t>chủ</a:t>
            </a:r>
            <a:r>
              <a:rPr lang="en-US" baseline="0" dirty="0"/>
              <a:t> </a:t>
            </a:r>
            <a:r>
              <a:rPr lang="en-US" baseline="0" dirty="0" err="1"/>
              <a:t>điểm</a:t>
            </a:r>
            <a:r>
              <a:rPr lang="en-US" baseline="0" dirty="0"/>
              <a:t> </a:t>
            </a:r>
            <a:r>
              <a:rPr lang="en-US" baseline="0" dirty="0" err="1"/>
              <a:t>chúng</a:t>
            </a:r>
            <a:r>
              <a:rPr lang="en-US" baseline="0" dirty="0"/>
              <a:t> ta </a:t>
            </a:r>
            <a:r>
              <a:rPr lang="en-US" baseline="0" dirty="0" err="1"/>
              <a:t>đang</a:t>
            </a:r>
            <a:r>
              <a:rPr lang="en-US" baseline="0" dirty="0"/>
              <a:t> </a:t>
            </a:r>
            <a:r>
              <a:rPr lang="en-US" baseline="0" dirty="0" err="1"/>
              <a:t>học</a:t>
            </a:r>
            <a:r>
              <a:rPr lang="en-US" baseline="0" dirty="0"/>
              <a:t> “</a:t>
            </a:r>
            <a:r>
              <a:rPr lang="en-US" baseline="0" dirty="0" err="1"/>
              <a:t>hương</a:t>
            </a:r>
            <a:r>
              <a:rPr lang="en-US" baseline="0" dirty="0"/>
              <a:t> </a:t>
            </a:r>
            <a:r>
              <a:rPr lang="en-US" baseline="0" dirty="0" err="1"/>
              <a:t>sắc</a:t>
            </a:r>
            <a:r>
              <a:rPr lang="en-US" baseline="0" dirty="0"/>
              <a:t> </a:t>
            </a:r>
            <a:r>
              <a:rPr lang="en-US" baseline="0" dirty="0" err="1"/>
              <a:t>trăm</a:t>
            </a:r>
            <a:r>
              <a:rPr lang="en-US" baseline="0" dirty="0"/>
              <a:t> </a:t>
            </a:r>
            <a:r>
              <a:rPr lang="en-US" baseline="0" dirty="0" err="1"/>
              <a:t>miền</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đã</a:t>
            </a:r>
            <a:r>
              <a:rPr lang="en-US" baseline="0" dirty="0"/>
              <a:t> </a:t>
            </a:r>
            <a:r>
              <a:rPr lang="en-US" baseline="0" dirty="0" err="1"/>
              <a:t>được</a:t>
            </a:r>
            <a:r>
              <a:rPr lang="en-US" baseline="0" dirty="0"/>
              <a:t> </a:t>
            </a:r>
            <a:r>
              <a:rPr lang="en-US" baseline="0" dirty="0" err="1"/>
              <a:t>mở</a:t>
            </a:r>
            <a:r>
              <a:rPr lang="en-US" baseline="0" dirty="0"/>
              <a:t> </a:t>
            </a:r>
            <a:r>
              <a:rPr lang="en-US" baseline="0" dirty="0" err="1"/>
              <a:t>rộng</a:t>
            </a:r>
            <a:r>
              <a:rPr lang="en-US" baseline="0" dirty="0"/>
              <a:t> </a:t>
            </a:r>
            <a:r>
              <a:rPr lang="en-US" baseline="0" dirty="0" err="1"/>
              <a:t>thêm</a:t>
            </a:r>
            <a:r>
              <a:rPr lang="en-US" baseline="0" dirty="0"/>
              <a:t> </a:t>
            </a:r>
            <a:r>
              <a:rPr lang="en-US" baseline="0" dirty="0" err="1"/>
              <a:t>vốn</a:t>
            </a:r>
            <a:r>
              <a:rPr lang="en-US" baseline="0" dirty="0"/>
              <a:t>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thuộc</a:t>
            </a:r>
            <a:r>
              <a:rPr lang="en-US" baseline="0" dirty="0"/>
              <a:t> </a:t>
            </a:r>
            <a:r>
              <a:rPr lang="en-US" baseline="0" dirty="0" err="1"/>
              <a:t>về</a:t>
            </a:r>
            <a:r>
              <a:rPr lang="en-US" baseline="0" dirty="0"/>
              <a:t> </a:t>
            </a:r>
            <a:r>
              <a:rPr lang="en-US" baseline="0" dirty="0" err="1"/>
              <a:t>xa</a:t>
            </a:r>
            <a:r>
              <a:rPr lang="en-US" baseline="0" dirty="0"/>
              <a:t> </a:t>
            </a:r>
            <a:r>
              <a:rPr lang="en-US" baseline="0" dirty="0" err="1"/>
              <a:t>xưa</a:t>
            </a:r>
            <a:r>
              <a:rPr lang="en-US" baseline="0" dirty="0"/>
              <a:t>”. </a:t>
            </a:r>
            <a:r>
              <a:rPr lang="en-US" baseline="0" dirty="0" err="1"/>
              <a:t>Vậy</a:t>
            </a:r>
            <a:r>
              <a:rPr lang="en-US" baseline="0" dirty="0"/>
              <a:t> </a:t>
            </a:r>
            <a:r>
              <a:rPr lang="en-US" baseline="0" dirty="0" err="1"/>
              <a:t>khi</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những</a:t>
            </a:r>
            <a:r>
              <a:rPr lang="en-US" baseline="0" dirty="0"/>
              <a:t> </a:t>
            </a:r>
            <a:r>
              <a:rPr lang="en-US" baseline="0" dirty="0" err="1"/>
              <a:t>từ</a:t>
            </a:r>
            <a:r>
              <a:rPr lang="en-US" baseline="0" dirty="0"/>
              <a:t> </a:t>
            </a:r>
            <a:r>
              <a:rPr lang="en-US" baseline="0" dirty="0" err="1"/>
              <a:t>ngữ</a:t>
            </a:r>
            <a:r>
              <a:rPr lang="en-US" baseline="0" dirty="0"/>
              <a:t> </a:t>
            </a:r>
            <a:r>
              <a:rPr lang="en-US" baseline="0" dirty="0" err="1"/>
              <a:t>này</a:t>
            </a:r>
            <a:r>
              <a:rPr lang="en-US" baseline="0" dirty="0"/>
              <a:t> </a:t>
            </a:r>
            <a:r>
              <a:rPr lang="en-US" baseline="0" dirty="0" err="1"/>
              <a:t>trong</a:t>
            </a:r>
            <a:r>
              <a:rPr lang="en-US" baseline="0" dirty="0"/>
              <a:t> </a:t>
            </a:r>
            <a:r>
              <a:rPr lang="en-US" baseline="0" dirty="0" err="1"/>
              <a:t>đoạn</a:t>
            </a:r>
            <a:r>
              <a:rPr lang="en-US" baseline="0" dirty="0"/>
              <a:t> </a:t>
            </a:r>
            <a:r>
              <a:rPr lang="en-US" baseline="0" dirty="0" err="1"/>
              <a:t>văn</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gì</a:t>
            </a:r>
            <a:r>
              <a:rPr lang="en-US" baseline="0" dirty="0"/>
              <a:t>, </a:t>
            </a:r>
            <a:r>
              <a:rPr lang="en-US" baseline="0" dirty="0" err="1"/>
              <a:t>mời</a:t>
            </a:r>
            <a:r>
              <a:rPr lang="en-US" baseline="0" dirty="0"/>
              <a:t> </a:t>
            </a:r>
            <a:r>
              <a:rPr lang="en-US" baseline="0" dirty="0" err="1"/>
              <a:t>các</a:t>
            </a:r>
            <a:r>
              <a:rPr lang="en-US" baseline="0" dirty="0"/>
              <a:t> con </a:t>
            </a:r>
            <a:r>
              <a:rPr lang="en-US" baseline="0" dirty="0" err="1"/>
              <a:t>vào</a:t>
            </a:r>
            <a:r>
              <a:rPr lang="en-US" baseline="0" dirty="0"/>
              <a:t> BT3.</a:t>
            </a:r>
          </a:p>
          <a:p>
            <a:endParaRPr lang="en-US" dirty="0"/>
          </a:p>
          <a:p>
            <a:endParaRPr lang="en-US" dirty="0"/>
          </a:p>
        </p:txBody>
      </p:sp>
      <p:sp>
        <p:nvSpPr>
          <p:cNvPr id="4" name="Slide Number Placeholder 3"/>
          <p:cNvSpPr>
            <a:spLocks noGrp="1"/>
          </p:cNvSpPr>
          <p:nvPr>
            <p:ph type="sldNum" sz="quarter" idx="10"/>
          </p:nvPr>
        </p:nvSpPr>
        <p:spPr/>
        <p:txBody>
          <a:bodyPr/>
          <a:lstStyle/>
          <a:p>
            <a:fld id="{3D11B032-8904-43BF-979F-52734189217C}" type="slidenum">
              <a:rPr lang="en-US" smtClean="0"/>
              <a:t>16</a:t>
            </a:fld>
            <a:endParaRPr lang="en-US"/>
          </a:p>
        </p:txBody>
      </p:sp>
    </p:spTree>
    <p:extLst>
      <p:ext uri="{BB962C8B-B14F-4D97-AF65-F5344CB8AC3E}">
        <p14:creationId xmlns:p14="http://schemas.microsoft.com/office/powerpoint/2010/main" val="339636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làm</a:t>
            </a:r>
            <a:r>
              <a:rPr lang="en-US" baseline="0" dirty="0"/>
              <a:t> </a:t>
            </a:r>
            <a:r>
              <a:rPr lang="en-US" baseline="0" dirty="0" err="1"/>
              <a:t>phiếu</a:t>
            </a:r>
            <a:r>
              <a:rPr lang="en-US" baseline="0" dirty="0"/>
              <a:t>, 1 HS </a:t>
            </a:r>
            <a:r>
              <a:rPr lang="en-US" baseline="0" dirty="0" err="1"/>
              <a:t>gắn</a:t>
            </a:r>
            <a:r>
              <a:rPr lang="en-US" baseline="0" dirty="0"/>
              <a:t> </a:t>
            </a:r>
            <a:r>
              <a:rPr lang="en-US" baseline="0" dirty="0" err="1"/>
              <a:t>thẻ</a:t>
            </a:r>
            <a:r>
              <a:rPr lang="en-US" baseline="0" dirty="0"/>
              <a:t> </a:t>
            </a:r>
            <a:r>
              <a:rPr lang="en-US" baseline="0" dirty="0" err="1"/>
              <a:t>từ</a:t>
            </a:r>
            <a:r>
              <a:rPr lang="en-US" baseline="0" dirty="0"/>
              <a:t> </a:t>
            </a:r>
            <a:r>
              <a:rPr lang="en-US" baseline="0" dirty="0" err="1"/>
              <a:t>lên</a:t>
            </a:r>
            <a:r>
              <a:rPr lang="en-US" baseline="0" dirty="0"/>
              <a:t> </a:t>
            </a:r>
            <a:r>
              <a:rPr lang="en-US" baseline="0" dirty="0" err="1"/>
              <a:t>bảng</a:t>
            </a:r>
            <a:r>
              <a:rPr lang="en-US" baseline="0" dirty="0"/>
              <a:t>.</a:t>
            </a:r>
          </a:p>
          <a:p>
            <a:r>
              <a:rPr lang="en-US" baseline="0" dirty="0"/>
              <a:t>GV: </a:t>
            </a:r>
            <a:r>
              <a:rPr lang="en-US" baseline="0" dirty="0" err="1"/>
              <a:t>Cô</a:t>
            </a:r>
            <a:r>
              <a:rPr lang="en-US" baseline="0" dirty="0"/>
              <a:t> </a:t>
            </a:r>
            <a:r>
              <a:rPr lang="en-US" baseline="0" dirty="0" err="1"/>
              <a:t>khen</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biết</a:t>
            </a:r>
            <a:r>
              <a:rPr lang="en-US" baseline="0" dirty="0"/>
              <a:t> </a:t>
            </a:r>
            <a:r>
              <a:rPr lang="en-US" baseline="0" dirty="0" err="1"/>
              <a:t>hiểu</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và</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đúng</a:t>
            </a:r>
            <a:r>
              <a:rPr lang="en-US" baseline="0" dirty="0"/>
              <a:t> </a:t>
            </a:r>
            <a:r>
              <a:rPr lang="en-US" baseline="0" dirty="0" err="1"/>
              <a:t>trong</a:t>
            </a:r>
            <a:r>
              <a:rPr lang="en-US" baseline="0" dirty="0"/>
              <a:t> </a:t>
            </a:r>
            <a:r>
              <a:rPr lang="en-US" baseline="0" dirty="0" err="1"/>
              <a:t>đoạn</a:t>
            </a:r>
            <a:r>
              <a:rPr lang="en-US" baseline="0" dirty="0"/>
              <a:t> </a:t>
            </a:r>
            <a:r>
              <a:rPr lang="en-US" baseline="0" dirty="0" err="1"/>
              <a:t>văn</a:t>
            </a:r>
            <a:r>
              <a:rPr lang="en-US" baseline="0" dirty="0"/>
              <a:t>.</a:t>
            </a:r>
          </a:p>
          <a:p>
            <a:r>
              <a:rPr lang="en-US" baseline="0" dirty="0"/>
              <a:t>1HS </a:t>
            </a:r>
            <a:r>
              <a:rPr lang="en-US" baseline="0" dirty="0" err="1"/>
              <a:t>sưu</a:t>
            </a:r>
            <a:r>
              <a:rPr lang="en-US" baseline="0" dirty="0"/>
              <a:t> </a:t>
            </a:r>
            <a:r>
              <a:rPr lang="en-US" baseline="0" dirty="0" err="1"/>
              <a:t>tầm</a:t>
            </a:r>
            <a:r>
              <a:rPr lang="en-US" baseline="0" dirty="0"/>
              <a:t> </a:t>
            </a:r>
            <a:r>
              <a:rPr lang="en-US" baseline="0" dirty="0" err="1"/>
              <a:t>được</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hoặc</a:t>
            </a:r>
            <a:r>
              <a:rPr lang="en-US" baseline="0" dirty="0"/>
              <a:t> video </a:t>
            </a:r>
            <a:r>
              <a:rPr lang="en-US" baseline="0" dirty="0" err="1"/>
              <a:t>về</a:t>
            </a:r>
            <a:r>
              <a:rPr lang="en-US" baseline="0" dirty="0"/>
              <a:t> </a:t>
            </a:r>
            <a:r>
              <a:rPr lang="en-US" baseline="0" dirty="0" err="1"/>
              <a:t>Bảo</a:t>
            </a:r>
            <a:r>
              <a:rPr lang="en-US" baseline="0" dirty="0"/>
              <a:t> </a:t>
            </a:r>
            <a:r>
              <a:rPr lang="en-US" baseline="0" dirty="0" err="1"/>
              <a:t>tàng</a:t>
            </a:r>
            <a:r>
              <a:rPr lang="en-US" baseline="0" dirty="0"/>
              <a:t> LS QG </a:t>
            </a:r>
            <a:r>
              <a:rPr lang="en-US" baseline="0" dirty="0" err="1"/>
              <a:t>và</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cho</a:t>
            </a:r>
            <a:r>
              <a:rPr lang="en-US" baseline="0" dirty="0"/>
              <a:t> </a:t>
            </a:r>
            <a:r>
              <a:rPr lang="en-US" baseline="0" dirty="0" err="1"/>
              <a:t>các</a:t>
            </a:r>
            <a:r>
              <a:rPr lang="en-US" baseline="0" dirty="0"/>
              <a:t> </a:t>
            </a:r>
            <a:r>
              <a:rPr lang="en-US" baseline="0" dirty="0" err="1"/>
              <a:t>bạn</a:t>
            </a:r>
            <a:r>
              <a:rPr lang="en-US" baseline="0" dirty="0"/>
              <a:t> </a:t>
            </a:r>
            <a:r>
              <a:rPr lang="en-US" baseline="0" dirty="0" err="1"/>
              <a:t>trong</a:t>
            </a:r>
            <a:r>
              <a:rPr lang="en-US" baseline="0" dirty="0"/>
              <a:t> </a:t>
            </a:r>
            <a:r>
              <a:rPr lang="en-US" baseline="0" dirty="0" err="1"/>
              <a:t>lớp</a:t>
            </a:r>
            <a:r>
              <a:rPr lang="en-US" baseline="0" dirty="0"/>
              <a:t>.</a:t>
            </a:r>
          </a:p>
          <a:p>
            <a:r>
              <a:rPr lang="en-US" baseline="0" dirty="0"/>
              <a:t>MR: </a:t>
            </a:r>
            <a:r>
              <a:rPr lang="en-US" baseline="0" dirty="0" err="1"/>
              <a:t>Giải</a:t>
            </a:r>
            <a:r>
              <a:rPr lang="en-US" baseline="0" dirty="0"/>
              <a:t> </a:t>
            </a:r>
            <a:r>
              <a:rPr lang="en-US" baseline="0" dirty="0" err="1"/>
              <a:t>nghĩa</a:t>
            </a:r>
            <a:r>
              <a:rPr lang="en-US" baseline="0" dirty="0"/>
              <a:t> </a:t>
            </a:r>
            <a:r>
              <a:rPr lang="en-US" baseline="0" dirty="0" err="1"/>
              <a:t>từ</a:t>
            </a:r>
            <a:r>
              <a:rPr lang="en-US" baseline="0" dirty="0"/>
              <a:t> </a:t>
            </a:r>
          </a:p>
          <a:p>
            <a:pPr marL="171450" indent="-171450">
              <a:buFontTx/>
              <a:buChar char="-"/>
            </a:pPr>
            <a:r>
              <a:rPr lang="en-US" dirty="0" err="1"/>
              <a:t>Cổ</a:t>
            </a:r>
            <a:r>
              <a:rPr lang="en-US" dirty="0"/>
              <a:t> </a:t>
            </a:r>
            <a:r>
              <a:rPr lang="en-US" dirty="0" err="1"/>
              <a:t>thụ</a:t>
            </a:r>
            <a:r>
              <a:rPr lang="en-US" dirty="0"/>
              <a:t>: </a:t>
            </a:r>
            <a:r>
              <a:rPr lang="vi-VN" b="0" i="0" dirty="0">
                <a:solidFill>
                  <a:srgbClr val="212529"/>
                </a:solidFill>
                <a:effectLst/>
                <a:latin typeface="small arial"/>
              </a:rPr>
              <a:t>là cây thân gỗ lâu năm được trồng hoặc mọc tự nhiên, có độ tuổi tối thiểu 50 năm hoặc cây có đường kính từ 50cm trở lên tại chiều cao 1,3m.</a:t>
            </a:r>
            <a:endParaRPr lang="en-US" dirty="0"/>
          </a:p>
          <a:p>
            <a:pPr marL="171450" indent="-171450">
              <a:buFontTx/>
              <a:buChar char="-"/>
            </a:pPr>
            <a:r>
              <a:rPr lang="en-US" dirty="0" err="1"/>
              <a:t>Cổ</a:t>
            </a:r>
            <a:r>
              <a:rPr lang="en-US" dirty="0"/>
              <a:t> </a:t>
            </a:r>
            <a:r>
              <a:rPr lang="en-US" dirty="0" err="1"/>
              <a:t>kính</a:t>
            </a:r>
            <a:r>
              <a:rPr lang="en-US" dirty="0"/>
              <a:t>: </a:t>
            </a:r>
            <a:r>
              <a:rPr lang="en-US" b="0" i="0" dirty="0" err="1">
                <a:solidFill>
                  <a:srgbClr val="767676"/>
                </a:solidFill>
                <a:effectLst/>
                <a:latin typeface="Arial" panose="020B0604020202020204" pitchFamily="34" charset="0"/>
              </a:rPr>
              <a:t>cổ</a:t>
            </a:r>
            <a:r>
              <a:rPr lang="en-US" b="0" i="0" dirty="0">
                <a:solidFill>
                  <a:srgbClr val="767676"/>
                </a:solidFill>
                <a:effectLst/>
                <a:latin typeface="Arial" panose="020B0604020202020204" pitchFamily="34" charset="0"/>
              </a:rPr>
              <a:t> </a:t>
            </a:r>
            <a:r>
              <a:rPr lang="en-US" b="0" i="0" dirty="0" err="1">
                <a:solidFill>
                  <a:srgbClr val="767676"/>
                </a:solidFill>
                <a:effectLst/>
                <a:latin typeface="Arial" panose="020B0604020202020204" pitchFamily="34" charset="0"/>
              </a:rPr>
              <a:t>và</a:t>
            </a:r>
            <a:r>
              <a:rPr lang="en-US" b="0" i="0" dirty="0">
                <a:solidFill>
                  <a:srgbClr val="767676"/>
                </a:solidFill>
                <a:effectLst/>
                <a:latin typeface="Arial" panose="020B0604020202020204" pitchFamily="34" charset="0"/>
              </a:rPr>
              <a:t> </a:t>
            </a:r>
            <a:r>
              <a:rPr lang="en-US" b="0" i="0" dirty="0" err="1">
                <a:solidFill>
                  <a:srgbClr val="767676"/>
                </a:solidFill>
                <a:effectLst/>
                <a:latin typeface="Arial" panose="020B0604020202020204" pitchFamily="34" charset="0"/>
              </a:rPr>
              <a:t>có</a:t>
            </a:r>
            <a:r>
              <a:rPr lang="en-US" b="0" i="0" dirty="0">
                <a:solidFill>
                  <a:srgbClr val="767676"/>
                </a:solidFill>
                <a:effectLst/>
                <a:latin typeface="Arial" panose="020B0604020202020204" pitchFamily="34" charset="0"/>
              </a:rPr>
              <a:t> </a:t>
            </a:r>
            <a:r>
              <a:rPr lang="en-US" b="0" i="0" dirty="0" err="1">
                <a:solidFill>
                  <a:srgbClr val="767676"/>
                </a:solidFill>
                <a:effectLst/>
                <a:latin typeface="Arial" panose="020B0604020202020204" pitchFamily="34" charset="0"/>
              </a:rPr>
              <a:t>vẻ</a:t>
            </a:r>
            <a:r>
              <a:rPr lang="en-US" b="0" i="0" dirty="0">
                <a:solidFill>
                  <a:srgbClr val="767676"/>
                </a:solidFill>
                <a:effectLst/>
                <a:latin typeface="Arial" panose="020B0604020202020204" pitchFamily="34" charset="0"/>
              </a:rPr>
              <a:t> </a:t>
            </a:r>
            <a:r>
              <a:rPr lang="en-US" b="0" i="0" dirty="0" err="1">
                <a:solidFill>
                  <a:srgbClr val="767676"/>
                </a:solidFill>
                <a:effectLst/>
                <a:latin typeface="Arial" panose="020B0604020202020204" pitchFamily="34" charset="0"/>
              </a:rPr>
              <a:t>trang</a:t>
            </a:r>
            <a:r>
              <a:rPr lang="en-US" b="0" i="0" dirty="0">
                <a:solidFill>
                  <a:srgbClr val="767676"/>
                </a:solidFill>
                <a:effectLst/>
                <a:latin typeface="Arial" panose="020B0604020202020204" pitchFamily="34" charset="0"/>
              </a:rPr>
              <a:t> </a:t>
            </a:r>
            <a:r>
              <a:rPr lang="en-US" b="0" i="0" dirty="0" err="1">
                <a:solidFill>
                  <a:srgbClr val="767676"/>
                </a:solidFill>
                <a:effectLst/>
                <a:latin typeface="Arial" panose="020B0604020202020204" pitchFamily="34" charset="0"/>
              </a:rPr>
              <a:t>nghiêm</a:t>
            </a:r>
            <a:endParaRPr lang="en-US"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Cổ</a:t>
            </a:r>
            <a:r>
              <a:rPr lang="en-US" dirty="0"/>
              <a:t> </a:t>
            </a:r>
            <a:r>
              <a:rPr lang="en-US" dirty="0" err="1"/>
              <a:t>đại</a:t>
            </a:r>
            <a:r>
              <a:rPr lang="en-US" dirty="0"/>
              <a:t>: </a:t>
            </a:r>
            <a:r>
              <a:rPr lang="vi-VN" b="0" i="0" dirty="0">
                <a:solidFill>
                  <a:srgbClr val="000000"/>
                </a:solidFill>
                <a:effectLst/>
                <a:latin typeface="Arial" panose="020B0604020202020204" pitchFamily="34" charset="0"/>
              </a:rPr>
              <a:t>thời đại xưa nhất trong lịch sử</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err="1"/>
              <a:t>Cổ</a:t>
            </a:r>
            <a:r>
              <a:rPr lang="en-US" dirty="0"/>
              <a:t> </a:t>
            </a:r>
            <a:r>
              <a:rPr lang="en-US" dirty="0" err="1"/>
              <a:t>vật</a:t>
            </a:r>
            <a:r>
              <a:rPr lang="en-US" dirty="0"/>
              <a:t>: </a:t>
            </a:r>
            <a:r>
              <a:rPr lang="en-US" b="0" i="0" dirty="0" err="1">
                <a:solidFill>
                  <a:srgbClr val="202122"/>
                </a:solidFill>
                <a:effectLst/>
                <a:latin typeface="Arial" panose="020B0604020202020204" pitchFamily="34" charset="0"/>
              </a:rPr>
              <a:t>là</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đồ</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hoặc</a:t>
            </a:r>
            <a:r>
              <a:rPr lang="en-US" b="0" i="0" dirty="0">
                <a:solidFill>
                  <a:srgbClr val="202122"/>
                </a:solidFill>
                <a:effectLst/>
                <a:latin typeface="Arial" panose="020B0604020202020204" pitchFamily="34" charset="0"/>
              </a:rPr>
              <a:t> </a:t>
            </a:r>
            <a:r>
              <a:rPr lang="en-US" b="0" i="0" u="none" strike="noStrike" dirty="0" err="1">
                <a:effectLst/>
                <a:latin typeface="Arial" panose="020B0604020202020204" pitchFamily="34" charset="0"/>
                <a:hlinkClick r:id="rId3" tooltip="Đồ tạo tác (trang không tồn tại)"/>
              </a:rPr>
              <a:t>đồ</a:t>
            </a:r>
            <a:r>
              <a:rPr lang="en-US" b="0" i="0" u="none" strike="noStrike" dirty="0">
                <a:effectLst/>
                <a:latin typeface="Arial" panose="020B0604020202020204" pitchFamily="34" charset="0"/>
                <a:hlinkClick r:id="rId3" tooltip="Đồ tạo tác (trang không tồn tại)"/>
              </a:rPr>
              <a:t> </a:t>
            </a:r>
            <a:r>
              <a:rPr lang="en-US" b="0" i="0" u="none" strike="noStrike" dirty="0" err="1">
                <a:effectLst/>
                <a:latin typeface="Arial" panose="020B0604020202020204" pitchFamily="34" charset="0"/>
                <a:hlinkClick r:id="rId3" tooltip="Đồ tạo tác (trang không tồn tại)"/>
              </a:rPr>
              <a:t>tạo</a:t>
            </a:r>
            <a:r>
              <a:rPr lang="en-US" b="0" i="0" u="none" strike="noStrike" dirty="0">
                <a:effectLst/>
                <a:latin typeface="Arial" panose="020B0604020202020204" pitchFamily="34" charset="0"/>
                <a:hlinkClick r:id="rId3" tooltip="Đồ tạo tác (trang không tồn tại)"/>
              </a:rPr>
              <a:t> </a:t>
            </a:r>
            <a:r>
              <a:rPr lang="en-US" b="0" i="0" u="none" strike="noStrike" dirty="0" err="1">
                <a:effectLst/>
                <a:latin typeface="Arial" panose="020B0604020202020204" pitchFamily="34" charset="0"/>
                <a:hlinkClick r:id="rId3" tooltip="Đồ tạo tác (trang không tồn tại)"/>
              </a:rPr>
              <a:t>tác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còn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sót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lại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từ</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các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nền</a:t>
            </a:r>
            <a:r>
              <a:rPr lang="en-US" b="0" i="0" dirty="0">
                <a:solidFill>
                  <a:srgbClr val="202122"/>
                </a:solidFill>
                <a:effectLst/>
                <a:latin typeface="Arial" panose="020B0604020202020204" pitchFamily="34" charset="0"/>
              </a:rPr>
              <a:t> </a:t>
            </a:r>
            <a:r>
              <a:rPr lang="en-US" b="0" i="0" u="none" strike="noStrike" dirty="0" err="1">
                <a:effectLst/>
                <a:latin typeface="Arial" panose="020B0604020202020204" pitchFamily="34" charset="0"/>
                <a:hlinkClick r:id="rId4" tooltip="Văn hóa cổ đại (trang không tồn tại)"/>
              </a:rPr>
              <a:t>văn</a:t>
            </a:r>
            <a:r>
              <a:rPr lang="en-US" b="0" i="0" u="none" strike="noStrike" dirty="0">
                <a:effectLst/>
                <a:latin typeface="Arial" panose="020B0604020202020204" pitchFamily="34" charset="0"/>
                <a:hlinkClick r:id="rId4" tooltip="Văn hóa cổ đại (trang không tồn tại)"/>
              </a:rPr>
              <a:t> </a:t>
            </a:r>
            <a:r>
              <a:rPr lang="en-US" b="0" i="0" u="none" strike="noStrike" dirty="0" err="1">
                <a:effectLst/>
                <a:latin typeface="Arial" panose="020B0604020202020204" pitchFamily="34" charset="0"/>
                <a:hlinkClick r:id="rId4" tooltip="Văn hóa cổ đại (trang không tồn tại)"/>
              </a:rPr>
              <a:t>hóa</a:t>
            </a:r>
            <a:r>
              <a:rPr lang="en-US" b="0" i="0" u="none" strike="noStrike" dirty="0">
                <a:effectLst/>
                <a:latin typeface="Arial" panose="020B0604020202020204" pitchFamily="34" charset="0"/>
                <a:hlinkClick r:id="rId4" tooltip="Văn hóa cổ đại (trang không tồn tại)"/>
              </a:rPr>
              <a:t> </a:t>
            </a:r>
            <a:r>
              <a:rPr lang="en-US" b="0" i="0" u="none" strike="noStrike" dirty="0" err="1">
                <a:effectLst/>
                <a:latin typeface="Arial" panose="020B0604020202020204" pitchFamily="34" charset="0"/>
                <a:hlinkClick r:id="rId4" tooltip="Văn hóa cổ đại (trang không tồn tại)"/>
              </a:rPr>
              <a:t>cổ</a:t>
            </a:r>
            <a:r>
              <a:rPr lang="en-US" b="0" i="0" u="none" strike="noStrike" dirty="0">
                <a:effectLst/>
                <a:latin typeface="Arial" panose="020B0604020202020204" pitchFamily="34" charset="0"/>
                <a:hlinkClick r:id="rId4" tooltip="Văn hóa cổ đại (trang không tồn tại)"/>
              </a:rPr>
              <a:t> </a:t>
            </a:r>
            <a:r>
              <a:rPr lang="en-US" b="0" i="0" u="none" strike="noStrike" dirty="0" err="1">
                <a:effectLst/>
                <a:latin typeface="Arial" panose="020B0604020202020204" pitchFamily="34" charset="0"/>
                <a:hlinkClick r:id="rId4" tooltip="Văn hóa cổ đại (trang không tồn tại)"/>
              </a:rPr>
              <a:t>đại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đây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là</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những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đồ</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vật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có</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từ</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thời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cổ</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đại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có</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từ</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hàng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nghìn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hàng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triệu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năm</a:t>
            </a:r>
            <a:r>
              <a:rPr lang="en-US" b="0" i="0" dirty="0">
                <a:solidFill>
                  <a:srgbClr val="202122"/>
                </a:solidFill>
                <a:effectLst/>
                <a:latin typeface="Arial" panose="020B0604020202020204" pitchFamily="34" charset="0"/>
              </a:rPr>
              <a:t> qua.</a:t>
            </a:r>
            <a:endParaRPr lang="en-US" dirty="0"/>
          </a:p>
          <a:p>
            <a:endParaRPr lang="en-US" dirty="0"/>
          </a:p>
        </p:txBody>
      </p:sp>
      <p:sp>
        <p:nvSpPr>
          <p:cNvPr id="4" name="Slide Number Placeholder 3"/>
          <p:cNvSpPr>
            <a:spLocks noGrp="1"/>
          </p:cNvSpPr>
          <p:nvPr>
            <p:ph type="sldNum" sz="quarter" idx="10"/>
          </p:nvPr>
        </p:nvSpPr>
        <p:spPr/>
        <p:txBody>
          <a:bodyPr/>
          <a:lstStyle/>
          <a:p>
            <a:fld id="{3D11B032-8904-43BF-979F-52734189217C}" type="slidenum">
              <a:rPr lang="en-US" smtClean="0"/>
              <a:t>17</a:t>
            </a:fld>
            <a:endParaRPr lang="en-US"/>
          </a:p>
        </p:txBody>
      </p:sp>
    </p:spTree>
    <p:extLst>
      <p:ext uri="{BB962C8B-B14F-4D97-AF65-F5344CB8AC3E}">
        <p14:creationId xmlns:p14="http://schemas.microsoft.com/office/powerpoint/2010/main" val="3105810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a:extLst>
            <a:ext uri="{FF2B5EF4-FFF2-40B4-BE49-F238E27FC236}">
              <a16:creationId xmlns:a16="http://schemas.microsoft.com/office/drawing/2014/main" xmlns="" id="{1EDFBAAD-88C0-C25B-DFE2-78A0C1821AB9}"/>
            </a:ext>
          </a:extLst>
        </p:cNvPr>
        <p:cNvGrpSpPr/>
        <p:nvPr/>
      </p:nvGrpSpPr>
      <p:grpSpPr>
        <a:xfrm>
          <a:off x="0" y="0"/>
          <a:ext cx="0" cy="0"/>
          <a:chOff x="0" y="0"/>
          <a:chExt cx="0" cy="0"/>
        </a:xfrm>
      </p:grpSpPr>
      <p:sp>
        <p:nvSpPr>
          <p:cNvPr id="4106" name="Google Shape;4106;gcc9050bdf8_0_273:notes">
            <a:extLst>
              <a:ext uri="{FF2B5EF4-FFF2-40B4-BE49-F238E27FC236}">
                <a16:creationId xmlns:a16="http://schemas.microsoft.com/office/drawing/2014/main" xmlns="" id="{1356EB40-CC3A-F69A-CF47-7BF233D95C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a:extLst>
              <a:ext uri="{FF2B5EF4-FFF2-40B4-BE49-F238E27FC236}">
                <a16:creationId xmlns:a16="http://schemas.microsoft.com/office/drawing/2014/main" xmlns="" id="{4F06A0D9-DE2A-BAD9-25F5-9E1720443D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890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84E203-D1D6-3B2C-9748-F688C7994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B0CFF5C-E447-A5E0-3712-8A7252438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FBBD4E5-53D6-DB89-B2A4-FE0FFB80342F}"/>
              </a:ext>
            </a:extLst>
          </p:cNvPr>
          <p:cNvSpPr>
            <a:spLocks noGrp="1"/>
          </p:cNvSpPr>
          <p:nvPr>
            <p:ph type="body" idx="1"/>
          </p:nvPr>
        </p:nvSpPr>
        <p:spPr/>
        <p:txBody>
          <a:bodyPr/>
          <a:lstStyle/>
          <a:p>
            <a:pPr marL="171450" indent="-171450">
              <a:buFontTx/>
              <a:buChar char="-"/>
            </a:pPr>
            <a:r>
              <a:rPr lang="en-US" dirty="0" err="1"/>
              <a:t>Đọc</a:t>
            </a:r>
            <a:r>
              <a:rPr lang="en-US" dirty="0"/>
              <a:t> </a:t>
            </a:r>
            <a:r>
              <a:rPr lang="en-US" dirty="0" err="1"/>
              <a:t>đoạn</a:t>
            </a:r>
            <a:r>
              <a:rPr lang="en-US" dirty="0"/>
              <a:t> </a:t>
            </a:r>
            <a:r>
              <a:rPr lang="en-US" dirty="0" err="1"/>
              <a:t>văn</a:t>
            </a:r>
            <a:r>
              <a:rPr lang="en-US" dirty="0"/>
              <a:t> </a:t>
            </a:r>
            <a:r>
              <a:rPr lang="en-US" dirty="0" err="1"/>
              <a:t>sau</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từ</a:t>
            </a:r>
            <a:r>
              <a:rPr lang="en-US" dirty="0"/>
              <a:t> </a:t>
            </a:r>
            <a:r>
              <a:rPr lang="en-US" dirty="0" err="1"/>
              <a:t>nào</a:t>
            </a:r>
            <a:r>
              <a:rPr lang="en-US" dirty="0"/>
              <a:t> </a:t>
            </a:r>
            <a:r>
              <a:rPr lang="en-US" dirty="0" err="1"/>
              <a:t>dùng</a:t>
            </a:r>
            <a:r>
              <a:rPr lang="en-US" dirty="0"/>
              <a:t> </a:t>
            </a:r>
            <a:r>
              <a:rPr lang="en-US" dirty="0" err="1"/>
              <a:t>sai</a:t>
            </a:r>
            <a:r>
              <a:rPr lang="en-US" dirty="0"/>
              <a:t>. (</a:t>
            </a:r>
            <a:r>
              <a:rPr lang="en-US" dirty="0" err="1"/>
              <a:t>cổ</a:t>
            </a:r>
            <a:r>
              <a:rPr lang="en-US" dirty="0"/>
              <a:t> </a:t>
            </a:r>
            <a:r>
              <a:rPr lang="en-US" dirty="0" err="1"/>
              <a:t>kính</a:t>
            </a:r>
            <a:r>
              <a:rPr lang="en-US" dirty="0"/>
              <a:t> </a:t>
            </a:r>
            <a:r>
              <a:rPr lang="en-US" dirty="0" err="1"/>
              <a:t>trong</a:t>
            </a:r>
            <a:r>
              <a:rPr lang="en-US" dirty="0"/>
              <a:t> </a:t>
            </a:r>
            <a:r>
              <a:rPr lang="en-US" dirty="0" err="1"/>
              <a:t>câu</a:t>
            </a:r>
            <a:r>
              <a:rPr lang="en-US" dirty="0"/>
              <a:t> </a:t>
            </a:r>
            <a:r>
              <a:rPr lang="en-US" dirty="0" err="1"/>
              <a:t>Xung</a:t>
            </a:r>
            <a:r>
              <a:rPr lang="en-US" dirty="0"/>
              <a:t> </a:t>
            </a:r>
            <a:r>
              <a:rPr lang="en-US" dirty="0" err="1"/>
              <a:t>quanh</a:t>
            </a:r>
            <a:r>
              <a:rPr lang="en-US" dirty="0"/>
              <a:t> </a:t>
            </a:r>
            <a:r>
              <a:rPr lang="en-US" dirty="0" err="1"/>
              <a:t>hồ</a:t>
            </a:r>
            <a:r>
              <a:rPr lang="en-US" dirty="0"/>
              <a:t> ….)</a:t>
            </a:r>
          </a:p>
          <a:p>
            <a:pPr marL="171450" indent="-171450">
              <a:buFontTx/>
              <a:buChar char="-"/>
            </a:pPr>
            <a:r>
              <a:rPr lang="en-US" dirty="0"/>
              <a:t>Con </a:t>
            </a:r>
            <a:r>
              <a:rPr lang="en-US" dirty="0" err="1"/>
              <a:t>thay</a:t>
            </a:r>
            <a:r>
              <a:rPr lang="en-US" dirty="0"/>
              <a:t> </a:t>
            </a:r>
            <a:r>
              <a:rPr lang="en-US" dirty="0" err="1"/>
              <a:t>bằng</a:t>
            </a:r>
            <a:r>
              <a:rPr lang="en-US" dirty="0"/>
              <a:t> </a:t>
            </a:r>
            <a:r>
              <a:rPr lang="en-US" dirty="0" err="1"/>
              <a:t>từ</a:t>
            </a:r>
            <a:r>
              <a:rPr lang="en-US" dirty="0"/>
              <a:t> </a:t>
            </a:r>
            <a:r>
              <a:rPr lang="en-US" dirty="0" err="1"/>
              <a:t>nào</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cổ</a:t>
            </a:r>
            <a:r>
              <a:rPr lang="en-US" dirty="0"/>
              <a:t> </a:t>
            </a:r>
            <a:r>
              <a:rPr lang="en-US" dirty="0" err="1"/>
              <a:t>thụ</a:t>
            </a:r>
            <a:r>
              <a:rPr lang="en-US" dirty="0"/>
              <a:t>)</a:t>
            </a:r>
          </a:p>
          <a:p>
            <a:endParaRPr lang="en-US" dirty="0"/>
          </a:p>
        </p:txBody>
      </p:sp>
      <p:sp>
        <p:nvSpPr>
          <p:cNvPr id="4" name="Slide Number Placeholder 3">
            <a:extLst>
              <a:ext uri="{FF2B5EF4-FFF2-40B4-BE49-F238E27FC236}">
                <a16:creationId xmlns:a16="http://schemas.microsoft.com/office/drawing/2014/main" xmlns="" id="{AA107D99-0B88-8B18-59DD-EFA5782BBAA5}"/>
              </a:ext>
            </a:extLst>
          </p:cNvPr>
          <p:cNvSpPr>
            <a:spLocks noGrp="1"/>
          </p:cNvSpPr>
          <p:nvPr>
            <p:ph type="sldNum" sz="quarter" idx="10"/>
          </p:nvPr>
        </p:nvSpPr>
        <p:spPr/>
        <p:txBody>
          <a:bodyPr/>
          <a:lstStyle/>
          <a:p>
            <a:fld id="{3D11B032-8904-43BF-979F-52734189217C}" type="slidenum">
              <a:rPr lang="en-US" smtClean="0"/>
              <a:t>21</a:t>
            </a:fld>
            <a:endParaRPr lang="en-US"/>
          </a:p>
        </p:txBody>
      </p:sp>
    </p:spTree>
    <p:extLst>
      <p:ext uri="{BB962C8B-B14F-4D97-AF65-F5344CB8AC3E}">
        <p14:creationId xmlns:p14="http://schemas.microsoft.com/office/powerpoint/2010/main" val="231832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B8134F-C92D-9E40-0975-245AF3F98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3561439-8D10-7D1B-F60F-77D44A96F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EBCC5B2-AB8A-B404-7B6D-A6058E5BBF86}"/>
              </a:ext>
            </a:extLst>
          </p:cNvPr>
          <p:cNvSpPr>
            <a:spLocks noGrp="1"/>
          </p:cNvSpPr>
          <p:nvPr>
            <p:ph type="body" idx="1"/>
          </p:nvPr>
        </p:nvSpPr>
        <p:spPr/>
        <p:txBody>
          <a:bodyPr/>
          <a:lstStyle/>
          <a:p>
            <a:pPr marL="171450" indent="-171450">
              <a:buFontTx/>
              <a:buChar char="-"/>
            </a:pPr>
            <a:r>
              <a:rPr lang="en-US" dirty="0" err="1"/>
              <a:t>Đọc</a:t>
            </a:r>
            <a:r>
              <a:rPr lang="en-US" dirty="0"/>
              <a:t> </a:t>
            </a:r>
            <a:r>
              <a:rPr lang="en-US" dirty="0" err="1"/>
              <a:t>đoạn</a:t>
            </a:r>
            <a:r>
              <a:rPr lang="en-US" dirty="0"/>
              <a:t> </a:t>
            </a:r>
            <a:r>
              <a:rPr lang="en-US" dirty="0" err="1"/>
              <a:t>văn</a:t>
            </a:r>
            <a:r>
              <a:rPr lang="en-US" dirty="0"/>
              <a:t> </a:t>
            </a:r>
            <a:r>
              <a:rPr lang="en-US" dirty="0" err="1"/>
              <a:t>sau</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từ</a:t>
            </a:r>
            <a:r>
              <a:rPr lang="en-US" dirty="0"/>
              <a:t> </a:t>
            </a:r>
            <a:r>
              <a:rPr lang="en-US" dirty="0" err="1"/>
              <a:t>nào</a:t>
            </a:r>
            <a:r>
              <a:rPr lang="en-US" dirty="0"/>
              <a:t> </a:t>
            </a:r>
            <a:r>
              <a:rPr lang="en-US" dirty="0" err="1"/>
              <a:t>dùng</a:t>
            </a:r>
            <a:r>
              <a:rPr lang="en-US" dirty="0"/>
              <a:t> </a:t>
            </a:r>
            <a:r>
              <a:rPr lang="en-US" dirty="0" err="1"/>
              <a:t>sai</a:t>
            </a:r>
            <a:r>
              <a:rPr lang="en-US" dirty="0"/>
              <a:t>. (</a:t>
            </a:r>
            <a:r>
              <a:rPr lang="en-US" dirty="0" err="1"/>
              <a:t>cổ</a:t>
            </a:r>
            <a:r>
              <a:rPr lang="en-US" dirty="0"/>
              <a:t> </a:t>
            </a:r>
            <a:r>
              <a:rPr lang="en-US" dirty="0" err="1"/>
              <a:t>kính</a:t>
            </a:r>
            <a:r>
              <a:rPr lang="en-US" dirty="0"/>
              <a:t> </a:t>
            </a:r>
            <a:r>
              <a:rPr lang="en-US" dirty="0" err="1"/>
              <a:t>trong</a:t>
            </a:r>
            <a:r>
              <a:rPr lang="en-US" dirty="0"/>
              <a:t> </a:t>
            </a:r>
            <a:r>
              <a:rPr lang="en-US" dirty="0" err="1"/>
              <a:t>câu</a:t>
            </a:r>
            <a:r>
              <a:rPr lang="en-US" dirty="0"/>
              <a:t> </a:t>
            </a:r>
            <a:r>
              <a:rPr lang="en-US" dirty="0" err="1"/>
              <a:t>Xung</a:t>
            </a:r>
            <a:r>
              <a:rPr lang="en-US" dirty="0"/>
              <a:t> </a:t>
            </a:r>
            <a:r>
              <a:rPr lang="en-US" dirty="0" err="1"/>
              <a:t>quanh</a:t>
            </a:r>
            <a:r>
              <a:rPr lang="en-US" dirty="0"/>
              <a:t> </a:t>
            </a:r>
            <a:r>
              <a:rPr lang="en-US" dirty="0" err="1"/>
              <a:t>hồ</a:t>
            </a:r>
            <a:r>
              <a:rPr lang="en-US" dirty="0"/>
              <a:t> ….)</a:t>
            </a:r>
          </a:p>
          <a:p>
            <a:pPr marL="171450" indent="-171450">
              <a:buFontTx/>
              <a:buChar char="-"/>
            </a:pPr>
            <a:r>
              <a:rPr lang="en-US" dirty="0"/>
              <a:t>Con </a:t>
            </a:r>
            <a:r>
              <a:rPr lang="en-US" dirty="0" err="1"/>
              <a:t>thay</a:t>
            </a:r>
            <a:r>
              <a:rPr lang="en-US" dirty="0"/>
              <a:t> </a:t>
            </a:r>
            <a:r>
              <a:rPr lang="en-US" dirty="0" err="1"/>
              <a:t>bằng</a:t>
            </a:r>
            <a:r>
              <a:rPr lang="en-US" dirty="0"/>
              <a:t> </a:t>
            </a:r>
            <a:r>
              <a:rPr lang="en-US" dirty="0" err="1"/>
              <a:t>từ</a:t>
            </a:r>
            <a:r>
              <a:rPr lang="en-US" dirty="0"/>
              <a:t> </a:t>
            </a:r>
            <a:r>
              <a:rPr lang="en-US" dirty="0" err="1"/>
              <a:t>nào</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cổ</a:t>
            </a:r>
            <a:r>
              <a:rPr lang="en-US" dirty="0"/>
              <a:t> </a:t>
            </a:r>
            <a:r>
              <a:rPr lang="en-US" dirty="0" err="1"/>
              <a:t>thụ</a:t>
            </a:r>
            <a:r>
              <a:rPr lang="en-US" dirty="0"/>
              <a:t>)</a:t>
            </a:r>
          </a:p>
          <a:p>
            <a:endParaRPr lang="en-US" dirty="0"/>
          </a:p>
        </p:txBody>
      </p:sp>
      <p:sp>
        <p:nvSpPr>
          <p:cNvPr id="4" name="Slide Number Placeholder 3">
            <a:extLst>
              <a:ext uri="{FF2B5EF4-FFF2-40B4-BE49-F238E27FC236}">
                <a16:creationId xmlns:a16="http://schemas.microsoft.com/office/drawing/2014/main" xmlns="" id="{E9368554-5FF7-10CD-2F9F-6956D832CCA6}"/>
              </a:ext>
            </a:extLst>
          </p:cNvPr>
          <p:cNvSpPr>
            <a:spLocks noGrp="1"/>
          </p:cNvSpPr>
          <p:nvPr>
            <p:ph type="sldNum" sz="quarter" idx="10"/>
          </p:nvPr>
        </p:nvSpPr>
        <p:spPr/>
        <p:txBody>
          <a:bodyPr/>
          <a:lstStyle/>
          <a:p>
            <a:fld id="{3D11B032-8904-43BF-979F-52734189217C}" type="slidenum">
              <a:rPr lang="en-US" smtClean="0"/>
              <a:t>22</a:t>
            </a:fld>
            <a:endParaRPr lang="en-US"/>
          </a:p>
        </p:txBody>
      </p:sp>
    </p:spTree>
    <p:extLst>
      <p:ext uri="{BB962C8B-B14F-4D97-AF65-F5344CB8AC3E}">
        <p14:creationId xmlns:p14="http://schemas.microsoft.com/office/powerpoint/2010/main" val="243237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FFD7F6-7E1C-6A02-5C7E-78727F200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5F5DE9A-E52C-BEC1-8A51-9B9DD6EA5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E8ADACD-4B8F-8D5F-DA4E-D9594F2B8194}"/>
              </a:ext>
            </a:extLst>
          </p:cNvPr>
          <p:cNvSpPr>
            <a:spLocks noGrp="1"/>
          </p:cNvSpPr>
          <p:nvPr>
            <p:ph type="body" idx="1"/>
          </p:nvPr>
        </p:nvSpPr>
        <p:spPr/>
        <p:txBody>
          <a:bodyPr/>
          <a:lstStyle/>
          <a:p>
            <a:pPr marL="171450" indent="-171450">
              <a:buFontTx/>
              <a:buChar char="-"/>
            </a:pPr>
            <a:r>
              <a:rPr lang="en-US" dirty="0" err="1"/>
              <a:t>Đọc</a:t>
            </a:r>
            <a:r>
              <a:rPr lang="en-US" dirty="0"/>
              <a:t> </a:t>
            </a:r>
            <a:r>
              <a:rPr lang="en-US" dirty="0" err="1"/>
              <a:t>đoạn</a:t>
            </a:r>
            <a:r>
              <a:rPr lang="en-US" dirty="0"/>
              <a:t> </a:t>
            </a:r>
            <a:r>
              <a:rPr lang="en-US" dirty="0" err="1"/>
              <a:t>văn</a:t>
            </a:r>
            <a:r>
              <a:rPr lang="en-US" dirty="0"/>
              <a:t> </a:t>
            </a:r>
            <a:r>
              <a:rPr lang="en-US" dirty="0" err="1"/>
              <a:t>sau</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từ</a:t>
            </a:r>
            <a:r>
              <a:rPr lang="en-US" dirty="0"/>
              <a:t> </a:t>
            </a:r>
            <a:r>
              <a:rPr lang="en-US" dirty="0" err="1"/>
              <a:t>nào</a:t>
            </a:r>
            <a:r>
              <a:rPr lang="en-US" dirty="0"/>
              <a:t> </a:t>
            </a:r>
            <a:r>
              <a:rPr lang="en-US" dirty="0" err="1"/>
              <a:t>dùng</a:t>
            </a:r>
            <a:r>
              <a:rPr lang="en-US" dirty="0"/>
              <a:t> </a:t>
            </a:r>
            <a:r>
              <a:rPr lang="en-US" dirty="0" err="1"/>
              <a:t>sai</a:t>
            </a:r>
            <a:r>
              <a:rPr lang="en-US" dirty="0"/>
              <a:t>. (</a:t>
            </a:r>
            <a:r>
              <a:rPr lang="en-US" dirty="0" err="1"/>
              <a:t>cổ</a:t>
            </a:r>
            <a:r>
              <a:rPr lang="en-US" dirty="0"/>
              <a:t> </a:t>
            </a:r>
            <a:r>
              <a:rPr lang="en-US" dirty="0" err="1"/>
              <a:t>kính</a:t>
            </a:r>
            <a:r>
              <a:rPr lang="en-US" dirty="0"/>
              <a:t> </a:t>
            </a:r>
            <a:r>
              <a:rPr lang="en-US" dirty="0" err="1"/>
              <a:t>trong</a:t>
            </a:r>
            <a:r>
              <a:rPr lang="en-US" dirty="0"/>
              <a:t> </a:t>
            </a:r>
            <a:r>
              <a:rPr lang="en-US" dirty="0" err="1"/>
              <a:t>câu</a:t>
            </a:r>
            <a:r>
              <a:rPr lang="en-US" dirty="0"/>
              <a:t> </a:t>
            </a:r>
            <a:r>
              <a:rPr lang="en-US" dirty="0" err="1"/>
              <a:t>Xung</a:t>
            </a:r>
            <a:r>
              <a:rPr lang="en-US" dirty="0"/>
              <a:t> </a:t>
            </a:r>
            <a:r>
              <a:rPr lang="en-US" dirty="0" err="1"/>
              <a:t>quanh</a:t>
            </a:r>
            <a:r>
              <a:rPr lang="en-US" dirty="0"/>
              <a:t> </a:t>
            </a:r>
            <a:r>
              <a:rPr lang="en-US" dirty="0" err="1"/>
              <a:t>hồ</a:t>
            </a:r>
            <a:r>
              <a:rPr lang="en-US" dirty="0"/>
              <a:t> ….)</a:t>
            </a:r>
          </a:p>
          <a:p>
            <a:pPr marL="171450" indent="-171450">
              <a:buFontTx/>
              <a:buChar char="-"/>
            </a:pPr>
            <a:r>
              <a:rPr lang="en-US" dirty="0"/>
              <a:t>Con </a:t>
            </a:r>
            <a:r>
              <a:rPr lang="en-US" dirty="0" err="1"/>
              <a:t>thay</a:t>
            </a:r>
            <a:r>
              <a:rPr lang="en-US" dirty="0"/>
              <a:t> </a:t>
            </a:r>
            <a:r>
              <a:rPr lang="en-US" dirty="0" err="1"/>
              <a:t>bằng</a:t>
            </a:r>
            <a:r>
              <a:rPr lang="en-US" dirty="0"/>
              <a:t> </a:t>
            </a:r>
            <a:r>
              <a:rPr lang="en-US" dirty="0" err="1"/>
              <a:t>từ</a:t>
            </a:r>
            <a:r>
              <a:rPr lang="en-US" dirty="0"/>
              <a:t> </a:t>
            </a:r>
            <a:r>
              <a:rPr lang="en-US" dirty="0" err="1"/>
              <a:t>nào</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cổ</a:t>
            </a:r>
            <a:r>
              <a:rPr lang="en-US" dirty="0"/>
              <a:t> </a:t>
            </a:r>
            <a:r>
              <a:rPr lang="en-US" dirty="0" err="1"/>
              <a:t>thụ</a:t>
            </a:r>
            <a:r>
              <a:rPr lang="en-US" dirty="0"/>
              <a:t>)</a:t>
            </a:r>
          </a:p>
          <a:p>
            <a:endParaRPr lang="en-US" dirty="0"/>
          </a:p>
        </p:txBody>
      </p:sp>
      <p:sp>
        <p:nvSpPr>
          <p:cNvPr id="4" name="Slide Number Placeholder 3">
            <a:extLst>
              <a:ext uri="{FF2B5EF4-FFF2-40B4-BE49-F238E27FC236}">
                <a16:creationId xmlns:a16="http://schemas.microsoft.com/office/drawing/2014/main" xmlns="" id="{BA2F32D9-59C1-5C8B-A45D-C37C39812A6E}"/>
              </a:ext>
            </a:extLst>
          </p:cNvPr>
          <p:cNvSpPr>
            <a:spLocks noGrp="1"/>
          </p:cNvSpPr>
          <p:nvPr>
            <p:ph type="sldNum" sz="quarter" idx="10"/>
          </p:nvPr>
        </p:nvSpPr>
        <p:spPr/>
        <p:txBody>
          <a:bodyPr/>
          <a:lstStyle/>
          <a:p>
            <a:fld id="{3D11B032-8904-43BF-979F-52734189217C}" type="slidenum">
              <a:rPr lang="en-US" smtClean="0"/>
              <a:t>23</a:t>
            </a:fld>
            <a:endParaRPr lang="en-US"/>
          </a:p>
        </p:txBody>
      </p:sp>
    </p:spTree>
    <p:extLst>
      <p:ext uri="{BB962C8B-B14F-4D97-AF65-F5344CB8AC3E}">
        <p14:creationId xmlns:p14="http://schemas.microsoft.com/office/powerpoint/2010/main" val="320634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dirty="0"/>
              <a:t>HS </a:t>
            </a:r>
            <a:r>
              <a:rPr lang="en-US" dirty="0" err="1"/>
              <a:t>đọc</a:t>
            </a:r>
            <a:r>
              <a:rPr lang="en-US" dirty="0"/>
              <a:t> </a:t>
            </a:r>
            <a:r>
              <a:rPr lang="en-US" dirty="0" err="1"/>
              <a:t>và</a:t>
            </a:r>
            <a:r>
              <a:rPr lang="en-US" dirty="0"/>
              <a:t> TLCH:</a:t>
            </a:r>
          </a:p>
          <a:p>
            <a:pPr marL="0" lvl="0" indent="0" algn="l" rtl="0">
              <a:spcBef>
                <a:spcPts val="0"/>
              </a:spcBef>
              <a:spcAft>
                <a:spcPts val="0"/>
              </a:spcAft>
              <a:buFontTx/>
              <a:buNone/>
            </a:pPr>
            <a:r>
              <a:rPr lang="en-US" dirty="0"/>
              <a:t> </a:t>
            </a:r>
            <a:r>
              <a:rPr lang="en-US" dirty="0" err="1"/>
              <a:t>Phụ</a:t>
            </a:r>
            <a:r>
              <a:rPr lang="en-US" dirty="0"/>
              <a:t> </a:t>
            </a:r>
            <a:r>
              <a:rPr lang="en-US" dirty="0" err="1"/>
              <a:t>nữ</a:t>
            </a:r>
            <a:r>
              <a:rPr lang="en-US" dirty="0"/>
              <a:t> </a:t>
            </a:r>
            <a:r>
              <a:rPr lang="en-US" dirty="0" err="1"/>
              <a:t>Cơ-tu</a:t>
            </a:r>
            <a:r>
              <a:rPr lang="en-US" dirty="0"/>
              <a:t> </a:t>
            </a:r>
            <a:r>
              <a:rPr lang="en-US" dirty="0" err="1"/>
              <a:t>múa</a:t>
            </a:r>
            <a:r>
              <a:rPr lang="en-US" dirty="0"/>
              <a:t> </a:t>
            </a:r>
            <a:r>
              <a:rPr lang="en-US" dirty="0" err="1"/>
              <a:t>điệu</a:t>
            </a:r>
            <a:r>
              <a:rPr lang="en-US" dirty="0"/>
              <a:t> </a:t>
            </a:r>
            <a:r>
              <a:rPr lang="en-US" i="1" dirty="0"/>
              <a:t>Da </a:t>
            </a:r>
            <a:r>
              <a:rPr lang="en-US" i="1" dirty="0" err="1"/>
              <a:t>dá</a:t>
            </a:r>
            <a:r>
              <a:rPr lang="en-US" i="1" dirty="0"/>
              <a:t> </a:t>
            </a:r>
            <a:r>
              <a:rPr lang="en-US" dirty="0" err="1"/>
              <a:t>như</a:t>
            </a:r>
            <a:r>
              <a:rPr lang="en-US" dirty="0"/>
              <a:t> </a:t>
            </a:r>
            <a:r>
              <a:rPr lang="en-US" dirty="0" err="1"/>
              <a:t>thế</a:t>
            </a:r>
            <a:r>
              <a:rPr lang="en-US" dirty="0"/>
              <a:t> </a:t>
            </a:r>
            <a:r>
              <a:rPr lang="en-US" dirty="0" err="1"/>
              <a:t>nào</a:t>
            </a:r>
            <a:r>
              <a:rPr lang="en-US" dirty="0"/>
              <a:t> </a:t>
            </a:r>
            <a:r>
              <a:rPr lang="en-US" dirty="0" err="1"/>
              <a:t>và</a:t>
            </a:r>
            <a:r>
              <a:rPr lang="en-US" dirty="0"/>
              <a:t> </a:t>
            </a:r>
            <a:r>
              <a:rPr lang="en-US" dirty="0" err="1"/>
              <a:t>để</a:t>
            </a:r>
            <a:r>
              <a:rPr lang="en-US" dirty="0"/>
              <a:t> </a:t>
            </a:r>
            <a:r>
              <a:rPr lang="en-US" dirty="0" err="1"/>
              <a:t>làm</a:t>
            </a:r>
            <a:r>
              <a:rPr lang="en-US" dirty="0"/>
              <a:t> </a:t>
            </a:r>
            <a:r>
              <a:rPr lang="en-US" dirty="0" err="1"/>
              <a:t>gì</a:t>
            </a:r>
            <a:r>
              <a:rPr lang="en-US" dirty="0"/>
              <a:t>?</a:t>
            </a:r>
          </a:p>
          <a:p>
            <a:pPr marL="0" lvl="0" indent="0" algn="l" rtl="0">
              <a:spcBef>
                <a:spcPts val="0"/>
              </a:spcBef>
              <a:spcAft>
                <a:spcPts val="0"/>
              </a:spcAft>
              <a:buFontTx/>
              <a:buNone/>
            </a:pPr>
            <a:r>
              <a:rPr lang="en-US" dirty="0"/>
              <a:t>Theo </a:t>
            </a:r>
            <a:r>
              <a:rPr lang="en-US" dirty="0" err="1"/>
              <a:t>em</a:t>
            </a:r>
            <a:r>
              <a:rPr lang="en-US" dirty="0"/>
              <a:t>, </a:t>
            </a:r>
            <a:r>
              <a:rPr lang="en-US" dirty="0" err="1"/>
              <a:t>tác</a:t>
            </a:r>
            <a:r>
              <a:rPr lang="en-US" baseline="0" dirty="0"/>
              <a:t> </a:t>
            </a:r>
            <a:r>
              <a:rPr lang="en-US" baseline="0" dirty="0" err="1"/>
              <a:t>giả</a:t>
            </a:r>
            <a:r>
              <a:rPr lang="en-US" baseline="0" dirty="0"/>
              <a:t> </a:t>
            </a:r>
            <a:r>
              <a:rPr lang="en-US" baseline="0" dirty="0" err="1"/>
              <a:t>muốn</a:t>
            </a:r>
            <a:r>
              <a:rPr lang="en-US" baseline="0" dirty="0"/>
              <a:t> </a:t>
            </a:r>
            <a:r>
              <a:rPr lang="en-US" baseline="0" dirty="0" err="1"/>
              <a:t>nói</a:t>
            </a:r>
            <a:r>
              <a:rPr lang="en-US" baseline="0" dirty="0"/>
              <a:t> </a:t>
            </a:r>
            <a:r>
              <a:rPr lang="en-US" baseline="0" dirty="0" err="1"/>
              <a:t>gì</a:t>
            </a:r>
            <a:r>
              <a:rPr lang="en-US" baseline="0" dirty="0"/>
              <a:t> qua </a:t>
            </a:r>
            <a:r>
              <a:rPr lang="en-US" baseline="0" dirty="0" err="1"/>
              <a:t>bài</a:t>
            </a:r>
            <a:r>
              <a:rPr lang="en-US" baseline="0" dirty="0"/>
              <a:t> </a:t>
            </a:r>
            <a:r>
              <a:rPr lang="en-US" baseline="0" dirty="0" err="1"/>
              <a:t>đọc</a:t>
            </a:r>
            <a:r>
              <a:rPr lang="en-US" baseline="0" dirty="0"/>
              <a:t>? (HS </a:t>
            </a:r>
            <a:r>
              <a:rPr lang="en-US" baseline="0" dirty="0" err="1"/>
              <a:t>nêu</a:t>
            </a:r>
            <a:r>
              <a:rPr lang="en-US" baseline="0" dirty="0"/>
              <a:t> ND </a:t>
            </a:r>
            <a:r>
              <a:rPr lang="en-US" baseline="0" dirty="0" err="1"/>
              <a:t>của</a:t>
            </a:r>
            <a:r>
              <a:rPr lang="en-US" baseline="0" dirty="0"/>
              <a:t> </a:t>
            </a:r>
            <a:r>
              <a:rPr lang="en-US" baseline="0" dirty="0" err="1"/>
              <a:t>bài</a:t>
            </a:r>
            <a:r>
              <a:rPr lang="en-US" baseline="0" dirty="0"/>
              <a:t>)</a:t>
            </a:r>
          </a:p>
          <a:p>
            <a:pPr marL="0" lvl="0" indent="0" algn="l" rtl="0">
              <a:spcBef>
                <a:spcPts val="0"/>
              </a:spcBef>
              <a:spcAft>
                <a:spcPts val="0"/>
              </a:spcAft>
              <a:buFontTx/>
              <a:buNone/>
            </a:pPr>
            <a:r>
              <a:rPr lang="en-US" baseline="0" dirty="0"/>
              <a:t>GV NX: </a:t>
            </a:r>
            <a:r>
              <a:rPr lang="en-US" baseline="0" dirty="0" err="1"/>
              <a:t>Cô</a:t>
            </a:r>
            <a:r>
              <a:rPr lang="en-US" baseline="0" dirty="0"/>
              <a:t> </a:t>
            </a:r>
            <a:r>
              <a:rPr lang="en-US" baseline="0" dirty="0" err="1"/>
              <a:t>khen</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trước</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đọc</a:t>
            </a:r>
            <a:r>
              <a:rPr lang="en-US" baseline="0" dirty="0"/>
              <a:t> </a:t>
            </a:r>
            <a:r>
              <a:rPr lang="en-US" baseline="0" dirty="0" err="1"/>
              <a:t>trôi</a:t>
            </a:r>
            <a:r>
              <a:rPr lang="en-US" baseline="0" dirty="0"/>
              <a:t> </a:t>
            </a:r>
            <a:r>
              <a:rPr lang="en-US" baseline="0" dirty="0" err="1"/>
              <a:t>chảy</a:t>
            </a:r>
            <a:r>
              <a:rPr lang="en-US" baseline="0" dirty="0"/>
              <a:t> </a:t>
            </a:r>
            <a:r>
              <a:rPr lang="en-US" baseline="0" dirty="0" err="1"/>
              <a:t>và</a:t>
            </a:r>
            <a:r>
              <a:rPr lang="en-US" baseline="0" dirty="0"/>
              <a:t> </a:t>
            </a:r>
            <a:r>
              <a:rPr lang="en-US" baseline="0" dirty="0" err="1"/>
              <a:t>năm</a:t>
            </a:r>
            <a:r>
              <a:rPr lang="en-US" baseline="0" dirty="0"/>
              <a:t> </a:t>
            </a:r>
            <a:r>
              <a:rPr lang="en-US" baseline="0" dirty="0" err="1"/>
              <a:t>được</a:t>
            </a:r>
            <a:r>
              <a:rPr lang="en-US" baseline="0" dirty="0"/>
              <a:t> ND </a:t>
            </a:r>
            <a:r>
              <a:rPr lang="en-US" baseline="0" dirty="0" err="1"/>
              <a:t>của</a:t>
            </a:r>
            <a:r>
              <a:rPr lang="en-US" baseline="0" dirty="0"/>
              <a:t> </a:t>
            </a:r>
            <a:r>
              <a:rPr lang="en-US" baseline="0" dirty="0" err="1"/>
              <a:t>bài</a:t>
            </a:r>
            <a:r>
              <a:rPr lang="en-US" baseline="0" dirty="0"/>
              <a:t> </a:t>
            </a:r>
            <a:r>
              <a:rPr lang="en-US" baseline="0" dirty="0" err="1"/>
              <a:t>đọc</a:t>
            </a:r>
            <a:r>
              <a:rPr lang="en-US" baseline="0" dirty="0"/>
              <a:t> “</a:t>
            </a:r>
            <a:r>
              <a:rPr lang="en-US" baseline="0" dirty="0" err="1"/>
              <a:t>Vũ</a:t>
            </a:r>
            <a:r>
              <a:rPr lang="en-US" baseline="0" dirty="0"/>
              <a:t> </a:t>
            </a:r>
            <a:r>
              <a:rPr lang="en-US" baseline="0" dirty="0" err="1"/>
              <a:t>điệu</a:t>
            </a:r>
            <a:r>
              <a:rPr lang="en-US" baseline="0" dirty="0"/>
              <a:t> </a:t>
            </a:r>
            <a:r>
              <a:rPr lang="en-US" baseline="0" dirty="0" err="1"/>
              <a:t>trên</a:t>
            </a:r>
            <a:r>
              <a:rPr lang="en-US" baseline="0" dirty="0"/>
              <a:t> </a:t>
            </a:r>
            <a:r>
              <a:rPr lang="en-US" baseline="0" dirty="0" err="1"/>
              <a:t>nền</a:t>
            </a:r>
            <a:r>
              <a:rPr lang="en-US" baseline="0" dirty="0"/>
              <a:t> </a:t>
            </a:r>
            <a:r>
              <a:rPr lang="en-US" baseline="0" dirty="0" err="1"/>
              <a:t>thổ</a:t>
            </a:r>
            <a:r>
              <a:rPr lang="en-US" baseline="0" dirty="0"/>
              <a:t> </a:t>
            </a:r>
            <a:r>
              <a:rPr lang="en-US" baseline="0" dirty="0" err="1"/>
              <a:t>cẩm</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của</a:t>
            </a:r>
            <a:r>
              <a:rPr lang="en-US" baseline="0" dirty="0"/>
              <a:t> </a:t>
            </a:r>
            <a:r>
              <a:rPr lang="en-US" baseline="0" dirty="0" err="1"/>
              <a:t>tiết</a:t>
            </a:r>
            <a:r>
              <a:rPr lang="en-US" baseline="0" dirty="0"/>
              <a:t> 2 </a:t>
            </a:r>
            <a:r>
              <a:rPr lang="en-US" baseline="0" dirty="0" err="1"/>
              <a:t>là</a:t>
            </a:r>
            <a:r>
              <a:rPr lang="en-US" baseline="0" dirty="0"/>
              <a:t> </a:t>
            </a:r>
            <a:r>
              <a:rPr lang="en-US" baseline="0" dirty="0" err="1"/>
              <a:t>gì</a:t>
            </a:r>
            <a:r>
              <a:rPr lang="en-US" baseline="0" dirty="0"/>
              <a:t>? </a:t>
            </a:r>
            <a:r>
              <a:rPr lang="en-US" baseline="0" dirty="0" err="1"/>
              <a:t>Mời</a:t>
            </a:r>
            <a:r>
              <a:rPr lang="en-US" baseline="0" dirty="0"/>
              <a:t> 1 HS </a:t>
            </a:r>
            <a:r>
              <a:rPr lang="en-US" baseline="0" dirty="0" err="1"/>
              <a:t>đọc</a:t>
            </a:r>
            <a:endParaRPr lang="en-US" dirty="0"/>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1B032-8904-43BF-979F-52734189217C}" type="slidenum">
              <a:rPr lang="en-US" smtClean="0"/>
              <a:t>6</a:t>
            </a:fld>
            <a:endParaRPr lang="en-US"/>
          </a:p>
        </p:txBody>
      </p:sp>
    </p:spTree>
    <p:extLst>
      <p:ext uri="{BB962C8B-B14F-4D97-AF65-F5344CB8AC3E}">
        <p14:creationId xmlns:p14="http://schemas.microsoft.com/office/powerpoint/2010/main" val="83665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gọi</a:t>
            </a:r>
            <a:r>
              <a:rPr lang="en-US" dirty="0"/>
              <a:t> HS </a:t>
            </a:r>
            <a:r>
              <a:rPr lang="en-US" dirty="0" err="1"/>
              <a:t>đọc</a:t>
            </a:r>
            <a:r>
              <a:rPr lang="en-US" dirty="0"/>
              <a:t> </a:t>
            </a:r>
            <a:r>
              <a:rPr lang="en-US" dirty="0" err="1"/>
              <a:t>cả</a:t>
            </a:r>
            <a:r>
              <a:rPr lang="en-US" dirty="0"/>
              <a:t> </a:t>
            </a:r>
            <a:r>
              <a:rPr lang="en-US" dirty="0" err="1"/>
              <a:t>bài</a:t>
            </a:r>
            <a:endParaRPr lang="en-US" dirty="0"/>
          </a:p>
          <a:p>
            <a:pPr marL="171450" indent="-171450">
              <a:buFontTx/>
              <a:buChar char="-"/>
            </a:pPr>
            <a:r>
              <a:rPr lang="en-US" dirty="0"/>
              <a:t>HS </a:t>
            </a:r>
            <a:r>
              <a:rPr lang="en-US" dirty="0" err="1"/>
              <a:t>nêu</a:t>
            </a:r>
            <a:r>
              <a:rPr lang="en-US" dirty="0"/>
              <a:t> </a:t>
            </a:r>
            <a:r>
              <a:rPr lang="en-US" dirty="0" err="1"/>
              <a:t>giọng</a:t>
            </a:r>
            <a:r>
              <a:rPr lang="en-US" dirty="0"/>
              <a:t> </a:t>
            </a:r>
            <a:r>
              <a:rPr lang="en-US" dirty="0" err="1"/>
              <a:t>đọc</a:t>
            </a:r>
            <a:r>
              <a:rPr lang="en-US" dirty="0"/>
              <a:t> </a:t>
            </a:r>
            <a:r>
              <a:rPr lang="en-US" dirty="0" err="1"/>
              <a:t>toàn</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3D11B032-8904-43BF-979F-52734189217C}" type="slidenum">
              <a:rPr lang="en-US" smtClean="0"/>
              <a:t>7</a:t>
            </a:fld>
            <a:endParaRPr lang="en-US"/>
          </a:p>
        </p:txBody>
      </p:sp>
    </p:spTree>
    <p:extLst>
      <p:ext uri="{BB962C8B-B14F-4D97-AF65-F5344CB8AC3E}">
        <p14:creationId xmlns:p14="http://schemas.microsoft.com/office/powerpoint/2010/main" val="421571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Luyện</a:t>
            </a:r>
            <a:r>
              <a:rPr lang="en-US" dirty="0"/>
              <a:t> </a:t>
            </a:r>
            <a:r>
              <a:rPr lang="en-US" dirty="0" err="1"/>
              <a:t>diễn</a:t>
            </a:r>
            <a:r>
              <a:rPr lang="en-US" dirty="0"/>
              <a:t> </a:t>
            </a:r>
            <a:r>
              <a:rPr lang="en-US" dirty="0" err="1"/>
              <a:t>cảm</a:t>
            </a:r>
            <a:r>
              <a:rPr lang="en-US" dirty="0"/>
              <a:t> </a:t>
            </a:r>
            <a:r>
              <a:rPr lang="en-US" dirty="0" err="1"/>
              <a:t>đoạn</a:t>
            </a:r>
            <a:r>
              <a:rPr lang="en-US" dirty="0"/>
              <a:t> 2,3</a:t>
            </a:r>
          </a:p>
          <a:p>
            <a:pPr marL="171450" indent="-171450">
              <a:buFontTx/>
              <a:buChar char="-"/>
            </a:pPr>
            <a:r>
              <a:rPr lang="en-US" dirty="0"/>
              <a:t>GV </a:t>
            </a:r>
            <a:r>
              <a:rPr lang="en-US" dirty="0" err="1"/>
              <a:t>đọc</a:t>
            </a:r>
            <a:r>
              <a:rPr lang="en-US" dirty="0"/>
              <a:t> </a:t>
            </a:r>
            <a:r>
              <a:rPr lang="en-US" dirty="0" err="1"/>
              <a:t>mẫu</a:t>
            </a:r>
            <a:r>
              <a:rPr lang="en-US" dirty="0"/>
              <a:t>, </a:t>
            </a:r>
            <a:r>
              <a:rPr lang="en-US" dirty="0" err="1"/>
              <a:t>nêu</a:t>
            </a:r>
            <a:r>
              <a:rPr lang="en-US" dirty="0"/>
              <a:t> </a:t>
            </a:r>
            <a:r>
              <a:rPr lang="en-US" dirty="0" err="1"/>
              <a:t>từ</a:t>
            </a:r>
            <a:r>
              <a:rPr lang="en-US" baseline="0" dirty="0"/>
              <a:t> </a:t>
            </a:r>
            <a:r>
              <a:rPr lang="en-US" baseline="0" dirty="0" err="1"/>
              <a:t>ngữ</a:t>
            </a:r>
            <a:r>
              <a:rPr lang="en-US" baseline="0" dirty="0"/>
              <a:t> </a:t>
            </a:r>
            <a:r>
              <a:rPr lang="en-US" baseline="0" dirty="0" err="1"/>
              <a:t>cần</a:t>
            </a:r>
            <a:r>
              <a:rPr lang="en-US" dirty="0"/>
              <a:t> </a:t>
            </a:r>
            <a:r>
              <a:rPr lang="en-US" dirty="0" err="1"/>
              <a:t>nhấn</a:t>
            </a:r>
            <a:r>
              <a:rPr lang="en-US" dirty="0"/>
              <a:t> </a:t>
            </a:r>
            <a:r>
              <a:rPr lang="en-US" dirty="0" err="1"/>
              <a:t>giọng</a:t>
            </a:r>
            <a:endParaRPr lang="en-US" dirty="0"/>
          </a:p>
          <a:p>
            <a:pPr marL="171450" indent="-171450">
              <a:buFontTx/>
              <a:buChar char="-"/>
            </a:pPr>
            <a:r>
              <a:rPr lang="en-US" dirty="0"/>
              <a:t>HS </a:t>
            </a:r>
            <a:r>
              <a:rPr lang="en-US" dirty="0" err="1"/>
              <a:t>thi</a:t>
            </a:r>
            <a:r>
              <a:rPr lang="en-US" dirty="0"/>
              <a:t> </a:t>
            </a:r>
            <a:r>
              <a:rPr lang="en-US" dirty="0" err="1"/>
              <a:t>đọc</a:t>
            </a:r>
            <a:r>
              <a:rPr lang="en-US" dirty="0"/>
              <a:t> </a:t>
            </a:r>
            <a:r>
              <a:rPr lang="en-US" dirty="0" err="1"/>
              <a:t>nhóm</a:t>
            </a:r>
            <a:endParaRPr lang="en-US" dirty="0"/>
          </a:p>
        </p:txBody>
      </p:sp>
      <p:sp>
        <p:nvSpPr>
          <p:cNvPr id="4" name="Slide Number Placeholder 3"/>
          <p:cNvSpPr>
            <a:spLocks noGrp="1"/>
          </p:cNvSpPr>
          <p:nvPr>
            <p:ph type="sldNum" sz="quarter" idx="5"/>
          </p:nvPr>
        </p:nvSpPr>
        <p:spPr/>
        <p:txBody>
          <a:bodyPr/>
          <a:lstStyle/>
          <a:p>
            <a:fld id="{3D11B032-8904-43BF-979F-52734189217C}" type="slidenum">
              <a:rPr lang="en-US" smtClean="0"/>
              <a:t>9</a:t>
            </a:fld>
            <a:endParaRPr lang="en-US"/>
          </a:p>
        </p:txBody>
      </p:sp>
    </p:spTree>
    <p:extLst>
      <p:ext uri="{BB962C8B-B14F-4D97-AF65-F5344CB8AC3E}">
        <p14:creationId xmlns:p14="http://schemas.microsoft.com/office/powerpoint/2010/main" val="362589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Luyện</a:t>
            </a:r>
            <a:r>
              <a:rPr lang="en-US" dirty="0"/>
              <a:t> </a:t>
            </a:r>
            <a:r>
              <a:rPr lang="en-US" dirty="0" err="1"/>
              <a:t>diễn</a:t>
            </a:r>
            <a:r>
              <a:rPr lang="en-US" dirty="0"/>
              <a:t> </a:t>
            </a:r>
            <a:r>
              <a:rPr lang="en-US" dirty="0" err="1"/>
              <a:t>cảm</a:t>
            </a:r>
            <a:r>
              <a:rPr lang="en-US" dirty="0"/>
              <a:t> </a:t>
            </a:r>
            <a:r>
              <a:rPr lang="en-US" dirty="0" err="1"/>
              <a:t>đoạn</a:t>
            </a:r>
            <a:r>
              <a:rPr lang="en-US" dirty="0"/>
              <a:t> 2,3</a:t>
            </a:r>
          </a:p>
          <a:p>
            <a:pPr marL="171450" indent="-171450">
              <a:buFontTx/>
              <a:buChar char="-"/>
            </a:pPr>
            <a:r>
              <a:rPr lang="en-US" dirty="0"/>
              <a:t>GV </a:t>
            </a:r>
            <a:r>
              <a:rPr lang="en-US" dirty="0" err="1"/>
              <a:t>đọc</a:t>
            </a:r>
            <a:r>
              <a:rPr lang="en-US" dirty="0"/>
              <a:t> </a:t>
            </a:r>
            <a:r>
              <a:rPr lang="en-US" dirty="0" err="1"/>
              <a:t>mẫu</a:t>
            </a:r>
            <a:r>
              <a:rPr lang="en-US" dirty="0"/>
              <a:t>, </a:t>
            </a:r>
            <a:r>
              <a:rPr lang="en-US" dirty="0" err="1"/>
              <a:t>nêu</a:t>
            </a:r>
            <a:r>
              <a:rPr lang="en-US" dirty="0"/>
              <a:t> </a:t>
            </a:r>
            <a:r>
              <a:rPr lang="en-US" dirty="0" err="1"/>
              <a:t>từ</a:t>
            </a:r>
            <a:r>
              <a:rPr lang="en-US" baseline="0" dirty="0"/>
              <a:t> </a:t>
            </a:r>
            <a:r>
              <a:rPr lang="en-US" baseline="0" dirty="0" err="1"/>
              <a:t>ngữ</a:t>
            </a:r>
            <a:r>
              <a:rPr lang="en-US" baseline="0" dirty="0"/>
              <a:t> </a:t>
            </a:r>
            <a:r>
              <a:rPr lang="en-US" baseline="0" dirty="0" err="1"/>
              <a:t>cần</a:t>
            </a:r>
            <a:r>
              <a:rPr lang="en-US" dirty="0"/>
              <a:t> </a:t>
            </a:r>
            <a:r>
              <a:rPr lang="en-US" dirty="0" err="1"/>
              <a:t>nhấn</a:t>
            </a:r>
            <a:r>
              <a:rPr lang="en-US" dirty="0"/>
              <a:t> </a:t>
            </a:r>
            <a:r>
              <a:rPr lang="en-US" dirty="0" err="1"/>
              <a:t>giọng</a:t>
            </a:r>
            <a:endParaRPr lang="en-US" dirty="0"/>
          </a:p>
          <a:p>
            <a:pPr marL="171450" indent="-171450">
              <a:buFontTx/>
              <a:buChar char="-"/>
            </a:pPr>
            <a:r>
              <a:rPr lang="en-US" dirty="0"/>
              <a:t>HS </a:t>
            </a:r>
            <a:r>
              <a:rPr lang="en-US" dirty="0" err="1"/>
              <a:t>luyện</a:t>
            </a:r>
            <a:r>
              <a:rPr lang="en-US" baseline="0" dirty="0"/>
              <a:t> </a:t>
            </a:r>
            <a:r>
              <a:rPr lang="en-US" baseline="0" dirty="0" err="1"/>
              <a:t>đọc</a:t>
            </a:r>
            <a:r>
              <a:rPr lang="en-US" baseline="0" dirty="0"/>
              <a:t> </a:t>
            </a:r>
            <a:r>
              <a:rPr lang="en-US" baseline="0" dirty="0" err="1"/>
              <a:t>diễn</a:t>
            </a:r>
            <a:r>
              <a:rPr lang="en-US" baseline="0" dirty="0"/>
              <a:t> </a:t>
            </a:r>
            <a:r>
              <a:rPr lang="en-US" baseline="0" dirty="0" err="1"/>
              <a:t>cảm</a:t>
            </a:r>
            <a:r>
              <a:rPr lang="en-US" baseline="0" dirty="0"/>
              <a:t> </a:t>
            </a:r>
            <a:r>
              <a:rPr lang="en-US" baseline="0" dirty="0" err="1"/>
              <a:t>theo</a:t>
            </a:r>
            <a:r>
              <a:rPr lang="en-US" baseline="0" dirty="0"/>
              <a:t> </a:t>
            </a:r>
            <a:r>
              <a:rPr lang="en-US" baseline="0" dirty="0" err="1"/>
              <a:t>nhóm</a:t>
            </a:r>
            <a:r>
              <a:rPr lang="en-US" baseline="0" dirty="0"/>
              <a:t> 2.</a:t>
            </a:r>
          </a:p>
          <a:p>
            <a:pPr marL="171450" indent="-171450">
              <a:buFontTx/>
              <a:buChar char="-"/>
            </a:pPr>
            <a:r>
              <a:rPr lang="en-US" baseline="0" dirty="0" err="1"/>
              <a:t>Thi</a:t>
            </a:r>
            <a:r>
              <a:rPr lang="en-US" baseline="0" dirty="0"/>
              <a:t> </a:t>
            </a:r>
            <a:r>
              <a:rPr lang="en-US" baseline="0" dirty="0" err="1"/>
              <a:t>đọc</a:t>
            </a:r>
            <a:r>
              <a:rPr lang="en-US" baseline="0" dirty="0"/>
              <a:t> </a:t>
            </a:r>
            <a:r>
              <a:rPr lang="en-US" baseline="0" dirty="0" err="1"/>
              <a:t>diễn</a:t>
            </a:r>
            <a:r>
              <a:rPr lang="en-US" baseline="0" dirty="0"/>
              <a:t> </a:t>
            </a:r>
            <a:r>
              <a:rPr lang="en-US" baseline="0" dirty="0" err="1"/>
              <a:t>cảm</a:t>
            </a:r>
            <a:r>
              <a:rPr lang="en-US" baseline="0" dirty="0"/>
              <a:t> (2-3HS </a:t>
            </a:r>
            <a:r>
              <a:rPr lang="en-US" baseline="0" dirty="0" err="1"/>
              <a:t>đọc</a:t>
            </a:r>
            <a:r>
              <a:rPr lang="en-US" baseline="0" dirty="0"/>
              <a:t>)</a:t>
            </a:r>
            <a:endParaRPr lang="en-US" dirty="0"/>
          </a:p>
        </p:txBody>
      </p:sp>
      <p:sp>
        <p:nvSpPr>
          <p:cNvPr id="4" name="Slide Number Placeholder 3"/>
          <p:cNvSpPr>
            <a:spLocks noGrp="1"/>
          </p:cNvSpPr>
          <p:nvPr>
            <p:ph type="sldNum" sz="quarter" idx="5"/>
          </p:nvPr>
        </p:nvSpPr>
        <p:spPr/>
        <p:txBody>
          <a:bodyPr/>
          <a:lstStyle/>
          <a:p>
            <a:fld id="{3D11B032-8904-43BF-979F-52734189217C}" type="slidenum">
              <a:rPr lang="en-US" smtClean="0"/>
              <a:t>10</a:t>
            </a:fld>
            <a:endParaRPr lang="en-US"/>
          </a:p>
        </p:txBody>
      </p:sp>
    </p:spTree>
    <p:extLst>
      <p:ext uri="{BB962C8B-B14F-4D97-AF65-F5344CB8AC3E}">
        <p14:creationId xmlns:p14="http://schemas.microsoft.com/office/powerpoint/2010/main" val="212134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BT1: HS </a:t>
            </a:r>
            <a:r>
              <a:rPr lang="en-US" dirty="0" err="1"/>
              <a:t>tra</a:t>
            </a:r>
            <a:r>
              <a:rPr lang="en-US" dirty="0"/>
              <a:t> </a:t>
            </a:r>
            <a:r>
              <a:rPr lang="en-US" dirty="0" err="1"/>
              <a:t>từ</a:t>
            </a:r>
            <a:r>
              <a:rPr lang="en-US" baseline="0" dirty="0"/>
              <a:t> </a:t>
            </a:r>
            <a:r>
              <a:rPr lang="en-US" baseline="0" dirty="0" err="1"/>
              <a:t>điển</a:t>
            </a:r>
            <a:r>
              <a:rPr lang="en-US" baseline="0" dirty="0"/>
              <a:t>, </a:t>
            </a:r>
            <a:r>
              <a:rPr lang="en-US" baseline="0" dirty="0" err="1"/>
              <a:t>sau</a:t>
            </a:r>
            <a:r>
              <a:rPr lang="en-US" baseline="0" dirty="0"/>
              <a:t> </a:t>
            </a:r>
            <a:r>
              <a:rPr lang="en-US" baseline="0" dirty="0" err="1"/>
              <a:t>đó</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nghĩa</a:t>
            </a:r>
            <a:r>
              <a:rPr lang="en-US" baseline="0" dirty="0"/>
              <a:t> </a:t>
            </a:r>
            <a:r>
              <a:rPr lang="en-US" baseline="0" dirty="0" err="1"/>
              <a:t>của</a:t>
            </a:r>
            <a:r>
              <a:rPr lang="en-US" baseline="0" dirty="0"/>
              <a:t> 2 </a:t>
            </a:r>
            <a:r>
              <a:rPr lang="en-US" baseline="0" dirty="0" err="1"/>
              <a:t>từ</a:t>
            </a:r>
            <a:r>
              <a:rPr lang="en-US" baseline="0" dirty="0"/>
              <a:t>. (HS </a:t>
            </a:r>
            <a:r>
              <a:rPr lang="en-US" baseline="0" dirty="0" err="1"/>
              <a:t>làm</a:t>
            </a:r>
            <a:r>
              <a:rPr lang="en-US" baseline="0" dirty="0"/>
              <a:t> </a:t>
            </a:r>
            <a:r>
              <a:rPr lang="en-US" baseline="0" dirty="0" err="1"/>
              <a:t>cá</a:t>
            </a:r>
            <a:r>
              <a:rPr lang="en-US" baseline="0" dirty="0"/>
              <a:t> </a:t>
            </a:r>
            <a:r>
              <a:rPr lang="en-US" baseline="0" dirty="0" err="1"/>
              <a:t>nhân</a:t>
            </a:r>
            <a:r>
              <a:rPr lang="en-US" baseline="0" dirty="0"/>
              <a:t> </a:t>
            </a:r>
            <a:r>
              <a:rPr lang="en-US" baseline="0" dirty="0" err="1"/>
              <a:t>nếu</a:t>
            </a:r>
            <a:r>
              <a:rPr lang="en-US" baseline="0" dirty="0"/>
              <a:t> </a:t>
            </a:r>
            <a:r>
              <a:rPr lang="en-US" baseline="0" dirty="0" err="1"/>
              <a:t>đủ</a:t>
            </a:r>
            <a:r>
              <a:rPr lang="en-US" baseline="0" dirty="0"/>
              <a:t> </a:t>
            </a:r>
            <a:r>
              <a:rPr lang="en-US" baseline="0" dirty="0" err="1"/>
              <a:t>từ</a:t>
            </a:r>
            <a:r>
              <a:rPr lang="en-US" baseline="0" dirty="0"/>
              <a:t> </a:t>
            </a:r>
            <a:r>
              <a:rPr lang="en-US" baseline="0" dirty="0" err="1"/>
              <a:t>điển</a:t>
            </a:r>
            <a:r>
              <a:rPr lang="en-US" baseline="0" dirty="0"/>
              <a:t>)</a:t>
            </a:r>
          </a:p>
          <a:p>
            <a:r>
              <a:rPr lang="en-US" baseline="0" dirty="0" err="1"/>
              <a:t>Cổ</a:t>
            </a:r>
            <a:r>
              <a:rPr lang="en-US" baseline="0" dirty="0"/>
              <a:t> </a:t>
            </a:r>
            <a:r>
              <a:rPr lang="en-US" baseline="0" dirty="0" err="1"/>
              <a:t>truyền</a:t>
            </a:r>
            <a:r>
              <a:rPr lang="en-US" baseline="0" dirty="0"/>
              <a:t>: </a:t>
            </a:r>
            <a:r>
              <a:rPr lang="en-US" baseline="0" dirty="0" err="1"/>
              <a:t>Đặt</a:t>
            </a:r>
            <a:r>
              <a:rPr lang="en-US" baseline="0" dirty="0"/>
              <a:t> </a:t>
            </a:r>
            <a:r>
              <a:rPr lang="en-US" baseline="0" dirty="0" err="1"/>
              <a:t>câu</a:t>
            </a:r>
            <a:r>
              <a:rPr lang="en-US" baseline="0" dirty="0"/>
              <a:t> </a:t>
            </a:r>
            <a:r>
              <a:rPr lang="en-US" baseline="0" dirty="0" err="1"/>
              <a:t>với</a:t>
            </a:r>
            <a:r>
              <a:rPr lang="en-US" baseline="0" dirty="0"/>
              <a:t> </a:t>
            </a:r>
            <a:r>
              <a:rPr lang="en-US" baseline="0" dirty="0" err="1"/>
              <a:t>từ</a:t>
            </a:r>
            <a:r>
              <a:rPr lang="en-US" baseline="0" dirty="0"/>
              <a:t> “</a:t>
            </a:r>
            <a:r>
              <a:rPr lang="en-US" baseline="0" dirty="0" err="1"/>
              <a:t>cổ</a:t>
            </a:r>
            <a:r>
              <a:rPr lang="en-US" baseline="0" dirty="0"/>
              <a:t> </a:t>
            </a:r>
            <a:r>
              <a:rPr lang="en-US" baseline="0" dirty="0" err="1"/>
              <a:t>truyền</a:t>
            </a:r>
            <a:r>
              <a:rPr lang="en-US" baseline="0" dirty="0"/>
              <a:t>”. </a:t>
            </a:r>
          </a:p>
          <a:p>
            <a:r>
              <a:rPr lang="en-US" baseline="0" dirty="0" err="1"/>
              <a:t>Cổ</a:t>
            </a:r>
            <a:r>
              <a:rPr lang="en-US" baseline="0" dirty="0"/>
              <a:t> </a:t>
            </a:r>
            <a:r>
              <a:rPr lang="en-US" baseline="0" dirty="0" err="1"/>
              <a:t>vật</a:t>
            </a:r>
            <a:r>
              <a:rPr lang="en-US" baseline="0" dirty="0"/>
              <a:t>: Ở </a:t>
            </a:r>
            <a:r>
              <a:rPr lang="en-US" baseline="0" dirty="0" err="1"/>
              <a:t>các</a:t>
            </a:r>
            <a:r>
              <a:rPr lang="en-US" baseline="0" dirty="0"/>
              <a:t> </a:t>
            </a:r>
            <a:r>
              <a:rPr lang="en-US" baseline="0" dirty="0" err="1"/>
              <a:t>tiết</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và</a:t>
            </a:r>
            <a:r>
              <a:rPr lang="en-US" baseline="0" dirty="0"/>
              <a:t> </a:t>
            </a:r>
            <a:r>
              <a:rPr lang="en-US" baseline="0" dirty="0" err="1"/>
              <a:t>Địa</a:t>
            </a:r>
            <a:r>
              <a:rPr lang="en-US" baseline="0" dirty="0"/>
              <a:t> </a:t>
            </a:r>
            <a:r>
              <a:rPr lang="en-US" baseline="0" dirty="0" err="1"/>
              <a:t>lí</a:t>
            </a:r>
            <a:r>
              <a:rPr lang="en-US" baseline="0" dirty="0"/>
              <a:t>, </a:t>
            </a:r>
            <a:r>
              <a:rPr lang="en-US" baseline="0" dirty="0" err="1"/>
              <a:t>các</a:t>
            </a:r>
            <a:r>
              <a:rPr lang="en-US" baseline="0" dirty="0"/>
              <a:t> con </a:t>
            </a:r>
            <a:r>
              <a:rPr lang="en-US" baseline="0" dirty="0" err="1"/>
              <a:t>đã</a:t>
            </a:r>
            <a:r>
              <a:rPr lang="en-US" baseline="0" dirty="0"/>
              <a:t> </a:t>
            </a:r>
            <a:r>
              <a:rPr lang="en-US" baseline="0" dirty="0" err="1"/>
              <a:t>được</a:t>
            </a:r>
            <a:r>
              <a:rPr lang="en-US" baseline="0" dirty="0"/>
              <a:t> </a:t>
            </a:r>
            <a:r>
              <a:rPr lang="en-US" baseline="0" dirty="0" err="1"/>
              <a:t>biết</a:t>
            </a:r>
            <a:r>
              <a:rPr lang="en-US" baseline="0" dirty="0"/>
              <a:t> </a:t>
            </a:r>
            <a:r>
              <a:rPr lang="en-US" baseline="0" dirty="0" err="1"/>
              <a:t>đến</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các</a:t>
            </a:r>
            <a:r>
              <a:rPr lang="en-US" baseline="0" dirty="0"/>
              <a:t> </a:t>
            </a:r>
            <a:r>
              <a:rPr lang="en-US" baseline="0" dirty="0" err="1"/>
              <a:t>cổ</a:t>
            </a:r>
            <a:r>
              <a:rPr lang="en-US" baseline="0" dirty="0"/>
              <a:t> </a:t>
            </a:r>
            <a:r>
              <a:rPr lang="en-US" baseline="0" dirty="0" err="1"/>
              <a:t>vật</a:t>
            </a:r>
            <a:r>
              <a:rPr lang="en-US" baseline="0" dirty="0"/>
              <a:t> </a:t>
            </a:r>
            <a:r>
              <a:rPr lang="en-US" baseline="0" dirty="0" err="1"/>
              <a:t>thời</a:t>
            </a:r>
            <a:r>
              <a:rPr lang="en-US" baseline="0" dirty="0"/>
              <a:t> </a:t>
            </a:r>
            <a:r>
              <a:rPr lang="en-US" baseline="0" dirty="0" err="1"/>
              <a:t>xa</a:t>
            </a:r>
            <a:r>
              <a:rPr lang="en-US" baseline="0" dirty="0"/>
              <a:t> </a:t>
            </a:r>
            <a:r>
              <a:rPr lang="en-US" baseline="0" dirty="0" err="1"/>
              <a:t>xưa</a:t>
            </a:r>
            <a:r>
              <a:rPr lang="en-US" baseline="0" dirty="0"/>
              <a:t>, </a:t>
            </a:r>
            <a:r>
              <a:rPr lang="en-US" baseline="0" dirty="0" err="1"/>
              <a:t>bạn</a:t>
            </a:r>
            <a:r>
              <a:rPr lang="en-US" baseline="0" dirty="0"/>
              <a:t> </a:t>
            </a:r>
            <a:r>
              <a:rPr lang="en-US" baseline="0" dirty="0" err="1"/>
              <a:t>nào</a:t>
            </a:r>
            <a:r>
              <a:rPr lang="en-US" baseline="0" dirty="0"/>
              <a:t> </a:t>
            </a:r>
            <a:r>
              <a:rPr lang="en-US" baseline="0" dirty="0" err="1"/>
              <a:t>còn</a:t>
            </a:r>
            <a:r>
              <a:rPr lang="en-US" baseline="0" dirty="0"/>
              <a:t> </a:t>
            </a:r>
            <a:r>
              <a:rPr lang="en-US" baseline="0" dirty="0" err="1"/>
              <a:t>nhớ</a:t>
            </a:r>
            <a:r>
              <a:rPr lang="en-US" baseline="0" dirty="0"/>
              <a:t>? (HS </a:t>
            </a:r>
            <a:r>
              <a:rPr lang="en-US" baseline="0" dirty="0" err="1"/>
              <a:t>giới</a:t>
            </a:r>
            <a:r>
              <a:rPr lang="en-US" baseline="0" dirty="0"/>
              <a:t> </a:t>
            </a:r>
            <a:r>
              <a:rPr lang="en-US" baseline="0" dirty="0" err="1"/>
              <a:t>thiệu</a:t>
            </a:r>
            <a:r>
              <a:rPr lang="en-US" baseline="0" dirty="0"/>
              <a:t> qua </a:t>
            </a:r>
            <a:r>
              <a:rPr lang="en-US" baseline="0" dirty="0" err="1"/>
              <a:t>tranh</a:t>
            </a:r>
            <a:r>
              <a:rPr lang="en-US" baseline="0" dirty="0"/>
              <a:t>) – Slide </a:t>
            </a:r>
            <a:r>
              <a:rPr lang="en-US" baseline="0" dirty="0" err="1"/>
              <a:t>giới</a:t>
            </a:r>
            <a:r>
              <a:rPr lang="en-US" baseline="0" dirty="0"/>
              <a:t> </a:t>
            </a:r>
            <a:r>
              <a:rPr lang="en-US" baseline="0" dirty="0" err="1"/>
              <a:t>thiệu</a:t>
            </a:r>
            <a:r>
              <a:rPr lang="en-US" baseline="0" dirty="0"/>
              <a:t> 1 </a:t>
            </a:r>
            <a:r>
              <a:rPr lang="en-US" baseline="0" dirty="0" err="1"/>
              <a:t>số</a:t>
            </a:r>
            <a:r>
              <a:rPr lang="en-US" baseline="0" dirty="0"/>
              <a:t> </a:t>
            </a:r>
            <a:r>
              <a:rPr lang="en-US" baseline="0" dirty="0" err="1"/>
              <a:t>cổ</a:t>
            </a:r>
            <a:r>
              <a:rPr lang="en-US" baseline="0" dirty="0"/>
              <a:t> </a:t>
            </a:r>
            <a:r>
              <a:rPr lang="en-US" baseline="0" dirty="0" err="1"/>
              <a:t>vật</a:t>
            </a:r>
            <a:r>
              <a:rPr lang="en-US" baseline="0" dirty="0"/>
              <a:t> ls</a:t>
            </a:r>
          </a:p>
          <a:p>
            <a:r>
              <a:rPr lang="en-US" baseline="0" dirty="0" err="1"/>
              <a:t>Vậy</a:t>
            </a:r>
            <a:r>
              <a:rPr lang="en-US" baseline="0" dirty="0"/>
              <a:t> </a:t>
            </a:r>
            <a:r>
              <a:rPr lang="en-US" baseline="0" dirty="0" err="1"/>
              <a:t>từ</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 </a:t>
            </a:r>
            <a:r>
              <a:rPr lang="en-US" baseline="0" dirty="0" err="1"/>
              <a:t>này</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gì</a:t>
            </a:r>
            <a:r>
              <a:rPr lang="en-US" baseline="0" dirty="0"/>
              <a:t>? (</a:t>
            </a:r>
            <a:r>
              <a:rPr lang="en-US" baseline="0" dirty="0" err="1"/>
              <a:t>Cổ</a:t>
            </a:r>
            <a:r>
              <a:rPr lang="en-US" baseline="0" dirty="0"/>
              <a:t> </a:t>
            </a:r>
            <a:r>
              <a:rPr lang="en-US" baseline="0" dirty="0" err="1"/>
              <a:t>trong</a:t>
            </a:r>
            <a:r>
              <a:rPr lang="en-US" baseline="0" dirty="0"/>
              <a:t> 2 </a:t>
            </a:r>
            <a:r>
              <a:rPr lang="en-US" baseline="0" dirty="0" err="1"/>
              <a:t>từ</a:t>
            </a:r>
            <a:r>
              <a:rPr lang="en-US" baseline="0" dirty="0"/>
              <a:t>…</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xa</a:t>
            </a:r>
            <a:r>
              <a:rPr lang="en-US" baseline="0" dirty="0"/>
              <a:t> </a:t>
            </a:r>
            <a:r>
              <a:rPr lang="en-US" baseline="0" dirty="0" err="1"/>
              <a:t>xưa</a:t>
            </a:r>
            <a:r>
              <a:rPr lang="en-US" baseline="0" dirty="0"/>
              <a:t>, </a:t>
            </a:r>
            <a:r>
              <a:rPr lang="en-US" baseline="0" dirty="0" err="1"/>
              <a:t>cũ</a:t>
            </a:r>
            <a:r>
              <a:rPr lang="en-US" baseline="0" dirty="0"/>
              <a:t>.</a:t>
            </a:r>
          </a:p>
          <a:p>
            <a:r>
              <a:rPr lang="en-US" baseline="0" dirty="0"/>
              <a:t>GV </a:t>
            </a:r>
            <a:r>
              <a:rPr lang="en-US" baseline="0" dirty="0" err="1"/>
              <a:t>chốt</a:t>
            </a:r>
            <a:r>
              <a:rPr lang="en-US" baseline="0" dirty="0"/>
              <a:t>: Ở BT1, </a:t>
            </a:r>
            <a:r>
              <a:rPr lang="en-US" baseline="0" dirty="0" err="1"/>
              <a:t>chúng</a:t>
            </a:r>
            <a:r>
              <a:rPr lang="en-US" baseline="0" dirty="0"/>
              <a:t> </a:t>
            </a:r>
            <a:r>
              <a:rPr lang="en-US" baseline="0" dirty="0" err="1"/>
              <a:t>mình</a:t>
            </a:r>
            <a:r>
              <a:rPr lang="en-US" baseline="0" dirty="0"/>
              <a:t> </a:t>
            </a:r>
            <a:r>
              <a:rPr lang="en-US" baseline="0" dirty="0" err="1"/>
              <a:t>đã</a:t>
            </a:r>
            <a:r>
              <a:rPr lang="en-US" baseline="0" dirty="0"/>
              <a:t> </a:t>
            </a:r>
            <a:r>
              <a:rPr lang="en-US" baseline="0" dirty="0" err="1"/>
              <a:t>biết</a:t>
            </a:r>
            <a:r>
              <a:rPr lang="en-US" baseline="0" dirty="0"/>
              <a:t> </a:t>
            </a:r>
            <a:r>
              <a:rPr lang="en-US" baseline="0" dirty="0" err="1"/>
              <a:t>nghĩa</a:t>
            </a:r>
            <a:r>
              <a:rPr lang="en-US" baseline="0" dirty="0"/>
              <a:t> </a:t>
            </a:r>
            <a:r>
              <a:rPr lang="en-US" baseline="0" dirty="0" err="1"/>
              <a:t>của</a:t>
            </a:r>
            <a:r>
              <a:rPr lang="en-US" baseline="0" dirty="0"/>
              <a:t> 2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là</a:t>
            </a:r>
            <a:r>
              <a:rPr lang="en-US" baseline="0" dirty="0"/>
              <a:t> </a:t>
            </a:r>
            <a:r>
              <a:rPr lang="en-US" baseline="0" dirty="0" err="1"/>
              <a:t>thuộc</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xa</a:t>
            </a:r>
            <a:r>
              <a:rPr lang="en-US" baseline="0" dirty="0"/>
              <a:t> </a:t>
            </a:r>
            <a:r>
              <a:rPr lang="en-US" baseline="0" dirty="0" err="1"/>
              <a:t>xưa</a:t>
            </a:r>
            <a:r>
              <a:rPr lang="en-US" baseline="0" dirty="0"/>
              <a:t>. </a:t>
            </a:r>
            <a:r>
              <a:rPr lang="en-US" baseline="0" dirty="0" err="1"/>
              <a:t>Chúng</a:t>
            </a:r>
            <a:r>
              <a:rPr lang="en-US" baseline="0" dirty="0"/>
              <a:t> </a:t>
            </a:r>
            <a:r>
              <a:rPr lang="en-US" baseline="0" dirty="0" err="1"/>
              <a:t>mình</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mở</a:t>
            </a:r>
            <a:r>
              <a:rPr lang="en-US" baseline="0" dirty="0"/>
              <a:t> </a:t>
            </a:r>
            <a:r>
              <a:rPr lang="en-US" baseline="0" dirty="0" err="1"/>
              <a:t>rộng</a:t>
            </a:r>
            <a:r>
              <a:rPr lang="en-US" baseline="0" dirty="0"/>
              <a:t> </a:t>
            </a:r>
            <a:r>
              <a:rPr lang="en-US" baseline="0" dirty="0" err="1"/>
              <a:t>thêm</a:t>
            </a:r>
            <a:r>
              <a:rPr lang="en-US" baseline="0" dirty="0"/>
              <a:t> </a:t>
            </a:r>
            <a:r>
              <a:rPr lang="en-US" baseline="0" dirty="0" err="1"/>
              <a:t>vốn</a:t>
            </a:r>
            <a:r>
              <a:rPr lang="en-US" baseline="0" dirty="0"/>
              <a:t> </a:t>
            </a:r>
            <a:r>
              <a:rPr lang="en-US" baseline="0" dirty="0" err="1"/>
              <a:t>từ</a:t>
            </a:r>
            <a:r>
              <a:rPr lang="en-US" baseline="0" dirty="0"/>
              <a:t> </a:t>
            </a:r>
            <a:r>
              <a:rPr lang="en-US" baseline="0" dirty="0" err="1"/>
              <a:t>có</a:t>
            </a:r>
            <a:r>
              <a:rPr lang="en-US" baseline="0" dirty="0"/>
              <a:t> </a:t>
            </a:r>
            <a:r>
              <a:rPr lang="en-US" baseline="0" dirty="0" err="1"/>
              <a:t>chứa</a:t>
            </a:r>
            <a:r>
              <a:rPr lang="en-US" baseline="0" dirty="0"/>
              <a:t> </a:t>
            </a:r>
            <a:r>
              <a:rPr lang="en-US" baseline="0" dirty="0" err="1"/>
              <a:t>tiếng</a:t>
            </a:r>
            <a:r>
              <a:rPr lang="en-US" baseline="0" dirty="0"/>
              <a:t> “</a:t>
            </a:r>
            <a:r>
              <a:rPr lang="en-US" baseline="0" dirty="0" err="1"/>
              <a:t>cổ</a:t>
            </a:r>
            <a:r>
              <a:rPr lang="en-US" baseline="0" dirty="0"/>
              <a:t>” </a:t>
            </a:r>
            <a:r>
              <a:rPr lang="en-US" baseline="0" dirty="0" err="1"/>
              <a:t>mang</a:t>
            </a:r>
            <a:r>
              <a:rPr lang="en-US" baseline="0" dirty="0"/>
              <a:t> </a:t>
            </a:r>
            <a:r>
              <a:rPr lang="en-US" baseline="0" dirty="0" err="1"/>
              <a:t>nghĩa</a:t>
            </a:r>
            <a:r>
              <a:rPr lang="en-US" baseline="0" dirty="0"/>
              <a:t> </a:t>
            </a:r>
            <a:r>
              <a:rPr lang="en-US" baseline="0" dirty="0" err="1"/>
              <a:t>này</a:t>
            </a:r>
            <a:r>
              <a:rPr lang="en-US" baseline="0" dirty="0"/>
              <a:t> ở BT2.</a:t>
            </a:r>
          </a:p>
        </p:txBody>
      </p:sp>
      <p:sp>
        <p:nvSpPr>
          <p:cNvPr id="4" name="Slide Number Placeholder 3"/>
          <p:cNvSpPr>
            <a:spLocks noGrp="1"/>
          </p:cNvSpPr>
          <p:nvPr>
            <p:ph type="sldNum" sz="quarter" idx="10"/>
          </p:nvPr>
        </p:nvSpPr>
        <p:spPr/>
        <p:txBody>
          <a:bodyPr/>
          <a:lstStyle/>
          <a:p>
            <a:fld id="{3D11B032-8904-43BF-979F-52734189217C}" type="slidenum">
              <a:rPr lang="en-US" smtClean="0"/>
              <a:t>13</a:t>
            </a:fld>
            <a:endParaRPr lang="en-US"/>
          </a:p>
        </p:txBody>
      </p:sp>
    </p:spTree>
    <p:extLst>
      <p:ext uri="{BB962C8B-B14F-4D97-AF65-F5344CB8AC3E}">
        <p14:creationId xmlns:p14="http://schemas.microsoft.com/office/powerpoint/2010/main" val="316508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5" name="Footer Placeholder 4">
            <a:extLst>
              <a:ext uri="{FF2B5EF4-FFF2-40B4-BE49-F238E27FC236}">
                <a16:creationId xmlns:a16="http://schemas.microsoft.com/office/drawing/2014/main" xmlns=""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5" name="Footer Placeholder 4">
            <a:extLst>
              <a:ext uri="{FF2B5EF4-FFF2-40B4-BE49-F238E27FC236}">
                <a16:creationId xmlns:a16="http://schemas.microsoft.com/office/drawing/2014/main" xmlns=""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5" name="Footer Placeholder 4">
            <a:extLst>
              <a:ext uri="{FF2B5EF4-FFF2-40B4-BE49-F238E27FC236}">
                <a16:creationId xmlns:a16="http://schemas.microsoft.com/office/drawing/2014/main" xmlns=""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D05FD7-740D-4186-8D7D-8047CC1C0E77}"/>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5" name="Footer Placeholder 4">
            <a:extLst>
              <a:ext uri="{FF2B5EF4-FFF2-40B4-BE49-F238E27FC236}">
                <a16:creationId xmlns:a16="http://schemas.microsoft.com/office/drawing/2014/main" xmlns=""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23BE1F-49EF-4937-9921-3178BDEB075D}"/>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5" name="Footer Placeholder 4">
            <a:extLst>
              <a:ext uri="{FF2B5EF4-FFF2-40B4-BE49-F238E27FC236}">
                <a16:creationId xmlns:a16="http://schemas.microsoft.com/office/drawing/2014/main" xmlns=""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04A372-1AAF-439F-8137-4200EAE7EEF4}"/>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5" name="Footer Placeholder 4">
            <a:extLst>
              <a:ext uri="{FF2B5EF4-FFF2-40B4-BE49-F238E27FC236}">
                <a16:creationId xmlns:a16="http://schemas.microsoft.com/office/drawing/2014/main" xmlns=""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3304BA9-E3A5-4AAA-AED2-6BF65BCDC049}"/>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6" name="Footer Placeholder 5">
            <a:extLst>
              <a:ext uri="{FF2B5EF4-FFF2-40B4-BE49-F238E27FC236}">
                <a16:creationId xmlns:a16="http://schemas.microsoft.com/office/drawing/2014/main" xmlns=""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9CCC516-738A-4E02-87E3-BBD94D0112AC}"/>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8" name="Footer Placeholder 7">
            <a:extLst>
              <a:ext uri="{FF2B5EF4-FFF2-40B4-BE49-F238E27FC236}">
                <a16:creationId xmlns:a16="http://schemas.microsoft.com/office/drawing/2014/main" xmlns=""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8A32E9-3D9F-4F24-BE0F-F7BDBBADA039}"/>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4" name="Footer Placeholder 3">
            <a:extLst>
              <a:ext uri="{FF2B5EF4-FFF2-40B4-BE49-F238E27FC236}">
                <a16:creationId xmlns:a16="http://schemas.microsoft.com/office/drawing/2014/main" xmlns=""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A06A7E-6AAF-4A3B-ACDC-21DD7C3C557B}"/>
              </a:ext>
            </a:extLst>
          </p:cNvPr>
          <p:cNvSpPr>
            <a:spLocks noGrp="1"/>
          </p:cNvSpPr>
          <p:nvPr>
            <p:ph type="dt" sz="half" idx="10"/>
          </p:nvPr>
        </p:nvSpPr>
        <p:spPr/>
        <p:txBody>
          <a:bodyPr/>
          <a:lstStyle/>
          <a:p>
            <a:fld id="{1D5FA68B-3AAB-4385-AA78-4548B54286B0}" type="datetimeFigureOut">
              <a:rPr lang="en-US" smtClean="0"/>
              <a:t>3/6/2025</a:t>
            </a:fld>
            <a:endParaRPr lang="en-US"/>
          </a:p>
        </p:txBody>
      </p:sp>
      <p:sp>
        <p:nvSpPr>
          <p:cNvPr id="3" name="Footer Placeholder 2">
            <a:extLst>
              <a:ext uri="{FF2B5EF4-FFF2-40B4-BE49-F238E27FC236}">
                <a16:creationId xmlns:a16="http://schemas.microsoft.com/office/drawing/2014/main" xmlns=""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621C-98D6-4CE7-8DB1-A3C55C7065D2}"/>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5" name="Footer Placeholder 4">
            <a:extLst>
              <a:ext uri="{FF2B5EF4-FFF2-40B4-BE49-F238E27FC236}">
                <a16:creationId xmlns:a16="http://schemas.microsoft.com/office/drawing/2014/main" xmlns=""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DBAFEE-34BA-4437-A439-F938159EE2DE}"/>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9E4D-78FA-4907-B002-C236945A300D}"/>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9DCDC3-21F0-4FAE-93A6-4B023AE027E2}"/>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6" name="Footer Placeholder 5">
            <a:extLst>
              <a:ext uri="{FF2B5EF4-FFF2-40B4-BE49-F238E27FC236}">
                <a16:creationId xmlns:a16="http://schemas.microsoft.com/office/drawing/2014/main" xmlns=""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5A09B2-9A82-4EBF-B163-2D46400EC269}"/>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8" name="Footer Placeholder 7">
            <a:extLst>
              <a:ext uri="{FF2B5EF4-FFF2-40B4-BE49-F238E27FC236}">
                <a16:creationId xmlns:a16="http://schemas.microsoft.com/office/drawing/2014/main" xmlns=""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E97B68-6C2E-4C89-B873-2D1D92C18A23}"/>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4" name="Footer Placeholder 3">
            <a:extLst>
              <a:ext uri="{FF2B5EF4-FFF2-40B4-BE49-F238E27FC236}">
                <a16:creationId xmlns:a16="http://schemas.microsoft.com/office/drawing/2014/main" xmlns=""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FA0BA6-6D4E-4B95-AEFA-BB39C50712F5}"/>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3" name="Footer Placeholder 2">
            <a:extLst>
              <a:ext uri="{FF2B5EF4-FFF2-40B4-BE49-F238E27FC236}">
                <a16:creationId xmlns:a16="http://schemas.microsoft.com/office/drawing/2014/main" xmlns=""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D004F4-586B-4CE5-BEAC-C883927C17C7}"/>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6" name="Footer Placeholder 5">
            <a:extLst>
              <a:ext uri="{FF2B5EF4-FFF2-40B4-BE49-F238E27FC236}">
                <a16:creationId xmlns:a16="http://schemas.microsoft.com/office/drawing/2014/main" xmlns=""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B9B0A-E706-498C-837F-78A0DE5FEBDC}"/>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6" name="Footer Placeholder 5">
            <a:extLst>
              <a:ext uri="{FF2B5EF4-FFF2-40B4-BE49-F238E27FC236}">
                <a16:creationId xmlns:a16="http://schemas.microsoft.com/office/drawing/2014/main" xmlns=""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AB71E3-83B4-41A4-817A-A63BB90946FC}"/>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32B0B8-BC35-44DC-A366-490DDD8408E2}"/>
              </a:ext>
            </a:extLst>
          </p:cNvPr>
          <p:cNvSpPr>
            <a:spLocks noGrp="1"/>
          </p:cNvSpPr>
          <p:nvPr>
            <p:ph type="dt" sz="half" idx="10"/>
          </p:nvPr>
        </p:nvSpPr>
        <p:spPr/>
        <p:txBody>
          <a:body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5" name="Footer Placeholder 4">
            <a:extLst>
              <a:ext uri="{FF2B5EF4-FFF2-40B4-BE49-F238E27FC236}">
                <a16:creationId xmlns:a16="http://schemas.microsoft.com/office/drawing/2014/main" xmlns=""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6" name="Footer Placeholder 5">
            <a:extLst>
              <a:ext uri="{FF2B5EF4-FFF2-40B4-BE49-F238E27FC236}">
                <a16:creationId xmlns:a16="http://schemas.microsoft.com/office/drawing/2014/main" xmlns=""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5BCE05-2700-4FFE-8E4F-D9D3C955B2C9}"/>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846C8C-7889-410B-8306-FF99C3FC5286}"/>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470C7A-02B8-49C0-93EF-FA88C58D8E37}"/>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AE63CC2-D548-4086-B042-68F50311E172}"/>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6" name="Footer Placeholder 5">
            <a:extLst>
              <a:ext uri="{FF2B5EF4-FFF2-40B4-BE49-F238E27FC236}">
                <a16:creationId xmlns:a16="http://schemas.microsoft.com/office/drawing/2014/main" xmlns=""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E33489-BC94-43BF-AFC7-67F629376605}"/>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8" name="Footer Placeholder 7">
            <a:extLst>
              <a:ext uri="{FF2B5EF4-FFF2-40B4-BE49-F238E27FC236}">
                <a16:creationId xmlns:a16="http://schemas.microsoft.com/office/drawing/2014/main" xmlns=""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9CDA58-C671-4B40-B7F4-044903EC3350}"/>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4" name="Footer Placeholder 3">
            <a:extLst>
              <a:ext uri="{FF2B5EF4-FFF2-40B4-BE49-F238E27FC236}">
                <a16:creationId xmlns:a16="http://schemas.microsoft.com/office/drawing/2014/main" xmlns=""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817C19-C125-457D-B0AA-62FDE986652D}"/>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3" name="Footer Placeholder 2">
            <a:extLst>
              <a:ext uri="{FF2B5EF4-FFF2-40B4-BE49-F238E27FC236}">
                <a16:creationId xmlns:a16="http://schemas.microsoft.com/office/drawing/2014/main" xmlns=""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615C65-B10E-4E2D-A3C1-C877219F9544}"/>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6" name="Footer Placeholder 5">
            <a:extLst>
              <a:ext uri="{FF2B5EF4-FFF2-40B4-BE49-F238E27FC236}">
                <a16:creationId xmlns:a16="http://schemas.microsoft.com/office/drawing/2014/main" xmlns=""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0D43CF-B592-4B0C-9B94-5E84502EC410}"/>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6" name="Footer Placeholder 5">
            <a:extLst>
              <a:ext uri="{FF2B5EF4-FFF2-40B4-BE49-F238E27FC236}">
                <a16:creationId xmlns:a16="http://schemas.microsoft.com/office/drawing/2014/main" xmlns=""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8" name="Footer Placeholder 7">
            <a:extLst>
              <a:ext uri="{FF2B5EF4-FFF2-40B4-BE49-F238E27FC236}">
                <a16:creationId xmlns:a16="http://schemas.microsoft.com/office/drawing/2014/main" xmlns=""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A733EC-D934-4840-AB75-3AC68140A467}"/>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4996E-0711-4113-9547-5B3D0979A2FC}"/>
              </a:ext>
            </a:extLst>
          </p:cNvPr>
          <p:cNvSpPr>
            <a:spLocks noGrp="1"/>
          </p:cNvSpPr>
          <p:nvPr>
            <p:ph type="dt" sz="half" idx="10"/>
          </p:nvPr>
        </p:nvSpPr>
        <p:spPr/>
        <p:txBody>
          <a:body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4" name="Footer Placeholder 3">
            <a:extLst>
              <a:ext uri="{FF2B5EF4-FFF2-40B4-BE49-F238E27FC236}">
                <a16:creationId xmlns:a16="http://schemas.microsoft.com/office/drawing/2014/main" xmlns=""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3" name="Footer Placeholder 2">
            <a:extLst>
              <a:ext uri="{FF2B5EF4-FFF2-40B4-BE49-F238E27FC236}">
                <a16:creationId xmlns:a16="http://schemas.microsoft.com/office/drawing/2014/main" xmlns=""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3/6/2025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5DB54EC0-52F4-0964-6E4D-E802FDA3AD74}"/>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358746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585EEF-9565-2DF3-24C1-8DFB68AEFE45}"/>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4083576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322A49B-0C7E-1197-742C-760185A031F7}"/>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4286659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6" name="Footer Placeholder 5">
            <a:extLst>
              <a:ext uri="{FF2B5EF4-FFF2-40B4-BE49-F238E27FC236}">
                <a16:creationId xmlns:a16="http://schemas.microsoft.com/office/drawing/2014/main" xmlns=""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36BF49-077B-8818-83FE-5744D14D00F1}"/>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6" name="Footer Placeholder 5">
            <a:extLst>
              <a:ext uri="{FF2B5EF4-FFF2-40B4-BE49-F238E27FC236}">
                <a16:creationId xmlns:a16="http://schemas.microsoft.com/office/drawing/2014/main" xmlns=""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6114906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02F0843-3900-38EE-9C25-C99ADAEB541D}"/>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8" name="Footer Placeholder 7">
            <a:extLst>
              <a:ext uri="{FF2B5EF4-FFF2-40B4-BE49-F238E27FC236}">
                <a16:creationId xmlns:a16="http://schemas.microsoft.com/office/drawing/2014/main" xmlns=""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577373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E4210ED-1BB8-8AAC-EC45-B510CF83D69F}"/>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4" name="Footer Placeholder 3">
            <a:extLst>
              <a:ext uri="{FF2B5EF4-FFF2-40B4-BE49-F238E27FC236}">
                <a16:creationId xmlns:a16="http://schemas.microsoft.com/office/drawing/2014/main" xmlns=""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06890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A087E7-06FD-D8F3-A049-2380E72E8EC3}"/>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3" name="Footer Placeholder 2">
            <a:extLst>
              <a:ext uri="{FF2B5EF4-FFF2-40B4-BE49-F238E27FC236}">
                <a16:creationId xmlns:a16="http://schemas.microsoft.com/office/drawing/2014/main" xmlns=""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986941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2EC4A2-5701-2DF3-88C0-C4F80EAEFE92}"/>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6" name="Footer Placeholder 5">
            <a:extLst>
              <a:ext uri="{FF2B5EF4-FFF2-40B4-BE49-F238E27FC236}">
                <a16:creationId xmlns:a16="http://schemas.microsoft.com/office/drawing/2014/main" xmlns=""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075416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F3242B9-C0FB-767A-9C05-E1BA41D37104}"/>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6" name="Footer Placeholder 5">
            <a:extLst>
              <a:ext uri="{FF2B5EF4-FFF2-40B4-BE49-F238E27FC236}">
                <a16:creationId xmlns:a16="http://schemas.microsoft.com/office/drawing/2014/main" xmlns=""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35585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BEB0E3-85FF-6C93-2D97-1ED4CAD88481}"/>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967132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658595-D744-C929-BAE3-A2BA6D797D83}"/>
              </a:ext>
            </a:extLst>
          </p:cNvPr>
          <p:cNvSpPr>
            <a:spLocks noGrp="1"/>
          </p:cNvSpPr>
          <p:nvPr>
            <p:ph type="dt" sz="half" idx="10"/>
          </p:nvPr>
        </p:nvSpPr>
        <p:spPr/>
        <p:txBody>
          <a:body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01022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5DE6B72-52C5-825B-6677-68D3DF828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sp>
        <p:nvSpPr>
          <p:cNvPr id="2" name="TextBox 3">
            <a:extLst>
              <a:ext uri="{FF2B5EF4-FFF2-40B4-BE49-F238E27FC236}">
                <a16:creationId xmlns:a16="http://schemas.microsoft.com/office/drawing/2014/main" xmlns=""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xmlns="" id="{D2A83CB4-8C33-4274-F629-259B3DDC776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xmlns="" id="{7EF2A6FA-E402-144F-3295-4B34DB5BE2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xmlns="" id="{0B811B74-95D9-3F48-CF51-03F272535D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xmlns="" id="{4E733573-54C4-0A01-1F42-1779359DB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xmlns="" id="{92073669-50E0-D5DD-0E43-B719D8CDDB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xmlns="" id="{721713B3-E11E-95C3-2734-ED9523F889D6}"/>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6" name="Picture 15">
            <a:extLst>
              <a:ext uri="{FF2B5EF4-FFF2-40B4-BE49-F238E27FC236}">
                <a16:creationId xmlns:a16="http://schemas.microsoft.com/office/drawing/2014/main" xmlns="" id="{C29C82B3-E188-66FF-57FD-23A2C0D9B59B}"/>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xmlns="" id="{9D8DF55E-AFE6-65FF-776B-10CFADE9BE06}"/>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215841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3/6/2025</a:t>
            </a:fld>
            <a:endParaRPr lang="en-US"/>
          </a:p>
        </p:txBody>
      </p:sp>
      <p:sp>
        <p:nvSpPr>
          <p:cNvPr id="6" name="Footer Placeholder 5">
            <a:extLst>
              <a:ext uri="{FF2B5EF4-FFF2-40B4-BE49-F238E27FC236}">
                <a16:creationId xmlns:a16="http://schemas.microsoft.com/office/drawing/2014/main" xmlns=""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18" Type="http://schemas.openxmlformats.org/officeDocument/2006/relationships/image" Target="../media/image1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1.jpeg"/><Relationship Id="rId2" Type="http://schemas.openxmlformats.org/officeDocument/2006/relationships/slideLayout" Target="../slideLayouts/slideLayout78.xml"/><Relationship Id="rId16" Type="http://schemas.openxmlformats.org/officeDocument/2006/relationships/image" Target="../media/image10.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9.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CD83799E-BBC5-88FA-8BE3-AE4D66598C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3/6/2025</a:t>
            </a:fld>
            <a:endParaRPr lang="en-US"/>
          </a:p>
        </p:txBody>
      </p:sp>
      <p:sp>
        <p:nvSpPr>
          <p:cNvPr id="5" name="Footer Placeholder 4">
            <a:extLst>
              <a:ext uri="{FF2B5EF4-FFF2-40B4-BE49-F238E27FC236}">
                <a16:creationId xmlns:a16="http://schemas.microsoft.com/office/drawing/2014/main" xmlns=""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xmlns="" id="{0EA0EE93-B2A0-46FC-9385-79FDB40CC477}"/>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FB313512-A9BA-0A85-983A-7494105263C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3/6/2025</a:t>
            </a:fld>
            <a:endParaRPr lang="en-US"/>
          </a:p>
        </p:txBody>
      </p:sp>
      <p:sp>
        <p:nvSpPr>
          <p:cNvPr id="5" name="Footer Placeholder 4">
            <a:extLst>
              <a:ext uri="{FF2B5EF4-FFF2-40B4-BE49-F238E27FC236}">
                <a16:creationId xmlns:a16="http://schemas.microsoft.com/office/drawing/2014/main" xmlns=""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xmlns=""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xmlns="" id="{4425869F-9C92-422B-86D1-779968AE030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3/6/2025</a:t>
            </a:fld>
            <a:endParaRPr lang="en-US"/>
          </a:p>
        </p:txBody>
      </p:sp>
      <p:sp>
        <p:nvSpPr>
          <p:cNvPr id="5" name="Footer Placeholder 4">
            <a:extLst>
              <a:ext uri="{FF2B5EF4-FFF2-40B4-BE49-F238E27FC236}">
                <a16:creationId xmlns:a16="http://schemas.microsoft.com/office/drawing/2014/main" xmlns=""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xmlns=""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3/6/2025</a:t>
            </a:fld>
            <a:endParaRPr lang="en-US"/>
          </a:p>
        </p:txBody>
      </p:sp>
      <p:sp>
        <p:nvSpPr>
          <p:cNvPr id="5" name="Footer Placeholder 4">
            <a:extLst>
              <a:ext uri="{FF2B5EF4-FFF2-40B4-BE49-F238E27FC236}">
                <a16:creationId xmlns:a16="http://schemas.microsoft.com/office/drawing/2014/main" xmlns=""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xmlns=""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0F40407E-2423-060A-ACB7-B8FD8D478B2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FBF4B6F4-7D29-8E45-0ECF-E6BB0721C94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1962CC19-58B2-B0EE-9D8B-DEEF6270547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C9D6BE19-39A1-8442-76A0-7CF27041EC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B795A215-3AF0-7E3A-5256-E479A16BE4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xmlns="" id="{7D90C4C2-4B0F-6C01-353B-3A8D1549017E}"/>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xmlns="" id="{25A2E686-58C1-2157-B4D1-FB2D280A0C35}"/>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5A1BD4F5-75BF-4220-50D0-0E9276504D07}"/>
              </a:ext>
            </a:extLst>
          </p:cNvPr>
          <p:cNvPicPr>
            <a:picLocks noChangeAspect="1"/>
          </p:cNvPicPr>
          <p:nvPr userDrawn="1"/>
        </p:nvPicPr>
        <p:blipFill>
          <a:blip r:embed="rId16"/>
          <a:stretch>
            <a:fillRect/>
          </a:stretch>
        </p:blipFill>
        <p:spPr>
          <a:xfrm>
            <a:off x="-1659241" y="607019"/>
            <a:ext cx="1203760" cy="1461947"/>
          </a:xfrm>
          <a:prstGeom prst="rect">
            <a:avLst/>
          </a:prstGeom>
        </p:spPr>
      </p:pic>
      <p:pic>
        <p:nvPicPr>
          <p:cNvPr id="17" name="Picture 16" descr="A cartoon of a farm with a windmill&#10;&#10;Description automatically generated">
            <a:extLst>
              <a:ext uri="{FF2B5EF4-FFF2-40B4-BE49-F238E27FC236}">
                <a16:creationId xmlns:a16="http://schemas.microsoft.com/office/drawing/2014/main" xmlns="" id="{76DFA9FE-0D1A-049D-134D-E3D63A70A9A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1200" y="0"/>
            <a:ext cx="12192000" cy="6858000"/>
          </a:xfrm>
          <a:prstGeom prst="rect">
            <a:avLst/>
          </a:prstGeom>
        </p:spPr>
      </p:pic>
      <p:pic>
        <p:nvPicPr>
          <p:cNvPr id="22" name="Picture 21">
            <a:extLst>
              <a:ext uri="{FF2B5EF4-FFF2-40B4-BE49-F238E27FC236}">
                <a16:creationId xmlns:a16="http://schemas.microsoft.com/office/drawing/2014/main" xmlns="" id="{C0025C1E-43ED-FE69-8E03-E8410250CBB9}"/>
              </a:ext>
            </a:extLst>
          </p:cNvPr>
          <p:cNvPicPr>
            <a:picLocks noChangeAspect="1"/>
          </p:cNvPicPr>
          <p:nvPr userDrawn="1"/>
        </p:nvPicPr>
        <p:blipFill>
          <a:blip r:embed="rId18"/>
          <a:stretch>
            <a:fillRect/>
          </a:stretch>
        </p:blipFill>
        <p:spPr>
          <a:xfrm>
            <a:off x="-31200" y="0"/>
            <a:ext cx="12223200" cy="6947354"/>
          </a:xfrm>
          <a:prstGeom prst="rect">
            <a:avLst/>
          </a:prstGeom>
        </p:spPr>
      </p:pic>
    </p:spTree>
    <p:extLst>
      <p:ext uri="{BB962C8B-B14F-4D97-AF65-F5344CB8AC3E}">
        <p14:creationId xmlns:p14="http://schemas.microsoft.com/office/powerpoint/2010/main" val="163497804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jpe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1.wdp"/><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image" Target="../media/image26.png"/><Relationship Id="rId21"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49.svg"/><Relationship Id="rId17" Type="http://schemas.openxmlformats.org/officeDocument/2006/relationships/image" Target="../media/image34.png"/><Relationship Id="rId25"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53.svg"/><Relationship Id="rId20" Type="http://schemas.openxmlformats.org/officeDocument/2006/relationships/image" Target="../media/image56.svg"/><Relationship Id="rId1" Type="http://schemas.openxmlformats.org/officeDocument/2006/relationships/slideLayout" Target="../slideLayouts/slideLayout72.xml"/><Relationship Id="rId6" Type="http://schemas.openxmlformats.org/officeDocument/2006/relationships/image" Target="../media/image43.svg"/><Relationship Id="rId11" Type="http://schemas.openxmlformats.org/officeDocument/2006/relationships/image" Target="../media/image31.png"/><Relationship Id="rId24" Type="http://schemas.openxmlformats.org/officeDocument/2006/relationships/image" Target="../media/image60.sv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8.png"/><Relationship Id="rId10" Type="http://schemas.openxmlformats.org/officeDocument/2006/relationships/image" Target="../media/image47.svg"/><Relationship Id="rId19"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51.svg"/><Relationship Id="rId22"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xmlns="" id="{81D1D6CB-9C81-C16D-8F67-51A8CC44ABC1}"/>
              </a:ext>
            </a:extLst>
          </p:cNvPr>
          <p:cNvSpPr/>
          <p:nvPr/>
        </p:nvSpPr>
        <p:spPr>
          <a:xfrm>
            <a:off x="767408" y="476672"/>
            <a:ext cx="10369152" cy="5616624"/>
          </a:xfrm>
          <a:prstGeom prst="round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10">
            <a:extLst>
              <a:ext uri="{FF2B5EF4-FFF2-40B4-BE49-F238E27FC236}">
                <a16:creationId xmlns:a16="http://schemas.microsoft.com/office/drawing/2014/main" xmlns="" id="{4FD4FFBB-B6D2-AD46-0756-BBDD82CFE803}"/>
              </a:ext>
            </a:extLst>
          </p:cNvPr>
          <p:cNvSpPr txBox="1"/>
          <p:nvPr/>
        </p:nvSpPr>
        <p:spPr>
          <a:xfrm>
            <a:off x="1559496" y="2060848"/>
            <a:ext cx="9073008" cy="4320480"/>
          </a:xfrm>
          <a:prstGeom prst="rect">
            <a:avLst/>
          </a:prstGeom>
          <a:noFill/>
        </p:spPr>
        <p:txBody>
          <a:bodyPr spcFirstLastPara="1" wrap="none" lIns="65024" tIns="32512" rIns="65024" bIns="32512" numCol="1">
            <a:prstTxWarp prst="textArchUp">
              <a:avLst>
                <a:gd name="adj" fmla="val 957222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Hân</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hoan</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chào</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đón</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các</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thầy</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cô</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a:t>
            </a:r>
            <a:r>
              <a:rPr kumimoji="0" lang="en-US" altLang="zh-CN" sz="3600" b="1" i="0" u="none" strike="noStrike" kern="1200" cap="all"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giáo</a:t>
            </a: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 VÀ CÁC EM HỌC SINH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rPr>
              <a:t>THAM DỰ TIẾT HỌC</a:t>
            </a:r>
            <a:endParaRPr kumimoji="0" lang="zh-CN" altLang="en-US" sz="3600" b="0" i="0" u="none" strike="noStrike" kern="1200" cap="all"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SVN-Zero" panose="02040603050506020204" pitchFamily="18" charset="0"/>
              <a:ea typeface="方正粗谭黑简体" panose="02000000000000000000" pitchFamily="2" charset="-122"/>
              <a:cs typeface="Times New Roman" panose="02020603050405020304" pitchFamily="18" charset="0"/>
            </a:endParaRPr>
          </a:p>
        </p:txBody>
      </p:sp>
      <p:grpSp>
        <p:nvGrpSpPr>
          <p:cNvPr id="9" name="Nhóm 8">
            <a:extLst>
              <a:ext uri="{FF2B5EF4-FFF2-40B4-BE49-F238E27FC236}">
                <a16:creationId xmlns:a16="http://schemas.microsoft.com/office/drawing/2014/main" xmlns="" id="{301640C4-BB1B-73E1-76D4-AE8ED8ED2B11}"/>
              </a:ext>
            </a:extLst>
          </p:cNvPr>
          <p:cNvGrpSpPr/>
          <p:nvPr/>
        </p:nvGrpSpPr>
        <p:grpSpPr>
          <a:xfrm>
            <a:off x="3324739" y="476672"/>
            <a:ext cx="5542522" cy="4588989"/>
            <a:chOff x="3252731" y="-315416"/>
            <a:chExt cx="5542522" cy="4588989"/>
          </a:xfrm>
        </p:grpSpPr>
        <p:sp>
          <p:nvSpPr>
            <p:cNvPr id="4" name="Google Shape;810;p35">
              <a:extLst>
                <a:ext uri="{FF2B5EF4-FFF2-40B4-BE49-F238E27FC236}">
                  <a16:creationId xmlns:a16="http://schemas.microsoft.com/office/drawing/2014/main" xmlns="" id="{C0989213-EC59-FFBE-1BD4-C398FC48F971}"/>
                </a:ext>
              </a:extLst>
            </p:cNvPr>
            <p:cNvSpPr txBox="1">
              <a:spLocks/>
            </p:cNvSpPr>
            <p:nvPr/>
          </p:nvSpPr>
          <p:spPr>
            <a:xfrm>
              <a:off x="3252731" y="3690928"/>
              <a:ext cx="5542522" cy="58264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4472C4">
                      <a:lumMod val="50000"/>
                    </a:srgbClr>
                  </a:solidFill>
                  <a:effectLst/>
                  <a:uLnTx/>
                  <a:uFillTx/>
                  <a:latin typeface="Sitka Banner" pitchFamily="2" charset="0"/>
                  <a:ea typeface="+mj-ea"/>
                  <a:cs typeface="+mj-cs"/>
                </a:rPr>
                <a:t>GV </a:t>
              </a:r>
              <a:r>
                <a:rPr kumimoji="0" lang="en-US" sz="2800" b="1" i="1" u="none" strike="noStrike" kern="1200" cap="none" spc="0" normalizeH="0" baseline="0" noProof="0" dirty="0" err="1">
                  <a:ln>
                    <a:noFill/>
                  </a:ln>
                  <a:solidFill>
                    <a:srgbClr val="4472C4">
                      <a:lumMod val="50000"/>
                    </a:srgbClr>
                  </a:solidFill>
                  <a:effectLst/>
                  <a:uLnTx/>
                  <a:uFillTx/>
                  <a:latin typeface="Sitka Banner" pitchFamily="2" charset="0"/>
                  <a:ea typeface="+mj-ea"/>
                  <a:cs typeface="+mj-cs"/>
                </a:rPr>
                <a:t>thực</a:t>
              </a:r>
              <a:r>
                <a:rPr kumimoji="0" lang="en-US" sz="2800" b="1" i="1" u="none" strike="noStrike" kern="1200" cap="none" spc="0" normalizeH="0" baseline="0" noProof="0" dirty="0">
                  <a:ln>
                    <a:noFill/>
                  </a:ln>
                  <a:solidFill>
                    <a:srgbClr val="4472C4">
                      <a:lumMod val="50000"/>
                    </a:srgbClr>
                  </a:solidFill>
                  <a:effectLst/>
                  <a:uLnTx/>
                  <a:uFillTx/>
                  <a:latin typeface="Sitka Banner" pitchFamily="2" charset="0"/>
                  <a:ea typeface="+mj-ea"/>
                  <a:cs typeface="+mj-cs"/>
                </a:rPr>
                <a:t> </a:t>
              </a:r>
              <a:r>
                <a:rPr kumimoji="0" lang="en-US" sz="2800" b="1" i="1" u="none" strike="noStrike" kern="1200" cap="none" spc="0" normalizeH="0" baseline="0" noProof="0" dirty="0" err="1">
                  <a:ln>
                    <a:noFill/>
                  </a:ln>
                  <a:solidFill>
                    <a:srgbClr val="4472C4">
                      <a:lumMod val="50000"/>
                    </a:srgbClr>
                  </a:solidFill>
                  <a:effectLst/>
                  <a:uLnTx/>
                  <a:uFillTx/>
                  <a:latin typeface="Sitka Banner" pitchFamily="2" charset="0"/>
                  <a:ea typeface="+mj-ea"/>
                  <a:cs typeface="+mj-cs"/>
                </a:rPr>
                <a:t>hiện</a:t>
              </a:r>
              <a:r>
                <a:rPr kumimoji="0" lang="en-US" sz="2800" b="1" i="1" u="none" strike="noStrike" kern="1200" cap="none" spc="0" normalizeH="0" baseline="0" noProof="0" dirty="0">
                  <a:ln>
                    <a:noFill/>
                  </a:ln>
                  <a:solidFill>
                    <a:srgbClr val="4472C4">
                      <a:lumMod val="50000"/>
                    </a:srgbClr>
                  </a:solidFill>
                  <a:effectLst/>
                  <a:uLnTx/>
                  <a:uFillTx/>
                  <a:latin typeface="Sitka Banner" pitchFamily="2" charset="0"/>
                  <a:ea typeface="+mj-ea"/>
                  <a:cs typeface="+mj-cs"/>
                </a:rPr>
                <a:t>: </a:t>
              </a:r>
              <a:r>
                <a:rPr kumimoji="0" lang="en-US" sz="2800" b="1" i="1" u="none" strike="noStrike" kern="1200" cap="none" spc="0" normalizeH="0" baseline="0" noProof="0" err="1">
                  <a:ln>
                    <a:noFill/>
                  </a:ln>
                  <a:solidFill>
                    <a:srgbClr val="4472C4">
                      <a:lumMod val="50000"/>
                    </a:srgbClr>
                  </a:solidFill>
                  <a:effectLst/>
                  <a:uLnTx/>
                  <a:uFillTx/>
                  <a:latin typeface="Sitka Banner" pitchFamily="2" charset="0"/>
                  <a:ea typeface="+mj-ea"/>
                  <a:cs typeface="+mj-cs"/>
                </a:rPr>
                <a:t>Nguyễn</a:t>
              </a:r>
              <a:r>
                <a:rPr kumimoji="0" lang="en-US" sz="2800" b="1" i="1" u="none" strike="noStrike" kern="1200" cap="none" spc="0" normalizeH="0" baseline="0" noProof="0">
                  <a:ln>
                    <a:noFill/>
                  </a:ln>
                  <a:solidFill>
                    <a:srgbClr val="4472C4">
                      <a:lumMod val="50000"/>
                    </a:srgbClr>
                  </a:solidFill>
                  <a:effectLst/>
                  <a:uLnTx/>
                  <a:uFillTx/>
                  <a:latin typeface="Sitka Banner" pitchFamily="2" charset="0"/>
                  <a:ea typeface="+mj-ea"/>
                  <a:cs typeface="+mj-cs"/>
                </a:rPr>
                <a:t> </a:t>
              </a:r>
              <a:r>
                <a:rPr kumimoji="0" lang="en-US" sz="2800" b="1" i="1" u="none" strike="noStrike" kern="1200" cap="none" spc="0" normalizeH="0" baseline="0" noProof="0" smtClean="0">
                  <a:ln>
                    <a:noFill/>
                  </a:ln>
                  <a:solidFill>
                    <a:srgbClr val="4472C4">
                      <a:lumMod val="50000"/>
                    </a:srgbClr>
                  </a:solidFill>
                  <a:effectLst/>
                  <a:uLnTx/>
                  <a:uFillTx/>
                  <a:latin typeface="Sitka Banner" pitchFamily="2" charset="0"/>
                  <a:ea typeface="+mj-ea"/>
                  <a:cs typeface="+mj-cs"/>
                </a:rPr>
                <a:t>Thị</a:t>
              </a:r>
              <a:r>
                <a:rPr kumimoji="0" lang="en-US" sz="2800" b="1" i="1" u="none" strike="noStrike" kern="1200" cap="none" spc="0" normalizeH="0" noProof="0" smtClean="0">
                  <a:ln>
                    <a:noFill/>
                  </a:ln>
                  <a:solidFill>
                    <a:srgbClr val="4472C4">
                      <a:lumMod val="50000"/>
                    </a:srgbClr>
                  </a:solidFill>
                  <a:effectLst/>
                  <a:uLnTx/>
                  <a:uFillTx/>
                  <a:latin typeface="Sitka Banner" pitchFamily="2" charset="0"/>
                  <a:ea typeface="+mj-ea"/>
                  <a:cs typeface="+mj-cs"/>
                </a:rPr>
                <a:t> Huế</a:t>
              </a:r>
              <a:endParaRPr kumimoji="0" lang="en-US" sz="2800" b="1" i="1" u="none" strike="noStrike" kern="1200" cap="none" spc="0" normalizeH="0" baseline="0" noProof="0" dirty="0">
                <a:ln>
                  <a:noFill/>
                </a:ln>
                <a:solidFill>
                  <a:srgbClr val="4472C4">
                    <a:lumMod val="50000"/>
                  </a:srgbClr>
                </a:solidFill>
                <a:effectLst/>
                <a:uLnTx/>
                <a:uFillTx/>
                <a:latin typeface="Sitka Banner" pitchFamily="2" charset="0"/>
                <a:ea typeface="+mj-ea"/>
                <a:cs typeface="+mj-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800" b="1" i="1" u="none" strike="noStrike" kern="1200" cap="none" spc="0" normalizeH="0" baseline="0" noProof="0" dirty="0" err="1">
                  <a:ln>
                    <a:noFill/>
                  </a:ln>
                  <a:solidFill>
                    <a:srgbClr val="4472C4">
                      <a:lumMod val="50000"/>
                    </a:srgbClr>
                  </a:solidFill>
                  <a:effectLst/>
                  <a:uLnTx/>
                  <a:uFillTx/>
                  <a:latin typeface="Sitka Banner" pitchFamily="2" charset="0"/>
                  <a:ea typeface="+mj-ea"/>
                  <a:cs typeface="+mj-cs"/>
                </a:rPr>
                <a:t>Lớp</a:t>
              </a:r>
              <a:r>
                <a:rPr kumimoji="0" lang="en-US" sz="2800" b="1" i="1" u="none" strike="noStrike" kern="1200" cap="none" spc="0" normalizeH="0" baseline="0" noProof="0">
                  <a:ln>
                    <a:noFill/>
                  </a:ln>
                  <a:solidFill>
                    <a:srgbClr val="4472C4">
                      <a:lumMod val="50000"/>
                    </a:srgbClr>
                  </a:solidFill>
                  <a:effectLst/>
                  <a:uLnTx/>
                  <a:uFillTx/>
                  <a:latin typeface="Sitka Banner" pitchFamily="2" charset="0"/>
                  <a:ea typeface="+mj-ea"/>
                  <a:cs typeface="+mj-cs"/>
                </a:rPr>
                <a:t>: </a:t>
              </a:r>
              <a:r>
                <a:rPr kumimoji="0" lang="en-US" sz="2800" b="1" i="1" u="none" strike="noStrike" kern="1200" cap="none" spc="0" normalizeH="0" baseline="0" noProof="0" smtClean="0">
                  <a:ln>
                    <a:noFill/>
                  </a:ln>
                  <a:solidFill>
                    <a:srgbClr val="4472C4">
                      <a:lumMod val="50000"/>
                    </a:srgbClr>
                  </a:solidFill>
                  <a:effectLst/>
                  <a:uLnTx/>
                  <a:uFillTx/>
                  <a:latin typeface="Sitka Banner" pitchFamily="2" charset="0"/>
                  <a:ea typeface="+mj-ea"/>
                  <a:cs typeface="+mj-cs"/>
                </a:rPr>
                <a:t>5A3</a:t>
              </a:r>
              <a:endParaRPr kumimoji="0" lang="en-US" sz="2800" b="1" i="1" u="none" strike="noStrike" kern="1200" cap="none" spc="0" normalizeH="0" baseline="0" noProof="0" dirty="0">
                <a:ln>
                  <a:noFill/>
                </a:ln>
                <a:solidFill>
                  <a:srgbClr val="4472C4">
                    <a:lumMod val="50000"/>
                  </a:srgbClr>
                </a:solidFill>
                <a:effectLst/>
                <a:uLnTx/>
                <a:uFillTx/>
                <a:latin typeface="Sitka Banner" pitchFamily="2" charset="0"/>
                <a:ea typeface="+mj-ea"/>
                <a:cs typeface="+mj-cs"/>
              </a:endParaRPr>
            </a:p>
          </p:txBody>
        </p:sp>
        <p:sp>
          <p:nvSpPr>
            <p:cNvPr id="6" name="Hộp Văn bản 5">
              <a:extLst>
                <a:ext uri="{FF2B5EF4-FFF2-40B4-BE49-F238E27FC236}">
                  <a16:creationId xmlns:a16="http://schemas.microsoft.com/office/drawing/2014/main" xmlns="" id="{1B4FA500-2018-E2F4-EA37-A7F680A61E13}"/>
                </a:ext>
              </a:extLst>
            </p:cNvPr>
            <p:cNvSpPr txBox="1"/>
            <p:nvPr/>
          </p:nvSpPr>
          <p:spPr>
            <a:xfrm>
              <a:off x="3451813" y="1944732"/>
              <a:ext cx="51443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glow rad="228600">
                      <a:srgbClr val="FFC000">
                        <a:satMod val="175000"/>
                        <a:alpha val="40000"/>
                      </a:srgbClr>
                    </a:glow>
                  </a:effectLst>
                  <a:uLnTx/>
                  <a:uFillTx/>
                  <a:latin typeface="DL Emiken Display" panose="02000000000000000000" pitchFamily="50" charset="0"/>
                  <a:ea typeface="+mn-ea"/>
                  <a:cs typeface="+mn-cs"/>
                </a:rPr>
                <a:t>MÔN: TIẾNG VIỆT 5</a:t>
              </a:r>
            </a:p>
          </p:txBody>
        </p:sp>
        <p:sp>
          <p:nvSpPr>
            <p:cNvPr id="7" name="Hộp Văn bản 5">
              <a:extLst>
                <a:ext uri="{FF2B5EF4-FFF2-40B4-BE49-F238E27FC236}">
                  <a16:creationId xmlns:a16="http://schemas.microsoft.com/office/drawing/2014/main" xmlns="" id="{9D6C8FB0-A65C-4186-A009-C7BE23652669}"/>
                </a:ext>
              </a:extLst>
            </p:cNvPr>
            <p:cNvSpPr txBox="1"/>
            <p:nvPr/>
          </p:nvSpPr>
          <p:spPr>
            <a:xfrm>
              <a:off x="3266920" y="-315416"/>
              <a:ext cx="52261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DL Emiken Display" panose="02000000000000000000" pitchFamily="50" charset="0"/>
                  <a:ea typeface="+mn-ea"/>
                  <a:cs typeface="+mn-cs"/>
                </a:rPr>
                <a:t>TR</a:t>
              </a:r>
              <a:r>
                <a:rPr kumimoji="0" lang="vi-VN" sz="3200" b="1" i="0" u="none" strike="noStrike" kern="1200" cap="none" spc="0" normalizeH="0" baseline="0" noProof="0" dirty="0">
                  <a:ln>
                    <a:noFill/>
                  </a:ln>
                  <a:solidFill>
                    <a:srgbClr val="4472C4">
                      <a:lumMod val="50000"/>
                    </a:srgbClr>
                  </a:solidFill>
                  <a:effectLst/>
                  <a:uLnTx/>
                  <a:uFillTx/>
                  <a:latin typeface="DL Emiken Display" panose="02000000000000000000" pitchFamily="50" charset="0"/>
                  <a:ea typeface="+mn-ea"/>
                  <a:cs typeface="+mn-cs"/>
                </a:rPr>
                <a:t>Ư</a:t>
              </a:r>
              <a:r>
                <a:rPr kumimoji="0" lang="en-US" sz="3200" b="1" i="0" u="none" strike="noStrike" kern="1200" cap="none" spc="0" normalizeH="0" baseline="0" noProof="0" dirty="0">
                  <a:ln>
                    <a:noFill/>
                  </a:ln>
                  <a:solidFill>
                    <a:srgbClr val="4472C4">
                      <a:lumMod val="50000"/>
                    </a:srgbClr>
                  </a:solidFill>
                  <a:effectLst/>
                  <a:uLnTx/>
                  <a:uFillTx/>
                  <a:latin typeface="DL Emiken Display" panose="02000000000000000000" pitchFamily="50" charset="0"/>
                  <a:ea typeface="+mn-ea"/>
                  <a:cs typeface="+mn-cs"/>
                </a:rPr>
                <a:t>ỜNG TIỂU HỌC GIA QUẤT</a:t>
              </a:r>
            </a:p>
          </p:txBody>
        </p:sp>
      </p:grpSp>
      <p:pic>
        <p:nvPicPr>
          <p:cNvPr id="2" name="Little Girl Beat (3)">
            <a:hlinkClick r:id="" action="ppaction://media"/>
            <a:extLst>
              <a:ext uri="{FF2B5EF4-FFF2-40B4-BE49-F238E27FC236}">
                <a16:creationId xmlns:a16="http://schemas.microsoft.com/office/drawing/2014/main" xmlns="" id="{866803A1-EA0F-4661-8258-5CAEB7D2E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9540" y="-17334"/>
            <a:ext cx="609600" cy="609600"/>
          </a:xfrm>
          <a:prstGeom prst="rect">
            <a:avLst/>
          </a:prstGeom>
        </p:spPr>
      </p:pic>
    </p:spTree>
    <p:extLst>
      <p:ext uri="{BB962C8B-B14F-4D97-AF65-F5344CB8AC3E}">
        <p14:creationId xmlns:p14="http://schemas.microsoft.com/office/powerpoint/2010/main" val="1179392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21250">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21250">
                                          <p:cBhvr additive="base">
                                            <p:cTn id="7" dur="800" fill="hold"/>
                                            <p:tgtEl>
                                              <p:spTgt spid="3"/>
                                            </p:tgtEl>
                                            <p:attrNameLst>
                                              <p:attrName>ppt_x</p:attrName>
                                            </p:attrNameLst>
                                          </p:cBhvr>
                                          <p:tavLst>
                                            <p:tav tm="0">
                                              <p:val>
                                                <p:strVal val="1+#ppt_w/2"/>
                                              </p:val>
                                            </p:tav>
                                            <p:tav tm="100000">
                                              <p:val>
                                                <p:strVal val="#ppt_x"/>
                                              </p:val>
                                            </p:tav>
                                          </p:tavLst>
                                        </p:anim>
                                        <p:anim calcmode="lin" valueType="num" p14:bounceEnd="21250">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 presetClass="mediacall" presetSubtype="0" fill="hold" nodeType="withEffect">
                                      <p:stCondLst>
                                        <p:cond delay="0"/>
                                      </p:stCondLst>
                                      <p:childTnLst>
                                        <p:cmd type="call" cmd="playFrom(0.0)">
                                          <p:cBhvr>
                                            <p:cTn id="14" dur="67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1+#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 presetClass="mediacall" presetSubtype="0" fill="hold" nodeType="withEffect">
                                      <p:stCondLst>
                                        <p:cond delay="0"/>
                                      </p:stCondLst>
                                      <p:childTnLst>
                                        <p:cmd type="call" cmd="playFrom(0.0)">
                                          <p:cBhvr>
                                            <p:cTn id="14" dur="67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4A2819C-841C-FF84-C596-2931D0CC8ACC}"/>
              </a:ext>
            </a:extLst>
          </p:cNvPr>
          <p:cNvSpPr txBox="1"/>
          <p:nvPr/>
        </p:nvSpPr>
        <p:spPr>
          <a:xfrm>
            <a:off x="640080" y="1921385"/>
            <a:ext cx="10911840" cy="3785652"/>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a:t>
            </a:r>
            <a:r>
              <a:rPr lang="vi-VN" sz="2400" b="0" i="0" dirty="0">
                <a:solidFill>
                  <a:srgbClr val="FF0000"/>
                </a:solidFill>
                <a:effectLst/>
                <a:latin typeface="Cambria" panose="02040503050406030204" pitchFamily="18" charset="0"/>
                <a:ea typeface="Cambria" panose="02040503050406030204" pitchFamily="18" charset="0"/>
              </a:rPr>
              <a:t>cổ xưa nhất </a:t>
            </a:r>
            <a:r>
              <a:rPr lang="vi-VN" sz="2400" b="0" i="0" dirty="0">
                <a:solidFill>
                  <a:srgbClr val="000000"/>
                </a:solidFill>
                <a:effectLst/>
                <a:latin typeface="Cambria" panose="02040503050406030204" pitchFamily="18" charset="0"/>
                <a:ea typeface="Cambria" panose="02040503050406030204" pitchFamily="18" charset="0"/>
              </a:rPr>
              <a:t>của phụ nữ Cơ-tu. Đây là điệu múa </a:t>
            </a:r>
            <a:r>
              <a:rPr lang="vi-VN" sz="2400" b="0" i="0" dirty="0">
                <a:solidFill>
                  <a:srgbClr val="FF0000"/>
                </a:solidFill>
                <a:effectLst/>
                <a:latin typeface="Cambria" panose="02040503050406030204" pitchFamily="18" charset="0"/>
                <a:ea typeface="Cambria" panose="02040503050406030204" pitchFamily="18" charset="0"/>
              </a:rPr>
              <a:t>cầu mùa</a:t>
            </a:r>
            <a:r>
              <a:rPr lang="vi-VN" sz="2400" b="0" i="0" dirty="0">
                <a:solidFill>
                  <a:srgbClr val="000000"/>
                </a:solidFill>
                <a:effectLst/>
                <a:latin typeface="Cambria" panose="02040503050406030204" pitchFamily="18" charset="0"/>
                <a:ea typeface="Cambria" panose="02040503050406030204" pitchFamily="18" charset="0"/>
              </a:rPr>
              <a:t>,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a:t>
            </a:r>
            <a:r>
              <a:rPr lang="vi-VN" sz="2400" b="0" i="0" dirty="0">
                <a:solidFill>
                  <a:srgbClr val="FF0000"/>
                </a:solidFill>
                <a:effectLst/>
                <a:latin typeface="Cambria" panose="02040503050406030204" pitchFamily="18" charset="0"/>
                <a:ea typeface="Cambria" panose="02040503050406030204" pitchFamily="18" charset="0"/>
              </a:rPr>
              <a:t>xoè lên trời </a:t>
            </a:r>
            <a:r>
              <a:rPr lang="vi-VN" sz="2400" b="0" i="0" dirty="0">
                <a:solidFill>
                  <a:srgbClr val="000000"/>
                </a:solidFill>
                <a:effectLst/>
                <a:latin typeface="Cambria" panose="02040503050406030204" pitchFamily="18" charset="0"/>
                <a:ea typeface="Cambria" panose="02040503050406030204" pitchFamily="18" charset="0"/>
              </a:rPr>
              <a:t>như để cầu xin </a:t>
            </a:r>
            <a:r>
              <a:rPr lang="en-US" sz="2400" b="0" i="0" dirty="0">
                <a:solidFill>
                  <a:srgbClr val="FF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a:t>
            </a:r>
            <a:r>
              <a:rPr lang="vi-VN" sz="2400" b="0" i="0" dirty="0">
                <a:solidFill>
                  <a:srgbClr val="FF0000"/>
                </a:solidFill>
                <a:effectLst/>
                <a:latin typeface="Cambria" panose="02040503050406030204" pitchFamily="18" charset="0"/>
                <a:ea typeface="Cambria" panose="02040503050406030204" pitchFamily="18" charset="0"/>
              </a:rPr>
              <a:t>sống động </a:t>
            </a:r>
            <a:r>
              <a:rPr lang="en-US" sz="2400" b="0" i="0" dirty="0">
                <a:solidFill>
                  <a:srgbClr val="FF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thành hoa văn trên nền thổ cẩm truyền thống. Bằng đôi tay </a:t>
            </a:r>
            <a:r>
              <a:rPr lang="vi-VN" sz="2400" b="0" i="0" dirty="0">
                <a:solidFill>
                  <a:srgbClr val="FF0000"/>
                </a:solidFill>
                <a:effectLst/>
                <a:latin typeface="Cambria" panose="02040503050406030204" pitchFamily="18" charset="0"/>
                <a:ea typeface="Cambria" panose="02040503050406030204" pitchFamily="18" charset="0"/>
              </a:rPr>
              <a:t>khéo léo</a:t>
            </a:r>
            <a:r>
              <a:rPr lang="vi-VN" sz="2400" b="0" i="0" dirty="0">
                <a:solidFill>
                  <a:srgbClr val="000000"/>
                </a:solidFill>
                <a:effectLst/>
                <a:latin typeface="Cambria" panose="02040503050406030204" pitchFamily="18" charset="0"/>
                <a:ea typeface="Cambria" panose="02040503050406030204" pitchFamily="18" charset="0"/>
              </a:rPr>
              <a:t>, người thợ dệt đã đính những </a:t>
            </a:r>
            <a:r>
              <a:rPr lang="vi-VN" sz="2400" b="0" i="0" dirty="0">
                <a:solidFill>
                  <a:srgbClr val="FF0000"/>
                </a:solidFill>
                <a:effectLst/>
                <a:latin typeface="Cambria" panose="02040503050406030204" pitchFamily="18" charset="0"/>
                <a:ea typeface="Cambria" panose="02040503050406030204" pitchFamily="18" charset="0"/>
              </a:rPr>
              <a:t>hạt cườm trắng </a:t>
            </a:r>
            <a:r>
              <a:rPr lang="vi-VN" sz="2400" b="0" i="0" dirty="0">
                <a:solidFill>
                  <a:srgbClr val="000000"/>
                </a:solidFill>
                <a:effectLst/>
                <a:latin typeface="Cambria" panose="02040503050406030204" pitchFamily="18" charset="0"/>
                <a:ea typeface="Cambria" panose="02040503050406030204" pitchFamily="18" charset="0"/>
              </a:rPr>
              <a:t>vào nền vải </a:t>
            </a:r>
            <a:r>
              <a:rPr lang="vi-VN" sz="2400" b="0" i="0" dirty="0">
                <a:solidFill>
                  <a:srgbClr val="FF0000"/>
                </a:solidFill>
                <a:effectLst/>
                <a:latin typeface="Cambria" panose="02040503050406030204" pitchFamily="18" charset="0"/>
                <a:ea typeface="Cambria" panose="02040503050406030204" pitchFamily="18" charset="0"/>
              </a:rPr>
              <a:t>thô rám</a:t>
            </a:r>
            <a:r>
              <a:rPr lang="vi-VN" sz="2400" b="0" i="0" dirty="0">
                <a:solidFill>
                  <a:srgbClr val="000000"/>
                </a:solidFill>
                <a:effectLst/>
                <a:latin typeface="Cambria" panose="02040503050406030204" pitchFamily="18" charset="0"/>
                <a:ea typeface="Cambria" panose="02040503050406030204" pitchFamily="18" charset="0"/>
              </a:rPr>
              <a:t>, tạo thành hoa văn da dá, trang trí trên váy, áo của phụ nữ.</a:t>
            </a:r>
          </a:p>
          <a:p>
            <a:pPr algn="r"/>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pPr algn="just"/>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27435065-E78A-415E-BA4D-4C059CBFD29E}"/>
              </a:ext>
            </a:extLst>
          </p:cNvPr>
          <p:cNvSpPr txBox="1"/>
          <p:nvPr/>
        </p:nvSpPr>
        <p:spPr>
          <a:xfrm>
            <a:off x="3095955" y="911829"/>
            <a:ext cx="4877167" cy="707886"/>
          </a:xfrm>
          <a:prstGeom prst="rect">
            <a:avLst/>
          </a:prstGeom>
          <a:noFill/>
        </p:spPr>
        <p:txBody>
          <a:bodyPr wrap="square" rtlCol="0">
            <a:spAutoFit/>
          </a:bodyPr>
          <a:lstStyle/>
          <a:p>
            <a:r>
              <a:rPr lang="en-US" sz="4000" dirty="0">
                <a:solidFill>
                  <a:srgbClr val="C00000"/>
                </a:solidFill>
                <a:latin typeface="Bahnschrift Condensed" panose="020B0502040204020203" pitchFamily="34" charset="0"/>
                <a:cs typeface="Arial" panose="020B0604020202020204" pitchFamily="34" charset="0"/>
              </a:rPr>
              <a:t>VŨ ĐIỆU TRÊN NỀN THỔ CẨM</a:t>
            </a:r>
          </a:p>
        </p:txBody>
      </p:sp>
    </p:spTree>
    <p:extLst>
      <p:ext uri="{BB962C8B-B14F-4D97-AF65-F5344CB8AC3E}">
        <p14:creationId xmlns:p14="http://schemas.microsoft.com/office/powerpoint/2010/main" val="1907698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146304" y="932954"/>
            <a:ext cx="11311128" cy="6108369"/>
          </a:xfrm>
          <a:prstGeom prst="rect">
            <a:avLst/>
          </a:prstGeom>
        </p:spPr>
      </p:pic>
      <p:sp>
        <p:nvSpPr>
          <p:cNvPr id="14" name="TextBox 32">
            <a:extLst>
              <a:ext uri="{FF2B5EF4-FFF2-40B4-BE49-F238E27FC236}">
                <a16:creationId xmlns:a16="http://schemas.microsoft.com/office/drawing/2014/main" xmlns="" id="{80EDD1FA-79A1-6881-B8FB-04382C8C8684}"/>
              </a:ext>
            </a:extLst>
          </p:cNvPr>
          <p:cNvSpPr txBox="1"/>
          <p:nvPr/>
        </p:nvSpPr>
        <p:spPr>
          <a:xfrm>
            <a:off x="1929385" y="1813810"/>
            <a:ext cx="7580376" cy="2964594"/>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hiện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cảm</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giọng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5" name="TextBox 4">
            <a:extLst>
              <a:ext uri="{FF2B5EF4-FFF2-40B4-BE49-F238E27FC236}">
                <a16:creationId xmlns:a16="http://schemas.microsoft.com/office/drawing/2014/main" xmlns="" id="{EBC8F998-51BC-49AC-8A7B-D7621C717474}"/>
              </a:ext>
            </a:extLst>
          </p:cNvPr>
          <p:cNvSpPr txBox="1"/>
          <p:nvPr/>
        </p:nvSpPr>
        <p:spPr>
          <a:xfrm>
            <a:off x="3769112" y="1547449"/>
            <a:ext cx="7649737" cy="2123658"/>
          </a:xfrm>
          <a:prstGeom prst="rect">
            <a:avLst/>
          </a:prstGeom>
          <a:noFill/>
        </p:spPr>
        <p:txBody>
          <a:bodyPr wrap="square" rtlCol="0">
            <a:spAutoFit/>
          </a:bodyPr>
          <a:lstStyle/>
          <a:p>
            <a:pPr algn="ctr"/>
            <a:r>
              <a:rPr lang="en-US" sz="6600" dirty="0">
                <a:solidFill>
                  <a:srgbClr val="002060"/>
                </a:solidFill>
                <a:latin typeface="Algerian" panose="04020705040A02060702" pitchFamily="82" charset="0"/>
                <a:cs typeface="Arial" panose="020B0604020202020204" pitchFamily="34" charset="0"/>
              </a:rPr>
              <a:t>LUYỆN TẬP </a:t>
            </a:r>
          </a:p>
          <a:p>
            <a:pPr algn="ctr"/>
            <a:r>
              <a:rPr lang="en-US" sz="6600" dirty="0">
                <a:solidFill>
                  <a:srgbClr val="002060"/>
                </a:solidFill>
                <a:latin typeface="Algerian" panose="04020705040A02060702" pitchFamily="82" charset="0"/>
                <a:cs typeface="Arial" panose="020B0604020202020204" pitchFamily="34" charset="0"/>
              </a:rPr>
              <a:t>THEO VĂN BẢN</a:t>
            </a:r>
          </a:p>
        </p:txBody>
      </p:sp>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76B9DC71-78DD-A336-D507-825C9189CFCC}"/>
              </a:ext>
            </a:extLst>
          </p:cNvPr>
          <p:cNvPicPr>
            <a:picLocks noChangeAspect="1"/>
          </p:cNvPicPr>
          <p:nvPr/>
        </p:nvPicPr>
        <p:blipFill>
          <a:blip r:embed="rId4"/>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xmlns=""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xmlns=""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xmlns=""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xmlns=""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xmlns=""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xmlns=""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2768E5BE-C56D-4B59-8653-A60B55336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269" y="803266"/>
            <a:ext cx="4884232" cy="37241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xmlns="" id="{08FB504F-A9C3-4976-9F8D-45149BAB6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99" y="803266"/>
            <a:ext cx="6617582" cy="37241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BF93D59-01D1-4249-9C7C-41D17BEBBA91}"/>
              </a:ext>
            </a:extLst>
          </p:cNvPr>
          <p:cNvSpPr txBox="1"/>
          <p:nvPr/>
        </p:nvSpPr>
        <p:spPr>
          <a:xfrm>
            <a:off x="1014761" y="4806169"/>
            <a:ext cx="4928839" cy="400110"/>
          </a:xfrm>
          <a:prstGeom prst="rect">
            <a:avLst/>
          </a:prstGeom>
          <a:noFill/>
        </p:spPr>
        <p:txBody>
          <a:bodyPr wrap="square">
            <a:spAutoFit/>
          </a:bodyPr>
          <a:lstStyle/>
          <a:p>
            <a:r>
              <a:rPr lang="en-US" sz="2000" b="1" i="0" dirty="0" err="1">
                <a:solidFill>
                  <a:srgbClr val="202124"/>
                </a:solidFill>
                <a:effectLst/>
                <a:latin typeface="NotoSerif"/>
              </a:rPr>
              <a:t>Gốm</a:t>
            </a:r>
            <a:r>
              <a:rPr lang="en-US" sz="2000" b="1" i="0" dirty="0">
                <a:solidFill>
                  <a:srgbClr val="202124"/>
                </a:solidFill>
                <a:effectLst/>
                <a:latin typeface="NotoSerif"/>
              </a:rPr>
              <a:t> </a:t>
            </a:r>
            <a:r>
              <a:rPr lang="en-US" sz="2000" b="1" i="0" dirty="0" err="1">
                <a:solidFill>
                  <a:srgbClr val="202124"/>
                </a:solidFill>
                <a:effectLst/>
                <a:latin typeface="NotoSerif"/>
              </a:rPr>
              <a:t>Óc</a:t>
            </a:r>
            <a:r>
              <a:rPr lang="en-US" sz="2000" b="1" i="0" dirty="0">
                <a:solidFill>
                  <a:srgbClr val="202124"/>
                </a:solidFill>
                <a:effectLst/>
                <a:latin typeface="NotoSerif"/>
              </a:rPr>
              <a:t> </a:t>
            </a:r>
            <a:r>
              <a:rPr lang="en-US" sz="2000" b="1" i="0" dirty="0" err="1">
                <a:solidFill>
                  <a:srgbClr val="202124"/>
                </a:solidFill>
                <a:effectLst/>
                <a:latin typeface="NotoSerif"/>
              </a:rPr>
              <a:t>Eo</a:t>
            </a:r>
            <a:r>
              <a:rPr lang="en-US" sz="2000" b="1" i="0" dirty="0">
                <a:solidFill>
                  <a:srgbClr val="202124"/>
                </a:solidFill>
                <a:effectLst/>
                <a:latin typeface="NotoSerif"/>
              </a:rPr>
              <a:t> – </a:t>
            </a:r>
            <a:r>
              <a:rPr lang="en-US" sz="2000" b="1" i="0" dirty="0" err="1">
                <a:solidFill>
                  <a:srgbClr val="202124"/>
                </a:solidFill>
                <a:effectLst/>
                <a:latin typeface="NotoSerif"/>
              </a:rPr>
              <a:t>Vương</a:t>
            </a:r>
            <a:r>
              <a:rPr lang="en-US" sz="2000" b="1" i="0" dirty="0">
                <a:solidFill>
                  <a:srgbClr val="202124"/>
                </a:solidFill>
                <a:effectLst/>
                <a:latin typeface="NotoSerif"/>
              </a:rPr>
              <a:t> </a:t>
            </a:r>
            <a:r>
              <a:rPr lang="en-US" sz="2000" b="1" i="0" dirty="0" err="1">
                <a:solidFill>
                  <a:srgbClr val="202124"/>
                </a:solidFill>
                <a:effectLst/>
                <a:latin typeface="NotoSerif"/>
              </a:rPr>
              <a:t>quốc</a:t>
            </a:r>
            <a:r>
              <a:rPr lang="en-US" sz="2000" b="1" i="0" dirty="0">
                <a:solidFill>
                  <a:srgbClr val="202124"/>
                </a:solidFill>
                <a:effectLst/>
                <a:latin typeface="NotoSerif"/>
              </a:rPr>
              <a:t> </a:t>
            </a:r>
            <a:r>
              <a:rPr lang="en-US" sz="2000" b="1" i="0" dirty="0" err="1">
                <a:solidFill>
                  <a:srgbClr val="202124"/>
                </a:solidFill>
                <a:effectLst/>
                <a:latin typeface="NotoSerif"/>
              </a:rPr>
              <a:t>Phù</a:t>
            </a:r>
            <a:r>
              <a:rPr lang="en-US" sz="2000" b="1" i="0" dirty="0">
                <a:solidFill>
                  <a:srgbClr val="202124"/>
                </a:solidFill>
                <a:effectLst/>
                <a:latin typeface="NotoSerif"/>
              </a:rPr>
              <a:t> Nam</a:t>
            </a:r>
            <a:endParaRPr lang="en-US" sz="2000" dirty="0"/>
          </a:p>
        </p:txBody>
      </p:sp>
      <p:sp>
        <p:nvSpPr>
          <p:cNvPr id="7" name="TextBox 6">
            <a:extLst>
              <a:ext uri="{FF2B5EF4-FFF2-40B4-BE49-F238E27FC236}">
                <a16:creationId xmlns:a16="http://schemas.microsoft.com/office/drawing/2014/main" xmlns="" id="{F050E9D1-A15C-43F3-A343-036F602856D1}"/>
              </a:ext>
            </a:extLst>
          </p:cNvPr>
          <p:cNvSpPr txBox="1"/>
          <p:nvPr/>
        </p:nvSpPr>
        <p:spPr>
          <a:xfrm>
            <a:off x="7292898" y="4806169"/>
            <a:ext cx="4382429" cy="707886"/>
          </a:xfrm>
          <a:prstGeom prst="rect">
            <a:avLst/>
          </a:prstGeom>
          <a:noFill/>
        </p:spPr>
        <p:txBody>
          <a:bodyPr wrap="square">
            <a:spAutoFit/>
          </a:bodyPr>
          <a:lstStyle/>
          <a:p>
            <a:pPr algn="ctr"/>
            <a:r>
              <a:rPr lang="en-US" sz="2000" b="1" i="0" dirty="0" err="1">
                <a:solidFill>
                  <a:srgbClr val="000000"/>
                </a:solidFill>
                <a:effectLst/>
                <a:latin typeface="Arial" panose="020B0604020202020204" pitchFamily="34" charset="0"/>
              </a:rPr>
              <a:t>Bệ</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thờ</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chín</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vị</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thần</a:t>
            </a:r>
            <a:r>
              <a:rPr lang="en-US" sz="2000" b="1" i="0" dirty="0">
                <a:solidFill>
                  <a:srgbClr val="000000"/>
                </a:solidFill>
                <a:effectLst/>
                <a:latin typeface="Arial" panose="020B0604020202020204" pitchFamily="34" charset="0"/>
              </a:rPr>
              <a:t> - </a:t>
            </a:r>
            <a:r>
              <a:rPr lang="en-US" sz="2000" b="1" i="0" dirty="0" err="1">
                <a:solidFill>
                  <a:srgbClr val="000000"/>
                </a:solidFill>
                <a:effectLst/>
                <a:latin typeface="Arial" panose="020B0604020202020204" pitchFamily="34" charset="0"/>
              </a:rPr>
              <a:t>Bức</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phù</a:t>
            </a:r>
            <a:r>
              <a:rPr lang="en-US" sz="2000" b="1" i="0" dirty="0">
                <a:solidFill>
                  <a:srgbClr val="000000"/>
                </a:solidFill>
                <a:effectLst/>
                <a:latin typeface="Arial" panose="020B0604020202020204" pitchFamily="34" charset="0"/>
              </a:rPr>
              <a:t> </a:t>
            </a:r>
            <a:r>
              <a:rPr lang="en-US" sz="2000" b="1" i="0" dirty="0" err="1">
                <a:solidFill>
                  <a:srgbClr val="000000"/>
                </a:solidFill>
                <a:effectLst/>
                <a:latin typeface="Arial" panose="020B0604020202020204" pitchFamily="34" charset="0"/>
              </a:rPr>
              <a:t>điêu</a:t>
            </a:r>
            <a:r>
              <a:rPr lang="en-US" sz="2000" b="1" i="0" dirty="0">
                <a:solidFill>
                  <a:srgbClr val="000000"/>
                </a:solidFill>
                <a:effectLst/>
                <a:latin typeface="Arial" panose="020B0604020202020204" pitchFamily="34" charset="0"/>
              </a:rPr>
              <a:t> </a:t>
            </a:r>
            <a:r>
              <a:rPr lang="vi-VN" sz="2000" b="1" i="0" dirty="0">
                <a:solidFill>
                  <a:srgbClr val="000000"/>
                </a:solidFill>
                <a:effectLst/>
                <a:latin typeface="Arial" panose="020B0604020202020204" pitchFamily="34" charset="0"/>
              </a:rPr>
              <a:t>của người Chămpa</a:t>
            </a:r>
            <a:endParaRPr lang="en-US" sz="2000" b="1" dirty="0"/>
          </a:p>
        </p:txBody>
      </p:sp>
    </p:spTree>
    <p:extLst>
      <p:ext uri="{BB962C8B-B14F-4D97-AF65-F5344CB8AC3E}">
        <p14:creationId xmlns:p14="http://schemas.microsoft.com/office/powerpoint/2010/main" val="1256760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iêm ngưỡng mê mẩn những cổ vật thời Lý Trần xuất lộ ở vùng đất Gia Bình của Bắc Ninh - Ảnh 2.">
            <a:extLst>
              <a:ext uri="{FF2B5EF4-FFF2-40B4-BE49-F238E27FC236}">
                <a16:creationId xmlns:a16="http://schemas.microsoft.com/office/drawing/2014/main" xmlns="" id="{0CFD4054-6484-47E3-B3C8-9C3B273DF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54" y="241568"/>
            <a:ext cx="8349747" cy="55682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785B3CB-2EEF-410D-AB6A-446E7B4769EB}"/>
              </a:ext>
            </a:extLst>
          </p:cNvPr>
          <p:cNvSpPr txBox="1"/>
          <p:nvPr/>
        </p:nvSpPr>
        <p:spPr>
          <a:xfrm>
            <a:off x="1873405" y="5949394"/>
            <a:ext cx="7872761" cy="707886"/>
          </a:xfrm>
          <a:prstGeom prst="rect">
            <a:avLst/>
          </a:prstGeom>
          <a:noFill/>
        </p:spPr>
        <p:txBody>
          <a:bodyPr wrap="square">
            <a:spAutoFit/>
          </a:bodyPr>
          <a:lstStyle/>
          <a:p>
            <a:r>
              <a:rPr lang="vi-VN" sz="2000" b="1" i="0" dirty="0">
                <a:solidFill>
                  <a:srgbClr val="202124"/>
                </a:solidFill>
                <a:effectLst/>
                <a:latin typeface="NotoSerif"/>
              </a:rPr>
              <a:t>Những cổ vật, di vật vật thời Lý Trần thu được từ khai quật khảo cổ học chùa Tĩnh Lự (xã Lãng Ngâm, huyện Gia Bình, tỉnh Bắc Ninh).</a:t>
            </a:r>
            <a:endParaRPr lang="en-US" sz="2000" dirty="0"/>
          </a:p>
        </p:txBody>
      </p:sp>
    </p:spTree>
    <p:extLst>
      <p:ext uri="{BB962C8B-B14F-4D97-AF65-F5344CB8AC3E}">
        <p14:creationId xmlns:p14="http://schemas.microsoft.com/office/powerpoint/2010/main" val="3379910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1115568" y="1044448"/>
            <a:ext cx="9097264"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cổ</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cổ</a:t>
            </a:r>
            <a:r>
              <a:rPr lang="en-US" sz="3600" b="1" dirty="0">
                <a:solidFill>
                  <a:prstClr val="black"/>
                </a:solidFill>
                <a:latin typeface="Cambria" panose="02040503050406030204" pitchFamily="18" charset="0"/>
                <a:ea typeface="Cambria" panose="02040503050406030204" pitchFamily="18" charset="0"/>
              </a:rPr>
              <a:t>”</a:t>
            </a:r>
            <a:r>
              <a:rPr lang="vi-VN" sz="3600" b="1" dirty="0">
                <a:solidFill>
                  <a:prstClr val="black"/>
                </a:solidFill>
                <a:latin typeface="Cambria" panose="02040503050406030204" pitchFamily="18" charset="0"/>
                <a:ea typeface="Cambria" panose="02040503050406030204" pitchFamily="18" charset="0"/>
              </a:rPr>
              <a:t>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xmlns=""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xmlns=""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xmlns=""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1E9DDCC4-947F-CE2F-BFB6-0931D42911F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118410" y="2531326"/>
            <a:ext cx="1349297" cy="5584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7741346A-FA30-2861-3099-CE0BACEE4B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4564" y="2948655"/>
            <a:ext cx="1532179" cy="558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C818C58C-8946-D858-E48B-D7C5C45FF8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5520" y="3703320"/>
            <a:ext cx="1239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3937E63F-E03D-A0C8-FDC6-72A7D7CB88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8307" y="3777195"/>
            <a:ext cx="1239520" cy="60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hám phá Bảo tàng Lịch sử Quốc gia Việt Nam, bảo tàng nổi tiếng bậc nhất thủ đô 2">
            <a:extLst>
              <a:ext uri="{FF2B5EF4-FFF2-40B4-BE49-F238E27FC236}">
                <a16:creationId xmlns:a16="http://schemas.microsoft.com/office/drawing/2014/main" xmlns="" id="{BA37EB82-BF71-4425-B32E-8D0850F09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21" y="1036544"/>
            <a:ext cx="5581979" cy="3663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ám phá Bảo tàng Lịch sử Quốc gia Việt Nam, bảo tàng nổi tiếng bậc nhất thủ đô 3">
            <a:extLst>
              <a:ext uri="{FF2B5EF4-FFF2-40B4-BE49-F238E27FC236}">
                <a16:creationId xmlns:a16="http://schemas.microsoft.com/office/drawing/2014/main" xmlns="" id="{7BC6069E-1ACB-4C9E-AF3D-69052ACD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312" y="1036544"/>
            <a:ext cx="4951141" cy="3713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207DE43-85BE-4D49-BDAA-A0BA8DD74345}"/>
              </a:ext>
            </a:extLst>
          </p:cNvPr>
          <p:cNvSpPr txBox="1"/>
          <p:nvPr/>
        </p:nvSpPr>
        <p:spPr>
          <a:xfrm>
            <a:off x="2107578" y="5236681"/>
            <a:ext cx="8229601" cy="584775"/>
          </a:xfrm>
          <a:prstGeom prst="rect">
            <a:avLst/>
          </a:prstGeom>
          <a:noFill/>
        </p:spPr>
        <p:txBody>
          <a:bodyPr wrap="square" rtlCol="0">
            <a:spAutoFit/>
          </a:bodyPr>
          <a:lstStyle/>
          <a:p>
            <a:r>
              <a:rPr lang="en-US" sz="3200" b="1" dirty="0"/>
              <a:t>BẢO TÀNG LỊCH SỬ QUỐC GIA VIỆT NAM</a:t>
            </a:r>
          </a:p>
        </p:txBody>
      </p:sp>
    </p:spTree>
    <p:extLst>
      <p:ext uri="{BB962C8B-B14F-4D97-AF65-F5344CB8AC3E}">
        <p14:creationId xmlns:p14="http://schemas.microsoft.com/office/powerpoint/2010/main" val="3097972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39A5874-D2C2-4ACA-AA11-B97AF0671034}"/>
              </a:ext>
            </a:extLst>
          </p:cNvPr>
          <p:cNvSpPr txBox="1"/>
          <p:nvPr/>
        </p:nvSpPr>
        <p:spPr>
          <a:xfrm>
            <a:off x="1369932" y="5014040"/>
            <a:ext cx="3246673" cy="400110"/>
          </a:xfrm>
          <a:prstGeom prst="rect">
            <a:avLst/>
          </a:prstGeom>
          <a:noFill/>
        </p:spPr>
        <p:txBody>
          <a:bodyPr wrap="square" rtlCol="0">
            <a:spAutoFit/>
          </a:bodyPr>
          <a:lstStyle/>
          <a:p>
            <a:r>
              <a:rPr lang="en-US" sz="2000" b="1" dirty="0" err="1"/>
              <a:t>Bộ</a:t>
            </a:r>
            <a:r>
              <a:rPr lang="en-US" sz="2000" b="1" dirty="0"/>
              <a:t> </a:t>
            </a:r>
            <a:r>
              <a:rPr lang="en-US" sz="2000" b="1" dirty="0" err="1"/>
              <a:t>rìu</a:t>
            </a:r>
            <a:r>
              <a:rPr lang="en-US" sz="2000" b="1" dirty="0"/>
              <a:t> </a:t>
            </a:r>
            <a:r>
              <a:rPr lang="en-US" sz="2000" b="1" dirty="0" err="1"/>
              <a:t>đá</a:t>
            </a:r>
            <a:r>
              <a:rPr lang="en-US" sz="2000" b="1" dirty="0"/>
              <a:t> </a:t>
            </a:r>
            <a:r>
              <a:rPr lang="en-US" sz="2000" b="1" dirty="0" err="1"/>
              <a:t>Phùng</a:t>
            </a:r>
            <a:r>
              <a:rPr lang="en-US" sz="2000" b="1" dirty="0"/>
              <a:t> </a:t>
            </a:r>
            <a:r>
              <a:rPr lang="en-US" sz="2000" b="1" dirty="0" err="1"/>
              <a:t>Nguyên</a:t>
            </a:r>
            <a:endParaRPr lang="en-US" sz="2000" b="1" dirty="0"/>
          </a:p>
        </p:txBody>
      </p:sp>
      <p:pic>
        <p:nvPicPr>
          <p:cNvPr id="2054" name="Picture 6" descr="Cọc nhọn bạch đằng">
            <a:extLst>
              <a:ext uri="{FF2B5EF4-FFF2-40B4-BE49-F238E27FC236}">
                <a16:creationId xmlns:a16="http://schemas.microsoft.com/office/drawing/2014/main" xmlns="" id="{A6AE4CD2-8699-4A44-95B2-CBB96BB9C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8393" y="1013251"/>
            <a:ext cx="2576977" cy="34359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ộ rìu đá thuộc văn hóa Phùng Nguyên.">
            <a:extLst>
              <a:ext uri="{FF2B5EF4-FFF2-40B4-BE49-F238E27FC236}">
                <a16:creationId xmlns:a16="http://schemas.microsoft.com/office/drawing/2014/main" xmlns="" id="{645FE94E-682E-4610-BFB1-509E75C01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30" y="1101507"/>
            <a:ext cx="4365311" cy="32697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6577251-86A9-401F-BEA0-59EE9D360C8F}"/>
              </a:ext>
            </a:extLst>
          </p:cNvPr>
          <p:cNvSpPr txBox="1"/>
          <p:nvPr/>
        </p:nvSpPr>
        <p:spPr>
          <a:xfrm>
            <a:off x="5591871" y="5014040"/>
            <a:ext cx="2637727" cy="400110"/>
          </a:xfrm>
          <a:prstGeom prst="rect">
            <a:avLst/>
          </a:prstGeom>
          <a:noFill/>
        </p:spPr>
        <p:txBody>
          <a:bodyPr wrap="square" rtlCol="0">
            <a:spAutoFit/>
          </a:bodyPr>
          <a:lstStyle/>
          <a:p>
            <a:r>
              <a:rPr lang="en-US" sz="2000" b="1" dirty="0" err="1"/>
              <a:t>Trống</a:t>
            </a:r>
            <a:r>
              <a:rPr lang="en-US" sz="2000" b="1" dirty="0"/>
              <a:t> </a:t>
            </a:r>
            <a:r>
              <a:rPr lang="en-US" sz="2000" b="1" dirty="0" err="1"/>
              <a:t>đồng</a:t>
            </a:r>
            <a:r>
              <a:rPr lang="en-US" sz="2000" b="1" dirty="0"/>
              <a:t> </a:t>
            </a:r>
            <a:r>
              <a:rPr lang="en-US" sz="2000" b="1" dirty="0" err="1"/>
              <a:t>Đông</a:t>
            </a:r>
            <a:r>
              <a:rPr lang="en-US" sz="2000" b="1" dirty="0"/>
              <a:t> </a:t>
            </a:r>
            <a:r>
              <a:rPr lang="en-US" sz="2000" b="1" dirty="0" err="1"/>
              <a:t>Sơn</a:t>
            </a:r>
            <a:endParaRPr lang="en-US" sz="2000" b="1" dirty="0"/>
          </a:p>
        </p:txBody>
      </p:sp>
      <p:sp>
        <p:nvSpPr>
          <p:cNvPr id="10" name="TextBox 9">
            <a:extLst>
              <a:ext uri="{FF2B5EF4-FFF2-40B4-BE49-F238E27FC236}">
                <a16:creationId xmlns:a16="http://schemas.microsoft.com/office/drawing/2014/main" xmlns="" id="{F03A6AFD-1FDF-4489-B024-7445815F5C47}"/>
              </a:ext>
            </a:extLst>
          </p:cNvPr>
          <p:cNvSpPr txBox="1"/>
          <p:nvPr/>
        </p:nvSpPr>
        <p:spPr>
          <a:xfrm>
            <a:off x="9441599" y="5016711"/>
            <a:ext cx="2467904" cy="400110"/>
          </a:xfrm>
          <a:prstGeom prst="rect">
            <a:avLst/>
          </a:prstGeom>
          <a:noFill/>
        </p:spPr>
        <p:txBody>
          <a:bodyPr wrap="square" rtlCol="0">
            <a:spAutoFit/>
          </a:bodyPr>
          <a:lstStyle/>
          <a:p>
            <a:r>
              <a:rPr lang="en-US" sz="2000" b="1" dirty="0" err="1"/>
              <a:t>Cọc</a:t>
            </a:r>
            <a:r>
              <a:rPr lang="en-US" sz="2000" b="1" dirty="0"/>
              <a:t> </a:t>
            </a:r>
            <a:r>
              <a:rPr lang="en-US" sz="2000" b="1" dirty="0" err="1"/>
              <a:t>gỗ</a:t>
            </a:r>
            <a:r>
              <a:rPr lang="en-US" sz="2000" b="1" dirty="0"/>
              <a:t> </a:t>
            </a:r>
            <a:r>
              <a:rPr lang="en-US" sz="2000" b="1" dirty="0" err="1"/>
              <a:t>Bạch</a:t>
            </a:r>
            <a:r>
              <a:rPr lang="en-US" sz="2000" b="1" dirty="0"/>
              <a:t> </a:t>
            </a:r>
            <a:r>
              <a:rPr lang="en-US" sz="2000" b="1" dirty="0" err="1"/>
              <a:t>Đằng</a:t>
            </a:r>
            <a:endParaRPr lang="en-US" sz="2000" b="1" dirty="0"/>
          </a:p>
        </p:txBody>
      </p:sp>
      <p:pic>
        <p:nvPicPr>
          <p:cNvPr id="11" name="Picture 2" descr="Văn hoá Đông Sơn - Từ dã sử đến sự thực khảo cổ học">
            <a:extLst>
              <a:ext uri="{FF2B5EF4-FFF2-40B4-BE49-F238E27FC236}">
                <a16:creationId xmlns:a16="http://schemas.microsoft.com/office/drawing/2014/main" xmlns="" id="{EE01F544-982D-48BA-B452-929C7BD8B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335" y="1036688"/>
            <a:ext cx="3306801" cy="333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363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a:extLst>
            <a:ext uri="{FF2B5EF4-FFF2-40B4-BE49-F238E27FC236}">
              <a16:creationId xmlns:a16="http://schemas.microsoft.com/office/drawing/2014/main" xmlns="" id="{367B6ABC-2C73-E129-5261-7C648C7C854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C7621338-8249-D9A4-292B-CA6D42F04895}"/>
              </a:ext>
            </a:extLst>
          </p:cNvPr>
          <p:cNvSpPr txBox="1"/>
          <p:nvPr/>
        </p:nvSpPr>
        <p:spPr>
          <a:xfrm>
            <a:off x="3733486" y="1547449"/>
            <a:ext cx="7649737" cy="1107996"/>
          </a:xfrm>
          <a:prstGeom prst="rect">
            <a:avLst/>
          </a:prstGeom>
          <a:noFill/>
        </p:spPr>
        <p:txBody>
          <a:bodyPr wrap="square" rtlCol="0">
            <a:spAutoFit/>
          </a:bodyPr>
          <a:lstStyle/>
          <a:p>
            <a:pPr algn="ctr"/>
            <a:r>
              <a:rPr lang="en-US" sz="6600" dirty="0">
                <a:solidFill>
                  <a:srgbClr val="002060"/>
                </a:solidFill>
                <a:latin typeface="Algerian" panose="04020705040A02060702" pitchFamily="82" charset="0"/>
                <a:cs typeface="Arial" panose="020B0604020202020204" pitchFamily="34" charset="0"/>
              </a:rPr>
              <a:t>VẬN DỤNG</a:t>
            </a:r>
          </a:p>
        </p:txBody>
      </p:sp>
    </p:spTree>
    <p:extLst>
      <p:ext uri="{BB962C8B-B14F-4D97-AF65-F5344CB8AC3E}">
        <p14:creationId xmlns:p14="http://schemas.microsoft.com/office/powerpoint/2010/main" val="1988867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6B10C0-75F3-FDA4-90B2-1D251428DF88}"/>
            </a:ext>
          </a:extLst>
        </p:cNvPr>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4770D6C-09A6-6429-16AF-86414561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17D14EDE-39DB-8ADC-57A3-BB88D2EF231E}"/>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D740FEB2-E44D-24CF-6F48-9A0746BDF70D}"/>
              </a:ext>
            </a:extLst>
          </p:cNvPr>
          <p:cNvSpPr txBox="1"/>
          <p:nvPr/>
        </p:nvSpPr>
        <p:spPr>
          <a:xfrm>
            <a:off x="863600" y="531828"/>
            <a:ext cx="10576604" cy="1200329"/>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văn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biết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sai</a:t>
            </a:r>
            <a:r>
              <a:rPr lang="en-US" sz="3600" b="1" dirty="0">
                <a:solidFill>
                  <a:prstClr val="black"/>
                </a:solidFill>
                <a:latin typeface="Cambria" panose="02040503050406030204" pitchFamily="18" charset="0"/>
                <a:ea typeface="Cambria" panose="02040503050406030204" pitchFamily="18" charset="0"/>
              </a:rPr>
              <a:t>? </a:t>
            </a:r>
          </a:p>
          <a:p>
            <a:pPr lvl="0" algn="just"/>
            <a:r>
              <a:rPr lang="en-US" sz="3600" b="1" dirty="0">
                <a:solidFill>
                  <a:prstClr val="black"/>
                </a:solidFill>
                <a:latin typeface="Cambria" panose="02040503050406030204" pitchFamily="18" charset="0"/>
                <a:ea typeface="Cambria" panose="02040503050406030204" pitchFamily="18" charset="0"/>
              </a:rPr>
              <a:t>Em </a:t>
            </a: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thay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Hình chữ nhật: Góc Tròn 11">
            <a:extLst>
              <a:ext uri="{FF2B5EF4-FFF2-40B4-BE49-F238E27FC236}">
                <a16:creationId xmlns:a16="http://schemas.microsoft.com/office/drawing/2014/main" xmlns="" id="{78118CE1-68E7-FE4E-6C0C-14944821D1DB}"/>
              </a:ext>
            </a:extLst>
          </p:cNvPr>
          <p:cNvSpPr/>
          <p:nvPr/>
        </p:nvSpPr>
        <p:spPr>
          <a:xfrm>
            <a:off x="579120" y="1936694"/>
            <a:ext cx="10861084" cy="4078025"/>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08985075-83B5-B4AC-436B-8A84031CF246}"/>
              </a:ext>
            </a:extLst>
          </p:cNvPr>
          <p:cNvSpPr txBox="1"/>
          <p:nvPr/>
        </p:nvSpPr>
        <p:spPr>
          <a:xfrm>
            <a:off x="751796" y="2514558"/>
            <a:ext cx="10476570" cy="3108543"/>
          </a:xfrm>
          <a:prstGeom prst="rect">
            <a:avLst/>
          </a:prstGeom>
          <a:noFill/>
        </p:spPr>
        <p:txBody>
          <a:bodyPr wrap="square">
            <a:spAutoFit/>
          </a:bodyPr>
          <a:lstStyle/>
          <a:p>
            <a:pPr algn="just"/>
            <a:r>
              <a:rPr lang="en-US" sz="2800" b="1" i="0" dirty="0">
                <a:solidFill>
                  <a:srgbClr val="2A384A"/>
                </a:solidFill>
                <a:effectLst/>
                <a:latin typeface="Roboto"/>
              </a:rPr>
              <a:t>     </a:t>
            </a:r>
            <a:r>
              <a:rPr lang="vi-VN" sz="2800" b="0" i="0" dirty="0">
                <a:solidFill>
                  <a:srgbClr val="000000"/>
                </a:solidFill>
                <a:effectLst/>
                <a:latin typeface="Arial" panose="020B0604020202020204" pitchFamily="34" charset="0"/>
              </a:rPr>
              <a:t>Nằm ngay trung tâm </a:t>
            </a:r>
            <a:r>
              <a:rPr lang="en-US" sz="2800" b="0" i="0" dirty="0">
                <a:solidFill>
                  <a:srgbClr val="000000"/>
                </a:solidFill>
                <a:effectLst/>
                <a:latin typeface="Arial" panose="020B0604020202020204" pitchFamily="34" charset="0"/>
              </a:rPr>
              <a:t>T</a:t>
            </a:r>
            <a:r>
              <a:rPr lang="vi-VN" sz="2800" b="0" i="0" dirty="0">
                <a:solidFill>
                  <a:srgbClr val="000000"/>
                </a:solidFill>
                <a:effectLst/>
                <a:latin typeface="Arial" panose="020B0604020202020204" pitchFamily="34" charset="0"/>
              </a:rPr>
              <a:t>hủ đô, Hồ Gươm mang một vẻ đẹp vừa tráng lệ, vừa cổ kính khiến người ta không khỏi ngỡ ngàng. Bầu trời xanh biếc, làn nước xanh lam, hàng cây xanh rì. Sắc xanh trường cửu quanh năm bao phủ đất trời. Hồ Gươm trầm mặc hơn, nó mang nét đẹp cổ kính, yên bình. Xung quanh hồ, cây cối mọc um tùm, đều là những cây cổ </a:t>
            </a:r>
            <a:r>
              <a:rPr lang="en-US" sz="2800" b="0" i="0" dirty="0" err="1">
                <a:solidFill>
                  <a:srgbClr val="000000"/>
                </a:solidFill>
                <a:effectLst/>
                <a:latin typeface="Arial" panose="020B0604020202020204" pitchFamily="34" charset="0"/>
              </a:rPr>
              <a:t>kính</a:t>
            </a:r>
            <a:r>
              <a:rPr lang="vi-VN" sz="2800" b="0" i="0" dirty="0">
                <a:solidFill>
                  <a:srgbClr val="000000"/>
                </a:solidFill>
                <a:effectLst/>
                <a:latin typeface="Arial" panose="020B0604020202020204" pitchFamily="34" charset="0"/>
              </a:rPr>
              <a:t>, cây hoa được trồng lâu năm</a:t>
            </a:r>
            <a:r>
              <a:rPr lang="vi-VN" sz="2800" dirty="0">
                <a:solidFill>
                  <a:srgbClr val="000000"/>
                </a:solidFill>
              </a:rPr>
              <a:t>. </a:t>
            </a:r>
            <a:endParaRPr lang="en-US" sz="2800" dirty="0">
              <a:solidFill>
                <a:srgbClr val="FF0000"/>
              </a:solidFill>
            </a:endParaRPr>
          </a:p>
        </p:txBody>
      </p:sp>
    </p:spTree>
    <p:extLst>
      <p:ext uri="{BB962C8B-B14F-4D97-AF65-F5344CB8AC3E}">
        <p14:creationId xmlns:p14="http://schemas.microsoft.com/office/powerpoint/2010/main" val="167878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9D2B1A-36A3-C0BD-AB21-9520AA4BFFFB}"/>
            </a:ext>
          </a:extLst>
        </p:cNvPr>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BF2BF9F2-11D1-3E62-7907-B79DC10D9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FE8C1D87-B302-5B0C-72EB-3607EF39364B}"/>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875E6EDD-3AE5-BC5F-7446-86DA10A00879}"/>
              </a:ext>
            </a:extLst>
          </p:cNvPr>
          <p:cNvSpPr txBox="1"/>
          <p:nvPr/>
        </p:nvSpPr>
        <p:spPr>
          <a:xfrm>
            <a:off x="863600" y="531828"/>
            <a:ext cx="10576604" cy="1200329"/>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văn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biết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sai</a:t>
            </a:r>
            <a:r>
              <a:rPr lang="en-US" sz="3600" b="1" dirty="0">
                <a:solidFill>
                  <a:prstClr val="black"/>
                </a:solidFill>
                <a:latin typeface="Cambria" panose="02040503050406030204" pitchFamily="18" charset="0"/>
                <a:ea typeface="Cambria" panose="02040503050406030204" pitchFamily="18" charset="0"/>
              </a:rPr>
              <a:t>? </a:t>
            </a:r>
          </a:p>
          <a:p>
            <a:pPr lvl="0" algn="just"/>
            <a:r>
              <a:rPr lang="en-US" sz="3600" b="1" dirty="0">
                <a:solidFill>
                  <a:prstClr val="black"/>
                </a:solidFill>
                <a:latin typeface="Cambria" panose="02040503050406030204" pitchFamily="18" charset="0"/>
                <a:ea typeface="Cambria" panose="02040503050406030204" pitchFamily="18" charset="0"/>
              </a:rPr>
              <a:t>Em </a:t>
            </a: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thay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Hình chữ nhật: Góc Tròn 11">
            <a:extLst>
              <a:ext uri="{FF2B5EF4-FFF2-40B4-BE49-F238E27FC236}">
                <a16:creationId xmlns:a16="http://schemas.microsoft.com/office/drawing/2014/main" xmlns="" id="{4631BF17-FA94-EF57-6AAE-E6C80D856626}"/>
              </a:ext>
            </a:extLst>
          </p:cNvPr>
          <p:cNvSpPr/>
          <p:nvPr/>
        </p:nvSpPr>
        <p:spPr>
          <a:xfrm>
            <a:off x="579120" y="1936694"/>
            <a:ext cx="10861084" cy="4078025"/>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CEEDD2D1-BB62-1337-2B7F-E4E5150C3B61}"/>
              </a:ext>
            </a:extLst>
          </p:cNvPr>
          <p:cNvSpPr txBox="1"/>
          <p:nvPr/>
        </p:nvSpPr>
        <p:spPr>
          <a:xfrm>
            <a:off x="813599" y="2421434"/>
            <a:ext cx="10476570" cy="3108543"/>
          </a:xfrm>
          <a:prstGeom prst="rect">
            <a:avLst/>
          </a:prstGeom>
          <a:noFill/>
        </p:spPr>
        <p:txBody>
          <a:bodyPr wrap="square">
            <a:spAutoFit/>
          </a:bodyPr>
          <a:lstStyle/>
          <a:p>
            <a:pPr algn="just"/>
            <a:r>
              <a:rPr lang="en-US" sz="2800" b="1" i="0" dirty="0">
                <a:solidFill>
                  <a:srgbClr val="2A384A"/>
                </a:solidFill>
                <a:effectLst/>
                <a:latin typeface="Roboto"/>
              </a:rPr>
              <a:t>     </a:t>
            </a:r>
            <a:r>
              <a:rPr lang="vi-VN" sz="2800" b="0" i="0" dirty="0">
                <a:solidFill>
                  <a:srgbClr val="000000"/>
                </a:solidFill>
                <a:effectLst/>
                <a:latin typeface="Arial" panose="020B0604020202020204" pitchFamily="34" charset="0"/>
              </a:rPr>
              <a:t>Nằm ngay trung tâm </a:t>
            </a:r>
            <a:r>
              <a:rPr lang="en-US" sz="2800" b="0" i="0" dirty="0">
                <a:solidFill>
                  <a:srgbClr val="000000"/>
                </a:solidFill>
                <a:effectLst/>
                <a:latin typeface="Arial" panose="020B0604020202020204" pitchFamily="34" charset="0"/>
              </a:rPr>
              <a:t>T</a:t>
            </a:r>
            <a:r>
              <a:rPr lang="vi-VN" sz="2800" b="0" i="0" dirty="0">
                <a:solidFill>
                  <a:srgbClr val="000000"/>
                </a:solidFill>
                <a:effectLst/>
                <a:latin typeface="Arial" panose="020B0604020202020204" pitchFamily="34" charset="0"/>
              </a:rPr>
              <a:t>hủ đô, Hồ Gươm mang một vẻ đẹp vừa tráng lệ, vừa cổ kính khiến người ta không khỏi ngỡ ngàng. Bầu trời xanh biếc, làn nước xanh lam, hàng cây xanh rì. Sắc xanh trường cửu quanh năm bao phủ đất trời. Hồ Gươm trầm mặc hơn, nó mang nét đẹp cổ kính, yên bình. Xung quanh hồ, cây cối mọc um tùm, đều là những cây </a:t>
            </a:r>
            <a:r>
              <a:rPr lang="vi-VN" sz="2800" b="0" i="0" dirty="0">
                <a:solidFill>
                  <a:srgbClr val="FF0000"/>
                </a:solidFill>
                <a:effectLst/>
                <a:latin typeface="Arial" panose="020B0604020202020204" pitchFamily="34" charset="0"/>
              </a:rPr>
              <a:t>cổ </a:t>
            </a:r>
            <a:r>
              <a:rPr lang="en-US" sz="2800" b="0" i="0" dirty="0" err="1">
                <a:solidFill>
                  <a:srgbClr val="FF0000"/>
                </a:solidFill>
                <a:effectLst/>
                <a:latin typeface="Arial" panose="020B0604020202020204" pitchFamily="34" charset="0"/>
              </a:rPr>
              <a:t>kính</a:t>
            </a:r>
            <a:r>
              <a:rPr lang="vi-VN" sz="2800" b="0" i="0" dirty="0">
                <a:solidFill>
                  <a:srgbClr val="000000"/>
                </a:solidFill>
                <a:effectLst/>
                <a:latin typeface="Arial" panose="020B0604020202020204" pitchFamily="34" charset="0"/>
              </a:rPr>
              <a:t>, cây hoa được trồng lâu năm</a:t>
            </a:r>
            <a:r>
              <a:rPr lang="vi-VN" sz="2800" dirty="0">
                <a:solidFill>
                  <a:srgbClr val="000000"/>
                </a:solidFill>
              </a:rPr>
              <a:t>. </a:t>
            </a:r>
            <a:endParaRPr lang="en-US" sz="2800" dirty="0">
              <a:solidFill>
                <a:srgbClr val="FF0000"/>
              </a:solidFill>
            </a:endParaRPr>
          </a:p>
        </p:txBody>
      </p:sp>
    </p:spTree>
    <p:extLst>
      <p:ext uri="{BB962C8B-B14F-4D97-AF65-F5344CB8AC3E}">
        <p14:creationId xmlns:p14="http://schemas.microsoft.com/office/powerpoint/2010/main" val="375161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108F34-9567-78E4-D157-1E9ADAC5906F}"/>
            </a:ext>
          </a:extLst>
        </p:cNvPr>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FF256F86-967B-47CB-F259-63D46A3EC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E156657E-8B18-DF38-87EF-D8875271EE25}"/>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3DA0EB9-EF74-46F2-52BE-6EBF6DB63FE8}"/>
              </a:ext>
            </a:extLst>
          </p:cNvPr>
          <p:cNvSpPr txBox="1"/>
          <p:nvPr/>
        </p:nvSpPr>
        <p:spPr>
          <a:xfrm>
            <a:off x="863600" y="531828"/>
            <a:ext cx="10576604" cy="1200329"/>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văn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biết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dùng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sai</a:t>
            </a:r>
            <a:r>
              <a:rPr lang="en-US" sz="3600" b="1" dirty="0">
                <a:solidFill>
                  <a:prstClr val="black"/>
                </a:solidFill>
                <a:latin typeface="Cambria" panose="02040503050406030204" pitchFamily="18" charset="0"/>
                <a:ea typeface="Cambria" panose="02040503050406030204" pitchFamily="18" charset="0"/>
              </a:rPr>
              <a:t>? </a:t>
            </a:r>
          </a:p>
          <a:p>
            <a:pPr lvl="0" algn="just"/>
            <a:r>
              <a:rPr lang="en-US" sz="3600" b="1" dirty="0">
                <a:solidFill>
                  <a:prstClr val="black"/>
                </a:solidFill>
                <a:latin typeface="Cambria" panose="02040503050406030204" pitchFamily="18" charset="0"/>
                <a:ea typeface="Cambria" panose="02040503050406030204" pitchFamily="18" charset="0"/>
              </a:rPr>
              <a:t>Em </a:t>
            </a: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thay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Hình chữ nhật: Góc Tròn 11">
            <a:extLst>
              <a:ext uri="{FF2B5EF4-FFF2-40B4-BE49-F238E27FC236}">
                <a16:creationId xmlns:a16="http://schemas.microsoft.com/office/drawing/2014/main" xmlns="" id="{17DCD062-56EC-E74A-E79F-42270F797FDF}"/>
              </a:ext>
            </a:extLst>
          </p:cNvPr>
          <p:cNvSpPr/>
          <p:nvPr/>
        </p:nvSpPr>
        <p:spPr>
          <a:xfrm>
            <a:off x="579120" y="1936694"/>
            <a:ext cx="10861084" cy="4078025"/>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9068CD19-5097-4308-8F66-1FCD6532178A}"/>
              </a:ext>
            </a:extLst>
          </p:cNvPr>
          <p:cNvSpPr txBox="1"/>
          <p:nvPr/>
        </p:nvSpPr>
        <p:spPr>
          <a:xfrm>
            <a:off x="771377" y="2310021"/>
            <a:ext cx="10476570" cy="3108543"/>
          </a:xfrm>
          <a:prstGeom prst="rect">
            <a:avLst/>
          </a:prstGeom>
          <a:noFill/>
        </p:spPr>
        <p:txBody>
          <a:bodyPr wrap="square">
            <a:spAutoFit/>
          </a:bodyPr>
          <a:lstStyle/>
          <a:p>
            <a:pPr algn="just"/>
            <a:r>
              <a:rPr lang="en-US" sz="2800" b="1" i="0" dirty="0">
                <a:solidFill>
                  <a:srgbClr val="2A384A"/>
                </a:solidFill>
                <a:effectLst/>
                <a:latin typeface="Roboto"/>
              </a:rPr>
              <a:t>     </a:t>
            </a:r>
            <a:r>
              <a:rPr lang="vi-VN" sz="2800" b="0" i="0" dirty="0">
                <a:solidFill>
                  <a:srgbClr val="000000"/>
                </a:solidFill>
                <a:effectLst/>
                <a:latin typeface="Arial" panose="020B0604020202020204" pitchFamily="34" charset="0"/>
              </a:rPr>
              <a:t>Nằm ngay trung tâm </a:t>
            </a:r>
            <a:r>
              <a:rPr lang="en-US" sz="2800" b="0" i="0" dirty="0">
                <a:solidFill>
                  <a:srgbClr val="000000"/>
                </a:solidFill>
                <a:effectLst/>
                <a:latin typeface="Arial" panose="020B0604020202020204" pitchFamily="34" charset="0"/>
              </a:rPr>
              <a:t>T</a:t>
            </a:r>
            <a:r>
              <a:rPr lang="vi-VN" sz="2800" b="0" i="0" dirty="0">
                <a:solidFill>
                  <a:srgbClr val="000000"/>
                </a:solidFill>
                <a:effectLst/>
                <a:latin typeface="Arial" panose="020B0604020202020204" pitchFamily="34" charset="0"/>
              </a:rPr>
              <a:t>hủ đô, Hồ Gươm mang một vẻ đẹp vừa tráng lệ, vừa cổ kính khiến người ta không khỏi ngỡ ngàng. Bầu trời xanh biếc, làn nước xanh lam, hàng cây xanh rì. Sắc xanh trường cửu quanh năm bao phủ đất trời. Hồ Gươm trầm mặc hơn, nó mang nét đẹp cổ kính, yên bình. Xung quanh hồ, cây cối mọc um tùm, đều là những cây </a:t>
            </a:r>
            <a:r>
              <a:rPr lang="en-US" sz="2800" b="0" i="0" dirty="0" err="1">
                <a:solidFill>
                  <a:srgbClr val="FF0000"/>
                </a:solidFill>
                <a:effectLst/>
                <a:latin typeface="Arial" panose="020B0604020202020204" pitchFamily="34" charset="0"/>
              </a:rPr>
              <a:t>cổ</a:t>
            </a:r>
            <a:r>
              <a:rPr lang="en-US" sz="2800" b="0" i="0" dirty="0">
                <a:solidFill>
                  <a:srgbClr val="FF0000"/>
                </a:solidFill>
                <a:effectLst/>
                <a:latin typeface="Arial" panose="020B0604020202020204" pitchFamily="34" charset="0"/>
              </a:rPr>
              <a:t> </a:t>
            </a:r>
            <a:r>
              <a:rPr lang="en-US" sz="2800" b="0" i="0" dirty="0" err="1">
                <a:solidFill>
                  <a:srgbClr val="FF0000"/>
                </a:solidFill>
                <a:effectLst/>
                <a:latin typeface="Arial" panose="020B0604020202020204" pitchFamily="34" charset="0"/>
              </a:rPr>
              <a:t>thụ</a:t>
            </a:r>
            <a:r>
              <a:rPr lang="vi-VN" sz="2800" b="0" i="0" dirty="0">
                <a:solidFill>
                  <a:srgbClr val="000000"/>
                </a:solidFill>
                <a:effectLst/>
                <a:latin typeface="Arial" panose="020B0604020202020204" pitchFamily="34" charset="0"/>
              </a:rPr>
              <a:t>, cây hoa được trồng lâu năm</a:t>
            </a:r>
            <a:r>
              <a:rPr lang="vi-VN" sz="2800" dirty="0">
                <a:solidFill>
                  <a:srgbClr val="000000"/>
                </a:solidFill>
              </a:rPr>
              <a:t>. </a:t>
            </a:r>
            <a:endParaRPr lang="en-US" sz="2800" dirty="0">
              <a:solidFill>
                <a:srgbClr val="FF0000"/>
              </a:solidFill>
            </a:endParaRPr>
          </a:p>
        </p:txBody>
      </p:sp>
    </p:spTree>
    <p:extLst>
      <p:ext uri="{BB962C8B-B14F-4D97-AF65-F5344CB8AC3E}">
        <p14:creationId xmlns:p14="http://schemas.microsoft.com/office/powerpoint/2010/main" val="197573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xmlns=""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76CCFE63-E58D-AB9C-DF71-D6892D7BF70E}"/>
              </a:ext>
            </a:extLst>
          </p:cNvPr>
          <p:cNvSpPr txBox="1"/>
          <p:nvPr/>
        </p:nvSpPr>
        <p:spPr>
          <a:xfrm>
            <a:off x="1390537" y="3368706"/>
            <a:ext cx="9350029"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tiết</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chỉnh</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sửa</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hiện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xmlns="" id="{4C5C24AB-08E4-FF84-84FA-6FB87DAB04C4}"/>
              </a:ext>
            </a:extLst>
          </p:cNvPr>
          <p:cNvPicPr>
            <a:picLocks noChangeAspect="1"/>
          </p:cNvPicPr>
          <p:nvPr/>
        </p:nvPicPr>
        <p:blipFill>
          <a:blip r:embed="rId3"/>
          <a:stretch>
            <a:fillRect/>
          </a:stretch>
        </p:blipFill>
        <p:spPr>
          <a:xfrm>
            <a:off x="866996" y="3368706"/>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xmlns=""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xmlns="" id="{575D747B-511B-D7D0-62FA-003CCB78F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xmlns="" id="{0D9A8F5E-D7BB-2323-4067-2F1F301244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52691F9A-BFE0-1B86-A06B-43DDABEE2937}"/>
              </a:ext>
            </a:extLst>
          </p:cNvPr>
          <p:cNvPicPr>
            <a:picLocks noChangeAspect="1"/>
          </p:cNvPicPr>
          <p:nvPr/>
        </p:nvPicPr>
        <p:blipFill>
          <a:blip r:embed="rId6"/>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xmlns="" id="{7B484E7F-A1FD-4B27-B2C9-89F484290FCD}"/>
              </a:ext>
            </a:extLst>
          </p:cNvPr>
          <p:cNvSpPr/>
          <p:nvPr/>
        </p:nvSpPr>
        <p:spPr>
          <a:xfrm>
            <a:off x="732274" y="1771869"/>
            <a:ext cx="11048701" cy="2188223"/>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bài “</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Vũ </a:t>
            </a:r>
            <a:r>
              <a:rPr lang="en-US"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điệu</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trên</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nền</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cẩm</a:t>
            </a:r>
            <a:r>
              <a:rPr lang="en-US"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a:p>
            <a:pPr lvl="0" algn="ctr" defTabSz="914354">
              <a:defRPr/>
            </a:pPr>
            <a:r>
              <a:rPr kumimoji="0" lang="en-US" sz="4800"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Từ</a:t>
            </a:r>
            <a:r>
              <a:rPr kumimoji="0" lang="en-US" sz="480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đầu</a:t>
            </a:r>
            <a:r>
              <a:rPr kumimoji="0" lang="en-US" sz="480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đến</a:t>
            </a:r>
            <a:r>
              <a:rPr kumimoji="0" lang="en-US" sz="4800" i="0" u="none" strike="noStrike" kern="1200" cap="none" spc="0" normalizeH="0" noProof="0" dirty="0">
                <a:ln>
                  <a:noFill/>
                </a:ln>
                <a:solidFill>
                  <a:schemeClr val="accent2"/>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mô</a:t>
            </a:r>
            <a:r>
              <a:rPr kumimoji="0" lang="en-US" sz="4800" i="0"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phỏng</a:t>
            </a:r>
            <a:r>
              <a:rPr kumimoji="0" lang="en-US" sz="4800" i="0"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điệu</a:t>
            </a:r>
            <a:r>
              <a:rPr kumimoji="0" lang="en-US" sz="4800" i="0"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0" u="none" strike="noStrike" kern="1200" cap="none" spc="0" normalizeH="0" noProof="0" dirty="0" err="1">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múa</a:t>
            </a:r>
            <a:r>
              <a:rPr kumimoji="0" lang="en-US" sz="4800" i="0"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800" i="1"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Da </a:t>
            </a:r>
            <a:r>
              <a:rPr kumimoji="0" lang="en-US" sz="4800" i="1" u="none" strike="noStrike" kern="1200" cap="none" spc="0" normalizeH="0" noProof="0" dirty="0" err="1">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dá</a:t>
            </a:r>
            <a:r>
              <a:rPr kumimoji="0" lang="en-US" sz="4800" i="1" u="none" strike="noStrike" kern="1200" cap="none" spc="0" normalizeH="0" noProof="0" dirty="0">
                <a:ln>
                  <a:noFill/>
                </a:ln>
                <a:solidFill>
                  <a:schemeClr val="accent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p>
          <a:p>
            <a:pPr lvl="0" algn="ctr" defTabSz="914354">
              <a:defRPr/>
            </a:pPr>
            <a:r>
              <a:rPr lang="en-US" sz="4800" b="1" dirty="0" err="1">
                <a:latin typeface="Cambria" panose="02040503050406030204" pitchFamily="18" charset="0"/>
                <a:ea typeface="Cambria" panose="02040503050406030204" pitchFamily="18" charset="0"/>
                <a:cs typeface="Times New Roman" panose="02020603050405020304" pitchFamily="18" charset="0"/>
                <a:sym typeface="Arial"/>
              </a:rPr>
              <a:t>v</a:t>
            </a:r>
            <a:r>
              <a:rPr lang="en-US" sz="4800" b="1" baseline="0" dirty="0" err="1">
                <a:latin typeface="Cambria" panose="02040503050406030204" pitchFamily="18" charset="0"/>
                <a:ea typeface="Cambria" panose="02040503050406030204" pitchFamily="18" charset="0"/>
                <a:cs typeface="Times New Roman" panose="02020603050405020304" pitchFamily="18" charset="0"/>
                <a:sym typeface="Arial"/>
              </a:rPr>
              <a:t>à</a:t>
            </a:r>
            <a:r>
              <a:rPr lang="en-US" sz="48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latin typeface="Cambria" panose="02040503050406030204" pitchFamily="18" charset="0"/>
                <a:ea typeface="Cambria" panose="02040503050406030204" pitchFamily="18" charset="0"/>
                <a:cs typeface="Times New Roman" panose="02020603050405020304" pitchFamily="18" charset="0"/>
                <a:sym typeface="Arial"/>
              </a:rPr>
              <a:t>trả</a:t>
            </a:r>
            <a:r>
              <a:rPr lang="en-US" sz="48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latin typeface="Cambria" panose="02040503050406030204" pitchFamily="18" charset="0"/>
                <a:ea typeface="Cambria" panose="02040503050406030204" pitchFamily="18" charset="0"/>
                <a:cs typeface="Times New Roman" panose="02020603050405020304" pitchFamily="18" charset="0"/>
                <a:sym typeface="Arial"/>
              </a:rPr>
              <a:t>lời</a:t>
            </a:r>
            <a:r>
              <a:rPr lang="en-US" sz="48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latin typeface="Cambria" panose="02040503050406030204" pitchFamily="18" charset="0"/>
                <a:ea typeface="Cambria" panose="02040503050406030204" pitchFamily="18" charset="0"/>
                <a:cs typeface="Times New Roman" panose="02020603050405020304" pitchFamily="18" charset="0"/>
                <a:sym typeface="Arial"/>
              </a:rPr>
              <a:t>câu</a:t>
            </a:r>
            <a:r>
              <a:rPr lang="en-US" sz="48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dirty="0" err="1">
                <a:latin typeface="Cambria" panose="02040503050406030204" pitchFamily="18" charset="0"/>
                <a:ea typeface="Cambria" panose="02040503050406030204" pitchFamily="18" charset="0"/>
                <a:cs typeface="Times New Roman" panose="02020603050405020304" pitchFamily="18" charset="0"/>
                <a:sym typeface="Arial"/>
              </a:rPr>
              <a:t>hỏi</a:t>
            </a:r>
            <a:r>
              <a:rPr lang="en-US" sz="4800" b="1" dirty="0">
                <a:latin typeface="Cambria" panose="02040503050406030204" pitchFamily="18" charset="0"/>
                <a:ea typeface="Cambria" panose="02040503050406030204" pitchFamily="18" charset="0"/>
                <a:cs typeface="Times New Roman" panose="02020603050405020304" pitchFamily="18" charset="0"/>
                <a:sym typeface="Arial"/>
              </a:rPr>
              <a:t> 1</a:t>
            </a:r>
            <a:endParaRPr kumimoji="0" lang="en-US" sz="4800" b="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pic>
        <p:nvPicPr>
          <p:cNvPr id="35" name="Picture 34">
            <a:extLst>
              <a:ext uri="{FF2B5EF4-FFF2-40B4-BE49-F238E27FC236}">
                <a16:creationId xmlns:a16="http://schemas.microsoft.com/office/drawing/2014/main" xmlns=""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41" name="Snip Diagonal Corner Rectangle 3">
            <a:extLst>
              <a:ext uri="{FF2B5EF4-FFF2-40B4-BE49-F238E27FC236}">
                <a16:creationId xmlns:a16="http://schemas.microsoft.com/office/drawing/2014/main" xmlns="" id="{83BA127A-8D65-4EC4-9FE8-A11360B7C4D2}"/>
              </a:ext>
            </a:extLst>
          </p:cNvPr>
          <p:cNvSpPr/>
          <p:nvPr/>
        </p:nvSpPr>
        <p:spPr>
          <a:xfrm>
            <a:off x="710614" y="1203078"/>
            <a:ext cx="10526728" cy="2465068"/>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Vũ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thổ</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cẩm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a:p>
            <a:pPr algn="ctr" defTabSz="914354">
              <a:defRPr/>
            </a:pPr>
            <a:r>
              <a:rPr lang="en-US" sz="44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Đoạn</a:t>
            </a:r>
            <a:r>
              <a:rPr lang="en-US" sz="4400" dirty="0">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từ</a:t>
            </a:r>
            <a:r>
              <a:rPr lang="en-US" sz="4400" dirty="0">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Điệu</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múa</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i="1"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Da </a:t>
            </a:r>
            <a:r>
              <a:rPr lang="en-US" sz="4400" i="1"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dá</a:t>
            </a:r>
            <a:r>
              <a:rPr lang="en-US" sz="4400" i="1"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đến</a:t>
            </a:r>
            <a:r>
              <a:rPr lang="en-US" sz="4400" dirty="0">
                <a:solidFill>
                  <a:schemeClr val="accent2"/>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trang</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trí</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trên</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váy</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áo</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phụ</a:t>
            </a:r>
            <a:r>
              <a:rPr lang="en-US" sz="4400"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dirty="0" err="1">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nữ</a:t>
            </a:r>
            <a:r>
              <a:rPr lang="en-US" sz="4400" i="1" dirty="0">
                <a:solidFill>
                  <a:schemeClr val="accent1"/>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latin typeface="Cambria" panose="02040503050406030204" pitchFamily="18" charset="0"/>
                <a:ea typeface="Cambria" panose="02040503050406030204" pitchFamily="18" charset="0"/>
                <a:cs typeface="Times New Roman" panose="02020603050405020304" pitchFamily="18" charset="0"/>
                <a:sym typeface="Arial"/>
              </a:rPr>
              <a:t>và</a:t>
            </a:r>
            <a:r>
              <a:rPr lang="en-US" sz="44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latin typeface="Cambria" panose="02040503050406030204" pitchFamily="18" charset="0"/>
                <a:ea typeface="Cambria" panose="02040503050406030204" pitchFamily="18" charset="0"/>
                <a:cs typeface="Times New Roman" panose="02020603050405020304" pitchFamily="18" charset="0"/>
                <a:sym typeface="Arial"/>
              </a:rPr>
              <a:t>trả</a:t>
            </a:r>
            <a:r>
              <a:rPr lang="en-US" sz="44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latin typeface="Cambria" panose="02040503050406030204" pitchFamily="18" charset="0"/>
                <a:ea typeface="Cambria" panose="02040503050406030204" pitchFamily="18" charset="0"/>
                <a:cs typeface="Times New Roman" panose="02020603050405020304" pitchFamily="18" charset="0"/>
                <a:sym typeface="Arial"/>
              </a:rPr>
              <a:t>lời</a:t>
            </a:r>
            <a:r>
              <a:rPr lang="en-US" sz="44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latin typeface="Cambria" panose="02040503050406030204" pitchFamily="18" charset="0"/>
                <a:ea typeface="Cambria" panose="02040503050406030204" pitchFamily="18" charset="0"/>
                <a:cs typeface="Times New Roman" panose="02020603050405020304" pitchFamily="18" charset="0"/>
                <a:sym typeface="Arial"/>
              </a:rPr>
              <a:t>câu</a:t>
            </a:r>
            <a:r>
              <a:rPr lang="en-US" sz="4400" b="1" dirty="0">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latin typeface="Cambria" panose="02040503050406030204" pitchFamily="18" charset="0"/>
                <a:ea typeface="Cambria" panose="02040503050406030204" pitchFamily="18" charset="0"/>
                <a:cs typeface="Times New Roman" panose="02020603050405020304" pitchFamily="18" charset="0"/>
                <a:sym typeface="Arial"/>
              </a:rPr>
              <a:t>hỏi</a:t>
            </a:r>
            <a:r>
              <a:rPr lang="en-US" sz="4400" b="1" dirty="0">
                <a:latin typeface="Cambria" panose="02040503050406030204" pitchFamily="18" charset="0"/>
                <a:ea typeface="Cambria" panose="02040503050406030204" pitchFamily="18" charset="0"/>
                <a:cs typeface="Times New Roman" panose="02020603050405020304" pitchFamily="18" charset="0"/>
                <a:sym typeface="Arial"/>
              </a:rPr>
              <a:t> 2</a:t>
            </a:r>
          </a:p>
        </p:txBody>
      </p:sp>
      <p:grpSp>
        <p:nvGrpSpPr>
          <p:cNvPr id="45" name="Group 44">
            <a:extLst>
              <a:ext uri="{FF2B5EF4-FFF2-40B4-BE49-F238E27FC236}">
                <a16:creationId xmlns:a16="http://schemas.microsoft.com/office/drawing/2014/main" xmlns=""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xmlns=""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xmlns=""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xmlns=""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0" y="3673722"/>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repeatDur="0" restart="never" fill="hold" nodeType="clickEffect">
                                  <p:stCondLst>
                                    <p:cond delay="0"/>
                                  </p:stCondLst>
                                  <p:childTnLst>
                                    <p:animMotion origin="layout" path="M -1.66667E-6 -1.85185E-6 L 0.72591 0.00834 " pathEditMode="relative" rAng="0" ptsTypes="AA">
                                      <p:cBhvr additive="base">
                                        <p:cTn id="17" dur="30000" fill="hold"/>
                                        <p:tgtEl>
                                          <p:spTgt spid="17"/>
                                        </p:tgtEl>
                                        <p:attrNameLst>
                                          <p:attrName>ppt_x</p:attrName>
                                          <p:attrName>ppt_y</p:attrName>
                                        </p:attrNameLst>
                                      </p:cBhvr>
                                      <p:rCtr x="36289" y="417"/>
                                    </p:animMotion>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xmlns=""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bg1"/>
          </a:solidFill>
        </p:spPr>
      </p:pic>
      <p:pic>
        <p:nvPicPr>
          <p:cNvPr id="3074" name="Picture 2" descr="Âm vang cồng chiêng giữa đại ngàn">
            <a:extLst>
              <a:ext uri="{FF2B5EF4-FFF2-40B4-BE49-F238E27FC236}">
                <a16:creationId xmlns:a16="http://schemas.microsoft.com/office/drawing/2014/main" xmlns=""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100DF73-5AAE-9011-C50D-D83124725851}"/>
              </a:ext>
            </a:extLst>
          </p:cNvPr>
          <p:cNvPicPr>
            <a:picLocks noChangeAspect="1"/>
          </p:cNvPicPr>
          <p:nvPr/>
        </p:nvPicPr>
        <p:blipFill>
          <a:blip r:embed="rId5"/>
          <a:stretch>
            <a:fillRect/>
          </a:stretch>
        </p:blipFill>
        <p:spPr>
          <a:xfrm>
            <a:off x="1705076" y="307477"/>
            <a:ext cx="7882811" cy="1286367"/>
          </a:xfrm>
          <a:prstGeom prst="rect">
            <a:avLst/>
          </a:prstGeom>
        </p:spPr>
      </p:pic>
      <p:pic>
        <p:nvPicPr>
          <p:cNvPr id="17" name="Picture 16">
            <a:extLst>
              <a:ext uri="{FF2B5EF4-FFF2-40B4-BE49-F238E27FC236}">
                <a16:creationId xmlns:a16="http://schemas.microsoft.com/office/drawing/2014/main" xmlns="" id="{AB305DC4-3511-5DC3-D0BF-A80DEBAE6BD4}"/>
              </a:ext>
            </a:extLst>
          </p:cNvPr>
          <p:cNvPicPr>
            <a:picLocks noChangeAspect="1"/>
          </p:cNvPicPr>
          <p:nvPr/>
        </p:nvPicPr>
        <p:blipFill>
          <a:blip r:embed="rId6"/>
          <a:stretch>
            <a:fillRect/>
          </a:stretch>
        </p:blipFill>
        <p:spPr>
          <a:xfrm>
            <a:off x="974825" y="1532571"/>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F67CC6AA-1B2A-FFEA-CA99-38E329E2F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
        <p:nvSpPr>
          <p:cNvPr id="3" name="Rectangle 2">
            <a:extLst>
              <a:ext uri="{FF2B5EF4-FFF2-40B4-BE49-F238E27FC236}">
                <a16:creationId xmlns:a16="http://schemas.microsoft.com/office/drawing/2014/main" xmlns="" id="{A1B416EE-4BFE-47A1-AD82-C927DEF73F8D}"/>
              </a:ext>
            </a:extLst>
          </p:cNvPr>
          <p:cNvSpPr/>
          <p:nvPr/>
        </p:nvSpPr>
        <p:spPr>
          <a:xfrm>
            <a:off x="4703613" y="5325429"/>
            <a:ext cx="1946430"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Tiết</a:t>
            </a:r>
            <a:r>
              <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rPr>
              <a:t> 2</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xmlns="" id="{DA333006-A0CB-4BDB-B739-AC39CD64C201}"/>
              </a:ext>
            </a:extLst>
          </p:cNvPr>
          <p:cNvPicPr>
            <a:picLocks noChangeAspect="1"/>
          </p:cNvPicPr>
          <p:nvPr/>
        </p:nvPicPr>
        <p:blipFill>
          <a:blip r:embed="rId3"/>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xmlns="" id="{2579761B-5363-431F-9662-C2F629217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xmlns="" id="{73AFBA50-87B4-4A3D-82E2-ADE3D12D4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xmlns=""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xmlns=""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xmlns=""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xmlns=""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xmlns=""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xmlns=""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xmlns=""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xmlns=""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xmlns=""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xmlns=""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xmlns="" id="{C5EF88D5-2DBB-4762-97EB-1C52884F9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xmlns="" id="{19B1CEBA-1F2B-42A7-8E8E-D22E84CF90D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xmlns="" id="{91D8A1DE-962B-4476-95A0-8B921EFC7EC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xmlns="" id="{25DFB5D1-7E9F-41B0-B7F0-432210A5FF1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xmlns=""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xmlns="" id="{6A8AC4B2-6556-45EE-894A-924484D476D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xmlns="" id="{B2B474ED-DC9C-40B2-8B91-8521702DDFE9}"/>
              </a:ext>
            </a:extLst>
          </p:cNvPr>
          <p:cNvSpPr/>
          <p:nvPr/>
        </p:nvSpPr>
        <p:spPr>
          <a:xfrm rot="1515959" flipH="1">
            <a:off x="-437128" y="1921826"/>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xmlns="" id="{03842971-5F98-4446-83E4-451B26A02924}"/>
              </a:ext>
            </a:extLst>
          </p:cNvPr>
          <p:cNvSpPr txBox="1"/>
          <p:nvPr/>
        </p:nvSpPr>
        <p:spPr>
          <a:xfrm>
            <a:off x="541927" y="1989552"/>
            <a:ext cx="10872439" cy="3416320"/>
          </a:xfrm>
          <a:prstGeom prst="rect">
            <a:avLst/>
          </a:prstGeom>
          <a:solidFill>
            <a:srgbClr val="00B050"/>
          </a:solidFill>
        </p:spPr>
        <p:txBody>
          <a:bodyPr wrap="square" rtlCol="0">
            <a:spAutoFit/>
          </a:bodyPr>
          <a:lstStyle/>
          <a:p>
            <a:r>
              <a:rPr lang="nl-NL" sz="3600" b="1" dirty="0">
                <a:solidFill>
                  <a:schemeClr val="bg1"/>
                </a:solidFill>
              </a:rPr>
              <a:t>- Đọc đúng và diễn cảm văn bản </a:t>
            </a:r>
            <a:r>
              <a:rPr lang="nl-NL" sz="3600" b="1" i="1" dirty="0">
                <a:solidFill>
                  <a:schemeClr val="bg1"/>
                </a:solidFill>
              </a:rPr>
              <a:t>Vũ điệu trên nền thổ cẩm</a:t>
            </a:r>
            <a:r>
              <a:rPr lang="nl-NL" sz="3600" b="1" dirty="0">
                <a:solidFill>
                  <a:schemeClr val="bg1"/>
                </a:solidFill>
              </a:rPr>
              <a:t>; Biết nhấn giọng vào những từ ngữ đánh dấu thông tin quan trọng, biết ngắt, nghỉ hơi sau dấu câu. </a:t>
            </a:r>
          </a:p>
          <a:p>
            <a:r>
              <a:rPr lang="en-US" sz="3600" b="1" dirty="0">
                <a:solidFill>
                  <a:schemeClr val="bg1"/>
                </a:solidFill>
              </a:rPr>
              <a:t>- </a:t>
            </a:r>
            <a:r>
              <a:rPr lang="en-US" sz="3600" b="1" dirty="0" err="1">
                <a:solidFill>
                  <a:schemeClr val="bg1"/>
                </a:solidFill>
              </a:rPr>
              <a:t>Tra</a:t>
            </a:r>
            <a:r>
              <a:rPr lang="en-US" sz="3600" b="1" dirty="0">
                <a:solidFill>
                  <a:schemeClr val="bg1"/>
                </a:solidFill>
              </a:rPr>
              <a:t> </a:t>
            </a:r>
            <a:r>
              <a:rPr lang="en-US" sz="3600" b="1" dirty="0" err="1">
                <a:solidFill>
                  <a:schemeClr val="bg1"/>
                </a:solidFill>
              </a:rPr>
              <a:t>từ</a:t>
            </a:r>
            <a:r>
              <a:rPr lang="en-US" sz="3600" b="1" dirty="0">
                <a:solidFill>
                  <a:schemeClr val="bg1"/>
                </a:solidFill>
              </a:rPr>
              <a:t> </a:t>
            </a:r>
            <a:r>
              <a:rPr lang="en-US" sz="3600" b="1" dirty="0" err="1">
                <a:solidFill>
                  <a:schemeClr val="bg1"/>
                </a:solidFill>
              </a:rPr>
              <a:t>điển</a:t>
            </a:r>
            <a:r>
              <a:rPr lang="en-US" sz="3600" b="1" dirty="0">
                <a:solidFill>
                  <a:schemeClr val="bg1"/>
                </a:solidFill>
              </a:rPr>
              <a:t> </a:t>
            </a:r>
            <a:r>
              <a:rPr lang="en-US" sz="3600" b="1" dirty="0" err="1">
                <a:solidFill>
                  <a:schemeClr val="bg1"/>
                </a:solidFill>
              </a:rPr>
              <a:t>để</a:t>
            </a:r>
            <a:r>
              <a:rPr lang="en-US" sz="3600" b="1" dirty="0">
                <a:solidFill>
                  <a:schemeClr val="bg1"/>
                </a:solidFill>
              </a:rPr>
              <a:t> </a:t>
            </a:r>
            <a:r>
              <a:rPr lang="en-US" sz="3600" b="1" dirty="0" err="1">
                <a:solidFill>
                  <a:schemeClr val="bg1"/>
                </a:solidFill>
              </a:rPr>
              <a:t>hiểu</a:t>
            </a:r>
            <a:r>
              <a:rPr lang="en-US" sz="3600" b="1" dirty="0">
                <a:solidFill>
                  <a:schemeClr val="bg1"/>
                </a:solidFill>
              </a:rPr>
              <a:t> </a:t>
            </a:r>
            <a:r>
              <a:rPr lang="en-US" sz="3600" b="1" dirty="0" err="1">
                <a:solidFill>
                  <a:schemeClr val="bg1"/>
                </a:solidFill>
              </a:rPr>
              <a:t>nghĩa</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từ</a:t>
            </a:r>
            <a:r>
              <a:rPr lang="en-US" sz="3600" b="1" dirty="0">
                <a:solidFill>
                  <a:schemeClr val="bg1"/>
                </a:solidFill>
              </a:rPr>
              <a:t>.</a:t>
            </a:r>
          </a:p>
          <a:p>
            <a:r>
              <a:rPr lang="en-US" sz="3600" b="1" dirty="0">
                <a:solidFill>
                  <a:schemeClr val="bg1"/>
                </a:solidFill>
              </a:rPr>
              <a:t>- </a:t>
            </a:r>
            <a:r>
              <a:rPr lang="en-US" sz="3600" b="1" dirty="0" err="1">
                <a:solidFill>
                  <a:schemeClr val="bg1"/>
                </a:solidFill>
              </a:rPr>
              <a:t>Tìm</a:t>
            </a:r>
            <a:r>
              <a:rPr lang="en-US" sz="3600" b="1" dirty="0">
                <a:solidFill>
                  <a:schemeClr val="bg1"/>
                </a:solidFill>
              </a:rPr>
              <a:t> </a:t>
            </a:r>
            <a:r>
              <a:rPr lang="en-US" sz="3600" b="1" dirty="0" err="1">
                <a:solidFill>
                  <a:schemeClr val="bg1"/>
                </a:solidFill>
              </a:rPr>
              <a:t>từ</a:t>
            </a:r>
            <a:r>
              <a:rPr lang="en-US" sz="3600" b="1" dirty="0">
                <a:solidFill>
                  <a:schemeClr val="bg1"/>
                </a:solidFill>
              </a:rPr>
              <a:t>, </a:t>
            </a:r>
            <a:r>
              <a:rPr lang="en-US" sz="3600" b="1" dirty="0" err="1">
                <a:solidFill>
                  <a:schemeClr val="bg1"/>
                </a:solidFill>
              </a:rPr>
              <a:t>mở</a:t>
            </a:r>
            <a:r>
              <a:rPr lang="en-US" sz="3600" b="1" dirty="0">
                <a:solidFill>
                  <a:schemeClr val="bg1"/>
                </a:solidFill>
              </a:rPr>
              <a:t> </a:t>
            </a:r>
            <a:r>
              <a:rPr lang="en-US" sz="3600" b="1" dirty="0" err="1">
                <a:solidFill>
                  <a:schemeClr val="bg1"/>
                </a:solidFill>
              </a:rPr>
              <a:t>rộng</a:t>
            </a:r>
            <a:r>
              <a:rPr lang="en-US" sz="3600" b="1" dirty="0">
                <a:solidFill>
                  <a:schemeClr val="bg1"/>
                </a:solidFill>
              </a:rPr>
              <a:t> </a:t>
            </a:r>
            <a:r>
              <a:rPr lang="en-US" sz="3600" b="1" dirty="0" err="1">
                <a:solidFill>
                  <a:schemeClr val="bg1"/>
                </a:solidFill>
              </a:rPr>
              <a:t>vốn</a:t>
            </a:r>
            <a:r>
              <a:rPr lang="en-US" sz="3600" b="1" dirty="0">
                <a:solidFill>
                  <a:schemeClr val="bg1"/>
                </a:solidFill>
              </a:rPr>
              <a:t> </a:t>
            </a:r>
            <a:r>
              <a:rPr lang="en-US" sz="3600" b="1" dirty="0" err="1">
                <a:solidFill>
                  <a:schemeClr val="bg1"/>
                </a:solidFill>
              </a:rPr>
              <a:t>từ</a:t>
            </a:r>
            <a:endParaRPr lang="en-US" sz="3600" b="1" dirty="0">
              <a:solidFill>
                <a:schemeClr val="bg1"/>
              </a:solidFill>
            </a:endParaRPr>
          </a:p>
          <a:p>
            <a:endParaRPr lang="nl-NL" sz="3600" dirty="0">
              <a:solidFill>
                <a:schemeClr val="bg1"/>
              </a:solidFill>
            </a:endParaRPr>
          </a:p>
        </p:txBody>
      </p:sp>
      <p:pic>
        <p:nvPicPr>
          <p:cNvPr id="30" name="Picture 29">
            <a:extLst>
              <a:ext uri="{FF2B5EF4-FFF2-40B4-BE49-F238E27FC236}">
                <a16:creationId xmlns:a16="http://schemas.microsoft.com/office/drawing/2014/main" xmlns="" id="{C62954A9-F82B-4952-B4E6-E837348A5CAB}"/>
              </a:ext>
            </a:extLst>
          </p:cNvPr>
          <p:cNvPicPr>
            <a:picLocks noChangeAspect="1"/>
          </p:cNvPicPr>
          <p:nvPr/>
        </p:nvPicPr>
        <p:blipFill>
          <a:blip r:embed="rId25"/>
          <a:stretch>
            <a:fillRect/>
          </a:stretch>
        </p:blipFill>
        <p:spPr>
          <a:xfrm>
            <a:off x="3369218" y="110478"/>
            <a:ext cx="6596675" cy="1427777"/>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Effect transition="in" filter="fade">
                                      <p:cBhvr>
                                        <p:cTn id="13" dur="1000"/>
                                        <p:tgtEl>
                                          <p:spTgt spid="29">
                                            <p:txEl>
                                              <p:pRg st="1" end="1"/>
                                            </p:txEl>
                                          </p:spTgt>
                                        </p:tgtEl>
                                      </p:cBhvr>
                                    </p:animEffect>
                                    <p:anim calcmode="lin" valueType="num">
                                      <p:cBhvr>
                                        <p:cTn id="14"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fade">
                                      <p:cBhvr>
                                        <p:cTn id="19" dur="1000"/>
                                        <p:tgtEl>
                                          <p:spTgt spid="29">
                                            <p:txEl>
                                              <p:pRg st="2" end="2"/>
                                            </p:txEl>
                                          </p:spTgt>
                                        </p:tgtEl>
                                      </p:cBhvr>
                                    </p:animEffect>
                                    <p:anim calcmode="lin" valueType="num">
                                      <p:cBhvr>
                                        <p:cTn id="20"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12E1ED90-2E49-4E81-AD82-396613B656FD}"/>
              </a:ext>
            </a:extLst>
          </p:cNvPr>
          <p:cNvSpPr txBox="1"/>
          <p:nvPr/>
        </p:nvSpPr>
        <p:spPr>
          <a:xfrm>
            <a:off x="3029048" y="216568"/>
            <a:ext cx="4877167" cy="707886"/>
          </a:xfrm>
          <a:prstGeom prst="rect">
            <a:avLst/>
          </a:prstGeom>
          <a:noFill/>
        </p:spPr>
        <p:txBody>
          <a:bodyPr wrap="square" rtlCol="0">
            <a:spAutoFit/>
          </a:bodyPr>
          <a:lstStyle/>
          <a:p>
            <a:r>
              <a:rPr lang="en-US" sz="4000" dirty="0">
                <a:solidFill>
                  <a:srgbClr val="C00000"/>
                </a:solidFill>
                <a:latin typeface="Bahnschrift Condensed" panose="020B0502040204020203" pitchFamily="34" charset="0"/>
                <a:cs typeface="Arial" panose="020B0604020202020204" pitchFamily="34" charset="0"/>
              </a:rPr>
              <a:t>VŨ ĐIỆU TRÊN NỀN THỔ CẨM</a:t>
            </a:r>
          </a:p>
        </p:txBody>
      </p:sp>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xmlns="" id="{4830D147-038F-410A-A0C5-B44A75CFED04}"/>
              </a:ext>
            </a:extLst>
          </p:cNvPr>
          <p:cNvGrpSpPr/>
          <p:nvPr/>
        </p:nvGrpSpPr>
        <p:grpSpPr>
          <a:xfrm>
            <a:off x="788151" y="2221992"/>
            <a:ext cx="10615697" cy="3152101"/>
            <a:chOff x="788151" y="2387633"/>
            <a:chExt cx="10615697" cy="2986460"/>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44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điểm</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của</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điệu</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múa</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Da </a:t>
              </a: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dá</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xmlns=""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4A2819C-841C-FF84-C596-2931D0CC8ACC}"/>
              </a:ext>
            </a:extLst>
          </p:cNvPr>
          <p:cNvSpPr txBox="1"/>
          <p:nvPr/>
        </p:nvSpPr>
        <p:spPr>
          <a:xfrm>
            <a:off x="640080" y="1932536"/>
            <a:ext cx="10911840" cy="3785652"/>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r"/>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5649BA10-A89B-4677-888E-DC77080A3207}"/>
              </a:ext>
            </a:extLst>
          </p:cNvPr>
          <p:cNvSpPr txBox="1"/>
          <p:nvPr/>
        </p:nvSpPr>
        <p:spPr>
          <a:xfrm>
            <a:off x="3095955" y="911829"/>
            <a:ext cx="4877167" cy="707886"/>
          </a:xfrm>
          <a:prstGeom prst="rect">
            <a:avLst/>
          </a:prstGeom>
          <a:noFill/>
        </p:spPr>
        <p:txBody>
          <a:bodyPr wrap="square" rtlCol="0">
            <a:spAutoFit/>
          </a:bodyPr>
          <a:lstStyle/>
          <a:p>
            <a:r>
              <a:rPr lang="en-US" sz="4000" dirty="0">
                <a:solidFill>
                  <a:srgbClr val="C00000"/>
                </a:solidFill>
                <a:latin typeface="Bahnschrift Condensed" panose="020B0502040204020203" pitchFamily="34" charset="0"/>
                <a:cs typeface="Arial" panose="020B0604020202020204" pitchFamily="34" charset="0"/>
              </a:rPr>
              <a:t>VŨ ĐIỆU TRÊN NỀN THỔ CẨM</a:t>
            </a:r>
          </a:p>
        </p:txBody>
      </p:sp>
    </p:spTree>
    <p:extLst>
      <p:ext uri="{BB962C8B-B14F-4D97-AF65-F5344CB8AC3E}">
        <p14:creationId xmlns:p14="http://schemas.microsoft.com/office/powerpoint/2010/main" val="1581922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5786</TotalTime>
  <Words>1767</Words>
  <Application>Microsoft Office PowerPoint</Application>
  <PresentationFormat>Widescreen</PresentationFormat>
  <Paragraphs>119</Paragraphs>
  <Slides>25</Slides>
  <Notes>17</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25</vt:i4>
      </vt:variant>
    </vt:vector>
  </HeadingPairs>
  <TitlesOfParts>
    <vt:vector size="52" baseType="lpstr">
      <vt:lpstr>#9Slide07 HoneyCream</vt:lpstr>
      <vt:lpstr>Algerian</vt:lpstr>
      <vt:lpstr>Arial</vt:lpstr>
      <vt:lpstr>Bahnschrift Condensed</vt:lpstr>
      <vt:lpstr>Calibri</vt:lpstr>
      <vt:lpstr>Calibri Light</vt:lpstr>
      <vt:lpstr>Cambria</vt:lpstr>
      <vt:lpstr>Changa One</vt:lpstr>
      <vt:lpstr>DL Emiken Display</vt:lpstr>
      <vt:lpstr>Fredoka One</vt:lpstr>
      <vt:lpstr>NotoSerif</vt:lpstr>
      <vt:lpstr>Roboto</vt:lpstr>
      <vt:lpstr>Sitka Banner</vt:lpstr>
      <vt:lpstr>small arial</vt:lpstr>
      <vt:lpstr>SVN-Newton</vt:lpstr>
      <vt:lpstr>SVN-Zero</vt:lpstr>
      <vt:lpstr>Times New Roman</vt:lpstr>
      <vt:lpstr>Wingdings</vt:lpstr>
      <vt:lpstr>方正粗谭黑简体</vt:lpstr>
      <vt:lpstr>1_Custom Design</vt:lpstr>
      <vt:lpstr>Custom Design</vt:lpstr>
      <vt:lpstr>2_Custom Design</vt:lpstr>
      <vt:lpstr>2_Office Theme</vt:lpstr>
      <vt:lpstr>3_Custom Design</vt:lpstr>
      <vt:lpstr>1_It's Springtime! MK Plan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Microsoft account</cp:lastModifiedBy>
  <cp:revision>61</cp:revision>
  <dcterms:created xsi:type="dcterms:W3CDTF">2023-09-03T00:46:18Z</dcterms:created>
  <dcterms:modified xsi:type="dcterms:W3CDTF">2025-03-06T01:40:38Z</dcterms:modified>
  <cp:category>9Slide.vn</cp:category>
</cp:coreProperties>
</file>