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2" r:id="rId7"/>
    <p:sldId id="263" r:id="rId8"/>
    <p:sldId id="264" r:id="rId9"/>
    <p:sldId id="290"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B9A5C-13F9-4887-94C8-DA4B6D35F866}" type="datetimeFigureOut">
              <a:rPr lang="vi-VN" smtClean="0"/>
              <a:t>25/02/2025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8C2BC-B729-48F9-BA17-0430140298B7}" type="slidenum">
              <a:rPr lang="vi-VN" smtClean="0"/>
              <a:t>‹#›</a:t>
            </a:fld>
            <a:endParaRPr lang="vi-VN"/>
          </a:p>
        </p:txBody>
      </p:sp>
    </p:spTree>
    <p:extLst>
      <p:ext uri="{BB962C8B-B14F-4D97-AF65-F5344CB8AC3E}">
        <p14:creationId xmlns:p14="http://schemas.microsoft.com/office/powerpoint/2010/main" val="308565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smtClean="0"/>
              <a:t>Nhấn</a:t>
            </a:r>
            <a:r>
              <a:rPr lang="en-GB" altLang="zh-CN" baseline="0" dirty="0" smtClean="0"/>
              <a:t> </a:t>
            </a:r>
            <a:r>
              <a:rPr lang="en-GB" altLang="zh-CN" baseline="0" dirty="0" err="1" smtClean="0"/>
              <a:t>vào</a:t>
            </a:r>
            <a:r>
              <a:rPr lang="en-GB" altLang="zh-CN" baseline="0" dirty="0" smtClean="0"/>
              <a:t> </a:t>
            </a:r>
            <a:r>
              <a:rPr lang="en-GB" altLang="zh-CN" baseline="0" dirty="0" err="1" smtClean="0"/>
              <a:t>hình</a:t>
            </a:r>
            <a:r>
              <a:rPr lang="en-GB" altLang="zh-CN" baseline="0" dirty="0" smtClean="0"/>
              <a:t> </a:t>
            </a:r>
            <a:r>
              <a:rPr lang="en-GB" altLang="zh-CN" baseline="0" dirty="0" err="1" smtClean="0"/>
              <a:t>nước</a:t>
            </a:r>
            <a:r>
              <a:rPr lang="en-GB" altLang="zh-CN" baseline="0" dirty="0" smtClean="0"/>
              <a:t> </a:t>
            </a:r>
            <a:r>
              <a:rPr lang="en-GB" altLang="zh-CN" baseline="0" dirty="0" err="1" smtClean="0"/>
              <a:t>ép</a:t>
            </a:r>
            <a:r>
              <a:rPr lang="en-GB" altLang="zh-CN" baseline="0" dirty="0" smtClean="0"/>
              <a:t> </a:t>
            </a:r>
            <a:r>
              <a:rPr lang="en-GB" altLang="zh-CN" baseline="0" dirty="0" err="1" smtClean="0"/>
              <a:t>để</a:t>
            </a:r>
            <a:r>
              <a:rPr lang="en-GB" altLang="zh-CN" baseline="0" dirty="0" smtClean="0"/>
              <a:t> </a:t>
            </a:r>
            <a:r>
              <a:rPr lang="en-GB" altLang="zh-CN" baseline="0" dirty="0" err="1" smtClean="0"/>
              <a:t>đến</a:t>
            </a:r>
            <a:r>
              <a:rPr lang="en-GB" altLang="zh-CN" baseline="0" dirty="0" smtClean="0"/>
              <a:t> slide </a:t>
            </a:r>
            <a:r>
              <a:rPr lang="en-GB" altLang="zh-CN" baseline="0" dirty="0" err="1" smtClean="0"/>
              <a:t>câu</a:t>
            </a:r>
            <a:r>
              <a:rPr lang="en-GB" altLang="zh-CN" baseline="0" dirty="0" smtClean="0"/>
              <a:t> </a:t>
            </a:r>
            <a:r>
              <a:rPr lang="en-GB" altLang="zh-CN" baseline="0" dirty="0" err="1" smtClean="0"/>
              <a:t>hỏi</a:t>
            </a:r>
            <a:r>
              <a:rPr lang="en-GB" altLang="zh-CN" baseline="0" dirty="0" smtClean="0"/>
              <a:t>, </a:t>
            </a:r>
            <a:r>
              <a:rPr lang="en-GB" altLang="zh-CN" baseline="0" dirty="0" err="1" smtClean="0"/>
              <a:t>nhấn</a:t>
            </a:r>
            <a:r>
              <a:rPr lang="en-GB" altLang="zh-CN" baseline="0" dirty="0" smtClean="0"/>
              <a:t> </a:t>
            </a:r>
            <a:r>
              <a:rPr lang="en-GB" altLang="zh-CN" baseline="0" dirty="0" err="1" smtClean="0"/>
              <a:t>vào</a:t>
            </a:r>
            <a:r>
              <a:rPr lang="en-GB" altLang="zh-CN" baseline="0" dirty="0" smtClean="0"/>
              <a:t> </a:t>
            </a:r>
            <a:r>
              <a:rPr lang="en-GB" altLang="zh-CN" baseline="0" dirty="0" err="1" smtClean="0"/>
              <a:t>mũi</a:t>
            </a:r>
            <a:r>
              <a:rPr lang="en-GB" altLang="zh-CN" baseline="0" dirty="0" smtClean="0"/>
              <a:t> </a:t>
            </a:r>
            <a:r>
              <a:rPr lang="en-GB" altLang="zh-CN" baseline="0" dirty="0" err="1" smtClean="0"/>
              <a:t>tên</a:t>
            </a:r>
            <a:r>
              <a:rPr lang="en-GB" altLang="zh-CN" baseline="0" dirty="0" smtClean="0"/>
              <a:t> </a:t>
            </a:r>
            <a:r>
              <a:rPr lang="en-GB" altLang="zh-CN" baseline="0" dirty="0" err="1" smtClean="0"/>
              <a:t>để</a:t>
            </a:r>
            <a:r>
              <a:rPr lang="en-GB" altLang="zh-CN" baseline="0" dirty="0" smtClean="0"/>
              <a:t> </a:t>
            </a:r>
            <a:r>
              <a:rPr lang="en-GB" altLang="zh-CN" baseline="0" dirty="0" err="1" smtClean="0"/>
              <a:t>đến</a:t>
            </a:r>
            <a:r>
              <a:rPr lang="en-GB" altLang="zh-CN" baseline="0" dirty="0" smtClean="0"/>
              <a:t> slide </a:t>
            </a:r>
            <a:r>
              <a:rPr lang="en-GB" altLang="zh-CN" baseline="0" dirty="0" err="1" smtClean="0"/>
              <a:t>bài</a:t>
            </a:r>
            <a:r>
              <a:rPr lang="en-GB" altLang="zh-CN" baseline="0" dirty="0" smtClean="0"/>
              <a:t> </a:t>
            </a:r>
            <a:r>
              <a:rPr lang="en-GB" altLang="zh-CN" baseline="0" dirty="0" err="1" smtClean="0"/>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0780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70952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7969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292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641788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2690924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137328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1" y="7791451"/>
            <a:ext cx="1824009" cy="2002485"/>
          </a:xfrm>
          <a:prstGeom prst="rect">
            <a:avLst/>
          </a:prstGeom>
        </p:spPr>
      </p:pic>
      <p:sp>
        <p:nvSpPr>
          <p:cNvPr id="4" name="TextBox 3">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8B132031-D388-092C-F1C0-DEBF109B9759}"/>
              </a:ext>
            </a:extLst>
          </p:cNvPr>
          <p:cNvSpPr txBox="1">
            <a:spLocks/>
          </p:cNvSpPr>
          <p:nvPr userDrawn="1"/>
        </p:nvSpPr>
        <p:spPr>
          <a:xfrm>
            <a:off x="1435013"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D1DC3792-D57F-7D55-3BA2-EA8D9A2514D5}"/>
              </a:ext>
            </a:extLst>
          </p:cNvPr>
          <p:cNvSpPr txBox="1">
            <a:spLocks/>
          </p:cNvSpPr>
          <p:nvPr userDrawn="1"/>
        </p:nvSpPr>
        <p:spPr>
          <a:xfrm>
            <a:off x="1026067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xmlns="" id="{2740FED3-FC80-7A7B-9302-81D0036CDDD3}"/>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6" y="-19326756"/>
            <a:ext cx="3627531" cy="4761670"/>
          </a:xfrm>
          <a:prstGeom prst="rect">
            <a:avLst/>
          </a:prstGeom>
        </p:spPr>
      </p:pic>
      <p:pic>
        <p:nvPicPr>
          <p:cNvPr id="11" name="Picture 10">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4" y="23671816"/>
            <a:ext cx="3627531" cy="4761670"/>
          </a:xfrm>
          <a:prstGeom prst="rect">
            <a:avLst/>
          </a:prstGeom>
        </p:spPr>
      </p:pic>
      <p:sp>
        <p:nvSpPr>
          <p:cNvPr id="12" name="TextBox 11">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xmlns="" id="{9B81AB3A-4B73-34A7-30C2-40172405A949}"/>
              </a:ext>
            </a:extLst>
          </p:cNvPr>
          <p:cNvSpPr txBox="1"/>
          <p:nvPr userDrawn="1"/>
        </p:nvSpPr>
        <p:spPr>
          <a:xfrm>
            <a:off x="10081082" y="331222"/>
            <a:ext cx="2746978" cy="784811"/>
          </a:xfrm>
          <a:prstGeom prst="rect">
            <a:avLst/>
          </a:prstGeom>
          <a:noFill/>
        </p:spPr>
        <p:txBody>
          <a:bodyPr wrap="square" rtlCol="0">
            <a:prstTxWarp prst="textArchUp">
              <a:avLst/>
            </a:prstTxWarp>
            <a:spAutoFit/>
          </a:bodyPr>
          <a:lstStyle/>
          <a:p>
            <a:pPr marL="0" marR="0" lvl="0" indent="0" algn="ctr" defTabSz="914446"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67845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44915B9-3D23-4A19-9293-0DA767345E74}"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77186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4915B9-3D23-4A19-9293-0DA767345E74}" type="datetimeFigureOut">
              <a:rPr lang="vi-VN" smtClean="0"/>
              <a:t>25/02/2025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50767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644915B9-3D23-4A19-9293-0DA767345E74}" type="datetimeFigureOut">
              <a:rPr lang="vi-VN" smtClean="0"/>
              <a:t>25/02/2025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274440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644915B9-3D23-4A19-9293-0DA767345E74}" type="datetimeFigureOut">
              <a:rPr lang="vi-VN" smtClean="0"/>
              <a:t>25/02/2025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744718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644915B9-3D23-4A19-9293-0DA767345E74}" type="datetimeFigureOut">
              <a:rPr lang="vi-VN" smtClean="0"/>
              <a:t>25/02/2025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688042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4915B9-3D23-4A19-9293-0DA767345E74}" type="datetimeFigureOut">
              <a:rPr lang="vi-VN" smtClean="0"/>
              <a:t>25/02/2025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79318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4915B9-3D23-4A19-9293-0DA767345E74}" type="datetimeFigureOut">
              <a:rPr lang="vi-VN" smtClean="0"/>
              <a:t>25/02/2025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1958822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4915B9-3D23-4A19-9293-0DA767345E74}" type="datetimeFigureOut">
              <a:rPr lang="vi-VN" smtClean="0"/>
              <a:t>25/02/2025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A68EB20-49E0-482D-AC0E-8138A5227684}" type="slidenum">
              <a:rPr lang="vi-VN" smtClean="0"/>
              <a:t>‹#›</a:t>
            </a:fld>
            <a:endParaRPr lang="vi-VN"/>
          </a:p>
        </p:txBody>
      </p:sp>
    </p:spTree>
    <p:extLst>
      <p:ext uri="{BB962C8B-B14F-4D97-AF65-F5344CB8AC3E}">
        <p14:creationId xmlns:p14="http://schemas.microsoft.com/office/powerpoint/2010/main" val="3987030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4915B9-3D23-4A19-9293-0DA767345E74}" type="datetimeFigureOut">
              <a:rPr lang="vi-VN" smtClean="0"/>
              <a:t>25/02/2025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8EB20-49E0-482D-AC0E-8138A5227684}" type="slidenum">
              <a:rPr lang="vi-VN" smtClean="0"/>
              <a:t>‹#›</a:t>
            </a:fld>
            <a:endParaRPr lang="vi-VN"/>
          </a:p>
        </p:txBody>
      </p:sp>
    </p:spTree>
    <p:extLst>
      <p:ext uri="{BB962C8B-B14F-4D97-AF65-F5344CB8AC3E}">
        <p14:creationId xmlns:p14="http://schemas.microsoft.com/office/powerpoint/2010/main" val="481567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10" Type="http://schemas.openxmlformats.org/officeDocument/2006/relationships/image" Target="../media/image33.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9.png"/><Relationship Id="rId7" Type="http://schemas.openxmlformats.org/officeDocument/2006/relationships/image" Target="../media/image44.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10.jpg"/><Relationship Id="rId7" Type="http://schemas.openxmlformats.org/officeDocument/2006/relationships/slide" Target="slide12.xml"/><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slide" Target="slide7.xml"/><Relationship Id="rId20"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slide" Target="slide14.xml"/><Relationship Id="rId5" Type="http://schemas.openxmlformats.org/officeDocument/2006/relationships/image" Target="../media/image12.png"/><Relationship Id="rId15" Type="http://schemas.microsoft.com/office/2007/relationships/hdphoto" Target="../media/hdphoto1.wdp"/><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slide" Target="slide13.xml"/><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NULL"/><Relationship Id="rId5" Type="http://schemas.openxmlformats.org/officeDocument/2006/relationships/image" Target="../media/image29.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NULL"/><Relationship Id="rId5" Type="http://schemas.openxmlformats.org/officeDocument/2006/relationships/image" Target="../media/image29.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slide" Target="slide11.xml"/><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slide" Target="slide11.xml"/><Relationship Id="rId5" Type="http://schemas.openxmlformats.org/officeDocument/2006/relationships/image" Target="../media/image12.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slide" Target="slide11.xml"/><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NULL"/><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466025" y="-286681"/>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56" y="28167"/>
            <a:ext cx="1111267" cy="1111267"/>
          </a:xfrm>
          <a:prstGeom prst="rect">
            <a:avLst/>
          </a:prstGeom>
        </p:spPr>
      </p:pic>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18" name="Picture 17"/>
          <p:cNvPicPr>
            <a:picLocks noChangeAspect="1"/>
          </p:cNvPicPr>
          <p:nvPr/>
        </p:nvPicPr>
        <p:blipFill>
          <a:blip r:embed="rId6"/>
          <a:stretch>
            <a:fillRect/>
          </a:stretch>
        </p:blipFill>
        <p:spPr>
          <a:xfrm>
            <a:off x="869318" y="521076"/>
            <a:ext cx="10904657" cy="4296021"/>
          </a:xfrm>
          <a:prstGeom prst="rect">
            <a:avLst/>
          </a:prstGeom>
        </p:spPr>
      </p:pic>
    </p:spTree>
    <p:extLst>
      <p:ext uri="{BB962C8B-B14F-4D97-AF65-F5344CB8AC3E}">
        <p14:creationId xmlns:p14="http://schemas.microsoft.com/office/powerpoint/2010/main" val="9073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xmlns=""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734457" y="483103"/>
            <a:ext cx="8291052" cy="584775"/>
          </a:xfrm>
          <a:prstGeom prst="rect">
            <a:avLst/>
          </a:prstGeom>
        </p:spPr>
        <p:txBody>
          <a:bodyPr wrap="none">
            <a:spAutoFit/>
          </a:bodyPr>
          <a:lstStyle/>
          <a:p>
            <a:pPr defTabSz="609630">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Đọc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đây</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và</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trả</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lời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hỏi</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4" name="Rectangle 13"/>
          <p:cNvSpPr/>
          <p:nvPr/>
        </p:nvSpPr>
        <p:spPr>
          <a:xfrm>
            <a:off x="734458" y="4648560"/>
            <a:ext cx="9643981" cy="1077218"/>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nào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ở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trong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trên</a:t>
            </a:r>
            <a:r>
              <a:rPr lang="en-US" sz="3200" kern="0" dirty="0">
                <a:solidFill>
                  <a:prstClr val="black"/>
                </a:solidFill>
                <a:latin typeface="Cambria" panose="02040503050406030204" pitchFamily="18" charset="0"/>
                <a:ea typeface="Cambria" panose="02040503050406030204" pitchFamily="18" charset="0"/>
                <a:cs typeface="Arial"/>
                <a:sym typeface="Arial"/>
              </a:rPr>
              <a:t>?</a:t>
            </a:r>
          </a:p>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b. </a:t>
            </a:r>
            <a:r>
              <a:rPr lang="en-US" sz="3200" kern="0" dirty="0" err="1">
                <a:solidFill>
                  <a:prstClr val="black"/>
                </a:solidFill>
                <a:latin typeface="Cambria" panose="02040503050406030204" pitchFamily="18" charset="0"/>
                <a:ea typeface="Cambria" panose="02040503050406030204" pitchFamily="18" charset="0"/>
                <a:cs typeface="Arial"/>
                <a:sym typeface="Arial"/>
              </a:rPr>
              <a:t>Việc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dụng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gì</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nvGrpSpPr>
          <p:cNvPr id="17" name="Group 16"/>
          <p:cNvGrpSpPr/>
          <p:nvPr/>
        </p:nvGrpSpPr>
        <p:grpSpPr>
          <a:xfrm>
            <a:off x="241115" y="876550"/>
            <a:ext cx="14943043" cy="3766921"/>
            <a:chOff x="361671" y="1314825"/>
            <a:chExt cx="22414565" cy="5650382"/>
          </a:xfrm>
        </p:grpSpPr>
        <p:grpSp>
          <p:nvGrpSpPr>
            <p:cNvPr id="16" name="Group 15"/>
            <p:cNvGrpSpPr/>
            <p:nvPr/>
          </p:nvGrpSpPr>
          <p:grpSpPr>
            <a:xfrm>
              <a:off x="361671" y="1314825"/>
              <a:ext cx="22414565" cy="5650382"/>
              <a:chOff x="321894" y="1667038"/>
              <a:chExt cx="22414565" cy="5650382"/>
            </a:xfrm>
          </p:grpSpPr>
          <p:sp>
            <p:nvSpPr>
              <p:cNvPr id="15" name="Google Shape;2105;p47">
                <a:extLst>
                  <a:ext uri="{FF2B5EF4-FFF2-40B4-BE49-F238E27FC236}">
                    <a16:creationId xmlns:a16="http://schemas.microsoft.com/office/drawing/2014/main" xmlns="" id="{DA3FBF7E-E84E-7E93-863D-5C618E6F7EFA}"/>
                  </a:ext>
                </a:extLst>
              </p:cNvPr>
              <p:cNvSpPr/>
              <p:nvPr/>
            </p:nvSpPr>
            <p:spPr>
              <a:xfrm>
                <a:off x="321894" y="1667038"/>
                <a:ext cx="17316729" cy="5650382"/>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126688"/>
                <a:ext cx="12045461" cy="4570482"/>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(1)</a:t>
                </a:r>
                <a:r>
                  <a:rPr lang="en-US" sz="3200" kern="0" dirty="0" err="1">
                    <a:solidFill>
                      <a:prstClr val="black"/>
                    </a:solidFill>
                    <a:latin typeface="Cambria" panose="02040503050406030204" pitchFamily="18" charset="0"/>
                    <a:ea typeface="Cambria" panose="02040503050406030204" pitchFamily="18" charset="0"/>
                    <a:cs typeface="Arial"/>
                    <a:sym typeface="Arial"/>
                  </a:rPr>
                  <a:t>Bên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hàng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xóm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cái</a:t>
                </a:r>
                <a:r>
                  <a:rPr lang="en-US" sz="3200" kern="0" dirty="0">
                    <a:solidFill>
                      <a:prstClr val="black"/>
                    </a:solidFill>
                    <a:latin typeface="Cambria" panose="02040503050406030204" pitchFamily="18" charset="0"/>
                    <a:ea typeface="Cambria" panose="02040503050406030204" pitchFamily="18" charset="0"/>
                    <a:cs typeface="Arial"/>
                    <a:sym typeface="Arial"/>
                  </a:rPr>
                  <a:t> hang </a:t>
                </a:r>
                <a:r>
                  <a:rPr lang="en-US" sz="3200" kern="0" dirty="0" err="1">
                    <a:solidFill>
                      <a:prstClr val="black"/>
                    </a:solidFill>
                    <a:latin typeface="Cambria" panose="02040503050406030204" pitchFamily="18" charset="0"/>
                    <a:ea typeface="Cambria" panose="02040503050406030204" pitchFamily="18" charset="0"/>
                    <a:cs typeface="Arial"/>
                    <a:sym typeface="Arial"/>
                  </a:rPr>
                  <a:t>của</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(2)</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đặt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một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giễu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trịch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thướng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thế</a:t>
                </a:r>
                <a:r>
                  <a:rPr lang="en-US" sz="3200" kern="0" dirty="0">
                    <a:solidFill>
                      <a:prstClr val="black"/>
                    </a:solidFill>
                    <a:latin typeface="Cambria" panose="02040503050406030204" pitchFamily="18" charset="0"/>
                    <a:ea typeface="Cambria" panose="02040503050406030204" pitchFamily="18" charset="0"/>
                    <a:cs typeface="Arial"/>
                    <a:sym typeface="Arial"/>
                  </a:rPr>
                  <a:t>. (3)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nọ</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lẽ</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tuổi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Nhưng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vì</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bẩm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sinh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yếu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đuối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coi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lắm</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8" name="Rectangle 17"/>
              <p:cNvSpPr/>
              <p:nvPr/>
            </p:nvSpPr>
            <p:spPr>
              <a:xfrm>
                <a:off x="10690998" y="6052053"/>
                <a:ext cx="12045461" cy="877163"/>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t>
                </a:r>
                <a:r>
                  <a:rPr lang="en-US" sz="3200" kern="0" dirty="0" err="1">
                    <a:solidFill>
                      <a:prstClr val="black"/>
                    </a:solidFill>
                    <a:latin typeface="Cambria" panose="02040503050406030204" pitchFamily="18" charset="0"/>
                    <a:ea typeface="Cambria" panose="02040503050406030204" pitchFamily="18" charset="0"/>
                    <a:cs typeface="Arial"/>
                    <a:sym typeface="Arial"/>
                  </a:rPr>
                  <a:t>Tô</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Hoài</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532118" y="1537441"/>
              <a:ext cx="3221388" cy="4168857"/>
            </a:xfrm>
            <a:prstGeom prst="rect">
              <a:avLst/>
            </a:prstGeom>
          </p:spPr>
        </p:pic>
      </p:grpSp>
    </p:spTree>
    <p:extLst>
      <p:ext uri="{BB962C8B-B14F-4D97-AF65-F5344CB8AC3E}">
        <p14:creationId xmlns:p14="http://schemas.microsoft.com/office/powerpoint/2010/main" val="111642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3"/>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3"/>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4"/>
            <a:stretch>
              <a:fillRect/>
            </a:stretch>
          </a:blipFill>
        </p:spPr>
      </p:sp>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pic>
        <p:nvPicPr>
          <p:cNvPr id="7" name="Picture 6"/>
          <p:cNvPicPr>
            <a:picLocks noChangeAspect="1"/>
          </p:cNvPicPr>
          <p:nvPr/>
        </p:nvPicPr>
        <p:blipFill>
          <a:blip r:embed="rId6"/>
          <a:stretch>
            <a:fillRect/>
          </a:stretch>
        </p:blipFill>
        <p:spPr>
          <a:xfrm>
            <a:off x="645693" y="657640"/>
            <a:ext cx="10872142" cy="4661812"/>
          </a:xfrm>
          <a:prstGeom prst="rect">
            <a:avLst/>
          </a:prstGeom>
        </p:spPr>
      </p:pic>
    </p:spTree>
    <p:extLst>
      <p:ext uri="{BB962C8B-B14F-4D97-AF65-F5344CB8AC3E}">
        <p14:creationId xmlns:p14="http://schemas.microsoft.com/office/powerpoint/2010/main" val="334875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27793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xmlns=""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4" name="Rectangle 13"/>
          <p:cNvSpPr/>
          <p:nvPr/>
        </p:nvSpPr>
        <p:spPr>
          <a:xfrm>
            <a:off x="848930" y="4071442"/>
            <a:ext cx="9643981" cy="584775"/>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kern="0" dirty="0">
                <a:solidFill>
                  <a:prstClr val="black"/>
                </a:solidFill>
                <a:latin typeface="Cambria" panose="02040503050406030204" pitchFamily="18" charset="0"/>
                <a:ea typeface="Cambria" panose="02040503050406030204" pitchFamily="18" charset="0"/>
                <a:cs typeface="Arial"/>
                <a:sym typeface="Arial"/>
              </a:rPr>
              <a:t> ở </a:t>
            </a:r>
            <a:r>
              <a:rPr lang="en-US" sz="3200" kern="0" dirty="0" err="1">
                <a:solidFill>
                  <a:prstClr val="black"/>
                </a:solidFill>
                <a:latin typeface="Cambria" panose="02040503050406030204" pitchFamily="18" charset="0"/>
                <a:ea typeface="Cambria" panose="02040503050406030204" pitchFamily="18" charset="0"/>
                <a:cs typeface="Arial"/>
                <a:sym typeface="Arial"/>
              </a:rPr>
              <a:t>cả</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nvGrpSpPr>
          <p:cNvPr id="17" name="Group 16"/>
          <p:cNvGrpSpPr/>
          <p:nvPr/>
        </p:nvGrpSpPr>
        <p:grpSpPr>
          <a:xfrm>
            <a:off x="299633" y="1129244"/>
            <a:ext cx="11544486" cy="2974497"/>
            <a:chOff x="361671" y="1068284"/>
            <a:chExt cx="17316729" cy="4461746"/>
          </a:xfrm>
        </p:grpSpPr>
        <p:grpSp>
          <p:nvGrpSpPr>
            <p:cNvPr id="16" name="Group 15"/>
            <p:cNvGrpSpPr/>
            <p:nvPr/>
          </p:nvGrpSpPr>
          <p:grpSpPr>
            <a:xfrm>
              <a:off x="361671" y="1314825"/>
              <a:ext cx="17316729" cy="4215205"/>
              <a:chOff x="321894" y="1667038"/>
              <a:chExt cx="17316729" cy="4215205"/>
            </a:xfrm>
          </p:grpSpPr>
          <p:sp>
            <p:nvSpPr>
              <p:cNvPr id="15" name="Google Shape;2105;p47">
                <a:extLst>
                  <a:ext uri="{FF2B5EF4-FFF2-40B4-BE49-F238E27FC236}">
                    <a16:creationId xmlns:a16="http://schemas.microsoft.com/office/drawing/2014/main" xmlns="" id="{DA3FBF7E-E84E-7E93-863D-5C618E6F7EFA}"/>
                  </a:ext>
                </a:extLst>
              </p:cNvPr>
              <p:cNvSpPr/>
              <p:nvPr/>
            </p:nvSpPr>
            <p:spPr>
              <a:xfrm>
                <a:off x="321894" y="1667038"/>
                <a:ext cx="17316729" cy="4215205"/>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4"/>
                <a:ext cx="12045461" cy="3216748"/>
              </a:xfrm>
              <a:prstGeom prst="rect">
                <a:avLst/>
              </a:prstGeom>
            </p:spPr>
            <p:txBody>
              <a:bodyPr wrap="square">
                <a:spAutoFit/>
              </a:bodyPr>
              <a:lstStyle/>
              <a:p>
                <a:pPr algn="just" defTabSz="609630">
                  <a:defRPr/>
                </a:pPr>
                <a:r>
                  <a:rPr lang="en-US" sz="2667" kern="0" dirty="0">
                    <a:solidFill>
                      <a:prstClr val="black"/>
                    </a:solidFill>
                    <a:latin typeface="Cambria" panose="02040503050406030204" pitchFamily="18" charset="0"/>
                    <a:ea typeface="Cambria" panose="02040503050406030204" pitchFamily="18" charset="0"/>
                    <a:cs typeface="Arial"/>
                    <a:sym typeface="Arial"/>
                  </a:rPr>
                  <a:t>(1)</a:t>
                </a:r>
                <a:r>
                  <a:rPr lang="en-US" sz="2667" kern="0" dirty="0" err="1">
                    <a:solidFill>
                      <a:prstClr val="black"/>
                    </a:solidFill>
                    <a:latin typeface="Cambria" panose="02040503050406030204" pitchFamily="18" charset="0"/>
                    <a:ea typeface="Cambria" panose="02040503050406030204" pitchFamily="18" charset="0"/>
                    <a:cs typeface="Arial"/>
                    <a:sym typeface="Arial"/>
                  </a:rPr>
                  <a:t>Bên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hàng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xóm</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cái</a:t>
                </a:r>
                <a:r>
                  <a:rPr lang="en-US" sz="2667" kern="0" dirty="0">
                    <a:solidFill>
                      <a:prstClr val="black"/>
                    </a:solidFill>
                    <a:latin typeface="Cambria" panose="02040503050406030204" pitchFamily="18" charset="0"/>
                    <a:ea typeface="Cambria" panose="02040503050406030204" pitchFamily="18" charset="0"/>
                    <a:cs typeface="Arial"/>
                    <a:sym typeface="Arial"/>
                  </a:rPr>
                  <a:t> hang </a:t>
                </a:r>
                <a:r>
                  <a:rPr lang="en-US" sz="2667" kern="0" dirty="0" err="1">
                    <a:solidFill>
                      <a:prstClr val="black"/>
                    </a:solidFill>
                    <a:latin typeface="Cambria" panose="02040503050406030204" pitchFamily="18" charset="0"/>
                    <a:ea typeface="Cambria" panose="02040503050406030204" pitchFamily="18" charset="0"/>
                    <a:cs typeface="Arial"/>
                    <a:sym typeface="Arial"/>
                  </a:rPr>
                  <a:t>của</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Dế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(2)</a:t>
                </a:r>
                <a:r>
                  <a:rPr lang="en-US" sz="2667" kern="0" dirty="0" err="1">
                    <a:solidFill>
                      <a:prstClr val="black"/>
                    </a:solidFill>
                    <a:latin typeface="Cambria" panose="02040503050406030204" pitchFamily="18" charset="0"/>
                    <a:ea typeface="Cambria" panose="02040503050406030204" pitchFamily="18" charset="0"/>
                    <a:cs typeface="Arial"/>
                    <a:sym typeface="Arial"/>
                  </a:rPr>
                  <a:t>Dế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đặt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một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cách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chế</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giễu</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trịch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thướng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thế</a:t>
                </a:r>
                <a:r>
                  <a:rPr lang="en-US" sz="2667" kern="0" dirty="0">
                    <a:solidFill>
                      <a:prstClr val="black"/>
                    </a:solidFill>
                    <a:latin typeface="Cambria" panose="02040503050406030204" pitchFamily="18" charset="0"/>
                    <a:ea typeface="Cambria" panose="02040503050406030204" pitchFamily="18" charset="0"/>
                    <a:cs typeface="Arial"/>
                    <a:sym typeface="Arial"/>
                  </a:rPr>
                  <a:t>. (3)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nọ</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có</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lẽ</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cũng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trạc</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tuổi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(4) </a:t>
                </a:r>
                <a:r>
                  <a:rPr lang="en-US" sz="2667" kern="0" dirty="0" err="1">
                    <a:solidFill>
                      <a:prstClr val="black"/>
                    </a:solidFill>
                    <a:latin typeface="Cambria" panose="02040503050406030204" pitchFamily="18" charset="0"/>
                    <a:ea typeface="Cambria" panose="02040503050406030204" pitchFamily="18" charset="0"/>
                    <a:cs typeface="Arial"/>
                    <a:sym typeface="Arial"/>
                  </a:rPr>
                  <a:t>Nhưng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vì</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Choắt</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bẩm</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sinh</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yếu</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đuối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nên</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coi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và</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gã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cũng</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sợ</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tôi</a:t>
                </a:r>
                <a:r>
                  <a:rPr lang="en-US" sz="2667" kern="0" dirty="0">
                    <a:solidFill>
                      <a:prstClr val="black"/>
                    </a:solidFill>
                    <a:latin typeface="Cambria" panose="02040503050406030204" pitchFamily="18" charset="0"/>
                    <a:ea typeface="Cambria" panose="02040503050406030204" pitchFamily="18" charset="0"/>
                    <a:cs typeface="Arial"/>
                    <a:sym typeface="Arial"/>
                  </a:rPr>
                  <a:t> </a:t>
                </a:r>
                <a:r>
                  <a:rPr lang="en-US" sz="2667" kern="0" dirty="0" err="1">
                    <a:solidFill>
                      <a:prstClr val="black"/>
                    </a:solidFill>
                    <a:latin typeface="Cambria" panose="02040503050406030204" pitchFamily="18" charset="0"/>
                    <a:ea typeface="Cambria" panose="02040503050406030204" pitchFamily="18" charset="0"/>
                    <a:cs typeface="Arial"/>
                    <a:sym typeface="Arial"/>
                  </a:rPr>
                  <a:t>lắm</a:t>
                </a:r>
                <a:r>
                  <a:rPr lang="en-US" sz="2667" kern="0" dirty="0">
                    <a:solidFill>
                      <a:prstClr val="black"/>
                    </a:solidFill>
                    <a:latin typeface="Cambria" panose="02040503050406030204" pitchFamily="18" charset="0"/>
                    <a:ea typeface="Cambria" panose="02040503050406030204" pitchFamily="18" charset="0"/>
                    <a:cs typeface="Arial"/>
                    <a:sym typeface="Arial"/>
                  </a:rPr>
                  <a:t>.</a:t>
                </a:r>
                <a:endParaRPr lang="en-GB" sz="800"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865024" y="1068284"/>
              <a:ext cx="3221388" cy="4168857"/>
            </a:xfrm>
            <a:prstGeom prst="rect">
              <a:avLst/>
            </a:prstGeom>
          </p:spPr>
        </p:pic>
      </p:grpSp>
      <p:sp>
        <p:nvSpPr>
          <p:cNvPr id="19" name="Rectangle 18"/>
          <p:cNvSpPr/>
          <p:nvPr/>
        </p:nvSpPr>
        <p:spPr>
          <a:xfrm>
            <a:off x="848929" y="4690232"/>
            <a:ext cx="11218077" cy="1077218"/>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b</a:t>
            </a:r>
            <a:r>
              <a:rPr lang="en-US" sz="3200" kern="0">
                <a:solidFill>
                  <a:prstClr val="black"/>
                </a:solidFill>
                <a:latin typeface="Cambria" panose="02040503050406030204" pitchFamily="18" charset="0"/>
                <a:ea typeface="Cambria" panose="02040503050406030204" pitchFamily="18" charset="0"/>
                <a:cs typeface="Arial"/>
                <a:sym typeface="Arial"/>
              </a:rPr>
              <a:t>. </a:t>
            </a:r>
            <a:r>
              <a:rPr lang="vi-VN" sz="3200" kern="0" smtClean="0">
                <a:solidFill>
                  <a:prstClr val="black"/>
                </a:solidFill>
                <a:latin typeface="Cambria" panose="02040503050406030204" pitchFamily="18" charset="0"/>
                <a:ea typeface="Cambria" panose="02040503050406030204" pitchFamily="18" charset="0"/>
                <a:cs typeface="Arial"/>
                <a:sym typeface="Arial"/>
              </a:rPr>
              <a:t>Việc lặp lại này cho </a:t>
            </a:r>
            <a:r>
              <a:rPr lang="vi-VN" sz="3200" kern="0">
                <a:solidFill>
                  <a:prstClr val="black"/>
                </a:solidFill>
                <a:latin typeface="Cambria" panose="02040503050406030204" pitchFamily="18" charset="0"/>
                <a:ea typeface="Cambria" panose="02040503050406030204" pitchFamily="18" charset="0"/>
                <a:cs typeface="Arial"/>
                <a:sym typeface="Arial"/>
              </a:rPr>
              <a:t>biết các phần miêu tả là tả Dế Choắt. Đồng thời, cho thấy sự quan tâm của Dế Mèn với người bạn này.</a:t>
            </a:r>
            <a:endParaRPr lang="en-GB" sz="1067" kern="0" dirty="0">
              <a:solidFill>
                <a:sysClr val="windowText" lastClr="000000"/>
              </a:solidFill>
            </a:endParaRPr>
          </a:p>
        </p:txBody>
      </p:sp>
      <p:pic>
        <p:nvPicPr>
          <p:cNvPr id="5" name="Picture 4"/>
          <p:cNvPicPr>
            <a:picLocks noChangeAspect="1"/>
          </p:cNvPicPr>
          <p:nvPr/>
        </p:nvPicPr>
        <p:blipFill>
          <a:blip r:embed="rId10"/>
          <a:stretch>
            <a:fillRect/>
          </a:stretch>
        </p:blipFill>
        <p:spPr>
          <a:xfrm>
            <a:off x="635804" y="208801"/>
            <a:ext cx="10872142" cy="1150212"/>
          </a:xfrm>
          <a:prstGeom prst="rect">
            <a:avLst/>
          </a:prstGeom>
        </p:spPr>
      </p:pic>
    </p:spTree>
    <p:extLst>
      <p:ext uri="{BB962C8B-B14F-4D97-AF65-F5344CB8AC3E}">
        <p14:creationId xmlns:p14="http://schemas.microsoft.com/office/powerpoint/2010/main" val="322358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a16="http://schemas.microsoft.com/office/drawing/2014/main" xmlns=""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487019" y="495855"/>
            <a:ext cx="11374580" cy="995016"/>
          </a:xfrm>
          <a:prstGeom prst="rect">
            <a:avLst/>
          </a:prstGeom>
        </p:spPr>
        <p:txBody>
          <a:bodyPr wrap="square">
            <a:spAutoFit/>
          </a:bodyPr>
          <a:lstStyle/>
          <a:p>
            <a:pPr algn="just" defTabSz="609630">
              <a:defRPr/>
            </a:pPr>
            <a:r>
              <a:rPr lang="en-US" sz="2933" b="1" kern="0" dirty="0">
                <a:solidFill>
                  <a:prstClr val="black"/>
                </a:solidFill>
                <a:latin typeface="Cambria" panose="02040503050406030204" pitchFamily="18" charset="0"/>
                <a:ea typeface="Cambria" panose="02040503050406030204" pitchFamily="18" charset="0"/>
                <a:cs typeface="Arial"/>
                <a:sym typeface="Arial"/>
              </a:rPr>
              <a:t>2.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Chọn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từ</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ngữ</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nào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trong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câu</a:t>
            </a:r>
            <a:r>
              <a:rPr lang="en-US" sz="2933" b="1" kern="0" dirty="0">
                <a:solidFill>
                  <a:prstClr val="black"/>
                </a:solidFill>
                <a:latin typeface="Cambria" panose="02040503050406030204" pitchFamily="18" charset="0"/>
                <a:ea typeface="Cambria" panose="02040503050406030204" pitchFamily="18" charset="0"/>
                <a:cs typeface="Arial"/>
                <a:sym typeface="Arial"/>
              </a:rPr>
              <a:t> 1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của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văn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đây</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thay</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cho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bông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hoa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để</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tạo</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sự</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liên</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kết</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giữa</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các</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câu</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trong</a:t>
            </a:r>
            <a:r>
              <a:rPr lang="en-US" sz="2933" b="1"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2933" b="1" kern="0" dirty="0">
                <a:solidFill>
                  <a:prstClr val="black"/>
                </a:solidFill>
                <a:latin typeface="Cambria" panose="02040503050406030204" pitchFamily="18" charset="0"/>
                <a:ea typeface="Cambria" panose="02040503050406030204" pitchFamily="18" charset="0"/>
                <a:cs typeface="Arial"/>
                <a:sym typeface="Arial"/>
              </a:rPr>
              <a:t>?</a:t>
            </a:r>
            <a:endParaRPr lang="en-GB" sz="933" b="1" kern="0" dirty="0">
              <a:solidFill>
                <a:sysClr val="windowText" lastClr="000000"/>
              </a:solidFill>
            </a:endParaRPr>
          </a:p>
        </p:txBody>
      </p:sp>
      <p:grpSp>
        <p:nvGrpSpPr>
          <p:cNvPr id="16" name="Group 15"/>
          <p:cNvGrpSpPr/>
          <p:nvPr/>
        </p:nvGrpSpPr>
        <p:grpSpPr>
          <a:xfrm>
            <a:off x="203200" y="1512607"/>
            <a:ext cx="11544486" cy="3010847"/>
            <a:chOff x="321894" y="1667039"/>
            <a:chExt cx="17316729" cy="4516270"/>
          </a:xfrm>
        </p:grpSpPr>
        <p:sp>
          <p:nvSpPr>
            <p:cNvPr id="15" name="Google Shape;2105;p47">
              <a:extLst>
                <a:ext uri="{FF2B5EF4-FFF2-40B4-BE49-F238E27FC236}">
                  <a16:creationId xmlns:a16="http://schemas.microsoft.com/office/drawing/2014/main" xmlns=""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3"/>
              <a:ext cx="15109991" cy="3738907"/>
            </a:xfrm>
            <a:prstGeom prst="rect">
              <a:avLst/>
            </a:prstGeom>
          </p:spPr>
          <p:txBody>
            <a:bodyPr wrap="square">
              <a:spAutoFit/>
            </a:bodyPr>
            <a:lstStyle/>
            <a:p>
              <a:pPr algn="just"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       (1)</a:t>
              </a:r>
              <a:r>
                <a:rPr lang="en-US" sz="2933" kern="0" dirty="0" err="1">
                  <a:solidFill>
                    <a:prstClr val="black"/>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giấy</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đẹp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cách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dị</a:t>
              </a:r>
              <a:r>
                <a:rPr lang="en-US" sz="2933" kern="0" dirty="0">
                  <a:solidFill>
                    <a:prstClr val="black"/>
                  </a:solidFill>
                  <a:latin typeface="Cambria" panose="02040503050406030204" pitchFamily="18" charset="0"/>
                  <a:ea typeface="Cambria" panose="02040503050406030204" pitchFamily="18" charset="0"/>
                  <a:cs typeface="Arial"/>
                  <a:sym typeface="Arial"/>
                </a:rPr>
                <a:t>. (2) </a:t>
              </a:r>
              <a:r>
                <a:rPr lang="en-US" sz="2933" kern="0" dirty="0" err="1">
                  <a:solidFill>
                    <a:prstClr val="black"/>
                  </a:solidFill>
                  <a:latin typeface="Cambria" panose="02040503050406030204" pitchFamily="18" charset="0"/>
                  <a:ea typeface="Cambria" panose="02040503050406030204" pitchFamily="18" charset="0"/>
                  <a:cs typeface="Arial"/>
                  <a:sym typeface="Arial"/>
                </a:rPr>
                <a:t>Mỗi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giống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hết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chiếc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lá</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điều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mỏng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mảnh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hơn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và</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màu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sắc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rực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rỡ</a:t>
              </a:r>
              <a:r>
                <a:rPr lang="en-US" sz="2933" kern="0" dirty="0">
                  <a:solidFill>
                    <a:prstClr val="black"/>
                  </a:solidFill>
                  <a:latin typeface="Cambria" panose="02040503050406030204" pitchFamily="18" charset="0"/>
                  <a:ea typeface="Cambria" panose="02040503050406030204" pitchFamily="18" charset="0"/>
                  <a:cs typeface="Arial"/>
                  <a:sym typeface="Arial"/>
                </a:rPr>
                <a:t>. (3)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rải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kín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mặt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sân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nhưng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làn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thoảng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chúng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mát</a:t>
              </a:r>
              <a:r>
                <a:rPr lang="en-US" sz="2933" kern="0" dirty="0">
                  <a:solidFill>
                    <a:prstClr val="black"/>
                  </a:solidFill>
                  <a:latin typeface="Cambria" panose="02040503050406030204" pitchFamily="18" charset="0"/>
                  <a:ea typeface="Cambria" panose="02040503050406030204" pitchFamily="18" charset="0"/>
                  <a:cs typeface="Arial"/>
                  <a:sym typeface="Arial"/>
                </a:rPr>
                <a:t> bay </a:t>
              </a:r>
              <a:r>
                <a:rPr lang="en-US" sz="2933" kern="0" dirty="0" err="1">
                  <a:solidFill>
                    <a:prstClr val="black"/>
                  </a:solidFill>
                  <a:latin typeface="Cambria" panose="02040503050406030204" pitchFamily="18" charset="0"/>
                  <a:ea typeface="Cambria" panose="02040503050406030204" pitchFamily="18" charset="0"/>
                  <a:cs typeface="Arial"/>
                  <a:sym typeface="Arial"/>
                </a:rPr>
                <a:t>đi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mất</a:t>
              </a:r>
              <a:r>
                <a:rPr lang="en-US" sz="2933" kern="0" dirty="0">
                  <a:solidFill>
                    <a:prstClr val="black"/>
                  </a:solidFill>
                  <a:latin typeface="Cambria" panose="02040503050406030204" pitchFamily="18" charset="0"/>
                  <a:ea typeface="Cambria" panose="02040503050406030204" pitchFamily="18" charset="0"/>
                  <a:cs typeface="Arial"/>
                  <a:sym typeface="Arial"/>
                </a:rPr>
                <a:t>. </a:t>
              </a:r>
            </a:p>
            <a:p>
              <a:pPr algn="r"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(Theo </a:t>
              </a:r>
              <a:r>
                <a:rPr lang="en-US" sz="2933" kern="0" dirty="0" err="1">
                  <a:solidFill>
                    <a:prstClr val="black"/>
                  </a:solidFill>
                  <a:latin typeface="Cambria" panose="02040503050406030204" pitchFamily="18" charset="0"/>
                  <a:ea typeface="Cambria" panose="02040503050406030204" pitchFamily="18" charset="0"/>
                  <a:cs typeface="Arial"/>
                  <a:sym typeface="Arial"/>
                </a:rPr>
                <a:t>Trần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Hoài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Dương</a:t>
              </a:r>
              <a:r>
                <a:rPr lang="en-US" sz="2933"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933" kern="0" dirty="0">
                <a:solidFill>
                  <a:sysClr val="windowText" lastClr="000000"/>
                </a:solidFill>
              </a:endParaRPr>
            </a:p>
          </p:txBody>
        </p:sp>
      </p:gr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65930" t="66714" r="8223" b="6265"/>
          <a:stretch/>
        </p:blipFill>
        <p:spPr>
          <a:xfrm>
            <a:off x="3971292" y="2725794"/>
            <a:ext cx="729232" cy="762379"/>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65930" t="66714" r="8223" b="6265"/>
          <a:stretch/>
        </p:blipFill>
        <p:spPr>
          <a:xfrm>
            <a:off x="9245783" y="1765233"/>
            <a:ext cx="729232" cy="762379"/>
          </a:xfrm>
          <a:prstGeom prst="rect">
            <a:avLst/>
          </a:prstGeom>
        </p:spPr>
      </p:pic>
      <p:pic>
        <p:nvPicPr>
          <p:cNvPr id="5" name="Picture 4"/>
          <p:cNvPicPr>
            <a:picLocks noChangeAspect="1"/>
          </p:cNvPicPr>
          <p:nvPr/>
        </p:nvPicPr>
        <p:blipFill>
          <a:blip r:embed="rId9"/>
          <a:stretch>
            <a:fillRect/>
          </a:stretch>
        </p:blipFill>
        <p:spPr>
          <a:xfrm>
            <a:off x="578984" y="4179726"/>
            <a:ext cx="10872142" cy="1609483"/>
          </a:xfrm>
          <a:prstGeom prst="rect">
            <a:avLst/>
          </a:prstGeom>
        </p:spPr>
      </p:pic>
    </p:spTree>
    <p:extLst>
      <p:ext uri="{BB962C8B-B14F-4D97-AF65-F5344CB8AC3E}">
        <p14:creationId xmlns:p14="http://schemas.microsoft.com/office/powerpoint/2010/main" val="34323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6959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1885" y="-334707"/>
            <a:ext cx="11888231" cy="5275529"/>
          </a:xfrm>
          <a:prstGeom prst="rect">
            <a:avLst/>
          </a:prstGeom>
        </p:spPr>
      </p:pic>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411078" y="1135981"/>
            <a:ext cx="11544486" cy="3010847"/>
            <a:chOff x="321894" y="1667039"/>
            <a:chExt cx="17316729" cy="4516270"/>
          </a:xfrm>
        </p:grpSpPr>
        <p:sp>
          <p:nvSpPr>
            <p:cNvPr id="15" name="Google Shape;2105;p47">
              <a:extLst>
                <a:ext uri="{FF2B5EF4-FFF2-40B4-BE49-F238E27FC236}">
                  <a16:creationId xmlns:a16="http://schemas.microsoft.com/office/drawing/2014/main" xmlns=""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262273"/>
              <a:ext cx="15109991" cy="3738907"/>
            </a:xfrm>
            <a:prstGeom prst="rect">
              <a:avLst/>
            </a:prstGeom>
          </p:spPr>
          <p:txBody>
            <a:bodyPr wrap="square">
              <a:spAutoFit/>
            </a:bodyPr>
            <a:lstStyle/>
            <a:p>
              <a:pPr algn="just"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       (1)</a:t>
              </a:r>
              <a:r>
                <a:rPr lang="en-US" sz="2933" kern="0" dirty="0" err="1">
                  <a:solidFill>
                    <a:prstClr val="black"/>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giấy</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đẹp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cách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dị</a:t>
              </a:r>
              <a:r>
                <a:rPr lang="en-US" sz="2933" kern="0" dirty="0">
                  <a:solidFill>
                    <a:prstClr val="black"/>
                  </a:solidFill>
                  <a:latin typeface="Cambria" panose="02040503050406030204" pitchFamily="18" charset="0"/>
                  <a:ea typeface="Cambria" panose="02040503050406030204" pitchFamily="18" charset="0"/>
                  <a:cs typeface="Arial"/>
                  <a:sym typeface="Arial"/>
                </a:rPr>
                <a:t>. (2) </a:t>
              </a:r>
              <a:r>
                <a:rPr lang="en-US" sz="2933" kern="0" dirty="0" err="1">
                  <a:solidFill>
                    <a:prstClr val="black"/>
                  </a:solidFill>
                  <a:latin typeface="Cambria" panose="02040503050406030204" pitchFamily="18" charset="0"/>
                  <a:ea typeface="Cambria" panose="02040503050406030204" pitchFamily="18" charset="0"/>
                  <a:cs typeface="Arial"/>
                  <a:sym typeface="Arial"/>
                </a:rPr>
                <a:t>Mỗi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cánh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a:solidFill>
                    <a:srgbClr val="C00000"/>
                  </a:solidFill>
                  <a:latin typeface="Cambria" panose="02040503050406030204" pitchFamily="18" charset="0"/>
                  <a:ea typeface="Cambria" panose="02040503050406030204" pitchFamily="18" charset="0"/>
                  <a:cs typeface="Arial"/>
                  <a:sym typeface="Arial"/>
                </a:rPr>
                <a:t>(</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giấy</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kern="0" err="1">
                  <a:solidFill>
                    <a:prstClr val="black"/>
                  </a:solidFill>
                  <a:latin typeface="Cambria" panose="02040503050406030204" pitchFamily="18" charset="0"/>
                  <a:ea typeface="Cambria" panose="02040503050406030204" pitchFamily="18" charset="0"/>
                  <a:cs typeface="Arial"/>
                  <a:sym typeface="Arial"/>
                </a:rPr>
                <a:t>giống</a:t>
              </a:r>
              <a:r>
                <a:rPr lang="en-US" sz="2933" kern="0">
                  <a:solidFill>
                    <a:prstClr val="black"/>
                  </a:solidFill>
                  <a:latin typeface="Cambria" panose="02040503050406030204" pitchFamily="18" charset="0"/>
                  <a:ea typeface="Cambria" panose="02040503050406030204" pitchFamily="18" charset="0"/>
                  <a:cs typeface="Arial"/>
                  <a:sym typeface="Arial"/>
                </a:rPr>
                <a:t> </a:t>
              </a:r>
              <a:r>
                <a:rPr lang="en-US" sz="2933" kern="0" smtClean="0">
                  <a:solidFill>
                    <a:prstClr val="black"/>
                  </a:solidFill>
                  <a:latin typeface="Cambria" panose="02040503050406030204" pitchFamily="18" charset="0"/>
                  <a:ea typeface="Cambria" panose="02040503050406030204" pitchFamily="18" charset="0"/>
                  <a:cs typeface="Arial"/>
                  <a:sym typeface="Arial"/>
                </a:rPr>
                <a:t>hệt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chiếc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lá</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điều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mỏng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mảnh</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hơn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và</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màu</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sắc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rực</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rỡ</a:t>
              </a:r>
              <a:r>
                <a:rPr lang="en-US" sz="2933" kern="0" dirty="0">
                  <a:solidFill>
                    <a:prstClr val="black"/>
                  </a:solidFill>
                  <a:latin typeface="Cambria" panose="02040503050406030204" pitchFamily="18" charset="0"/>
                  <a:ea typeface="Cambria" panose="02040503050406030204" pitchFamily="18" charset="0"/>
                  <a:cs typeface="Arial"/>
                  <a:sym typeface="Arial"/>
                </a:rPr>
                <a:t>. (3)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lớp</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hoa</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b="1" kern="0" dirty="0" err="1">
                  <a:solidFill>
                    <a:srgbClr val="C00000"/>
                  </a:solidFill>
                  <a:latin typeface="Cambria" panose="02040503050406030204" pitchFamily="18" charset="0"/>
                  <a:ea typeface="Cambria" panose="02040503050406030204" pitchFamily="18" charset="0"/>
                  <a:cs typeface="Arial"/>
                  <a:sym typeface="Arial"/>
                </a:rPr>
                <a:t>giấy</a:t>
              </a:r>
              <a:r>
                <a:rPr lang="en-US" sz="2933" b="1" kern="0" dirty="0">
                  <a:solidFill>
                    <a:srgbClr val="C00000"/>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rải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kín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mặt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sân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nhưng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chỉ</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một</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làn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gió</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thoảng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chúng</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tản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mát</a:t>
              </a:r>
              <a:r>
                <a:rPr lang="en-US" sz="2933" kern="0" dirty="0">
                  <a:solidFill>
                    <a:prstClr val="black"/>
                  </a:solidFill>
                  <a:latin typeface="Cambria" panose="02040503050406030204" pitchFamily="18" charset="0"/>
                  <a:ea typeface="Cambria" panose="02040503050406030204" pitchFamily="18" charset="0"/>
                  <a:cs typeface="Arial"/>
                  <a:sym typeface="Arial"/>
                </a:rPr>
                <a:t> bay </a:t>
              </a:r>
              <a:r>
                <a:rPr lang="en-US" sz="2933" kern="0" dirty="0" err="1">
                  <a:solidFill>
                    <a:prstClr val="black"/>
                  </a:solidFill>
                  <a:latin typeface="Cambria" panose="02040503050406030204" pitchFamily="18" charset="0"/>
                  <a:ea typeface="Cambria" panose="02040503050406030204" pitchFamily="18" charset="0"/>
                  <a:cs typeface="Arial"/>
                  <a:sym typeface="Arial"/>
                </a:rPr>
                <a:t>đi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mất</a:t>
              </a:r>
              <a:r>
                <a:rPr lang="en-US" sz="2933" kern="0" dirty="0">
                  <a:solidFill>
                    <a:prstClr val="black"/>
                  </a:solidFill>
                  <a:latin typeface="Cambria" panose="02040503050406030204" pitchFamily="18" charset="0"/>
                  <a:ea typeface="Cambria" panose="02040503050406030204" pitchFamily="18" charset="0"/>
                  <a:cs typeface="Arial"/>
                  <a:sym typeface="Arial"/>
                </a:rPr>
                <a:t>. </a:t>
              </a:r>
            </a:p>
            <a:p>
              <a:pPr algn="r" defTabSz="609630">
                <a:defRPr/>
              </a:pPr>
              <a:r>
                <a:rPr lang="en-US" sz="2933" kern="0" dirty="0">
                  <a:solidFill>
                    <a:prstClr val="black"/>
                  </a:solidFill>
                  <a:latin typeface="Cambria" panose="02040503050406030204" pitchFamily="18" charset="0"/>
                  <a:ea typeface="Cambria" panose="02040503050406030204" pitchFamily="18" charset="0"/>
                  <a:cs typeface="Arial"/>
                  <a:sym typeface="Arial"/>
                </a:rPr>
                <a:t>(</a:t>
              </a:r>
              <a:r>
                <a:rPr lang="en-US" sz="2933" i="1" kern="0" dirty="0">
                  <a:solidFill>
                    <a:prstClr val="black"/>
                  </a:solidFill>
                  <a:latin typeface="Cambria" panose="02040503050406030204" pitchFamily="18" charset="0"/>
                  <a:ea typeface="Cambria" panose="02040503050406030204" pitchFamily="18" charset="0"/>
                  <a:cs typeface="Arial"/>
                  <a:sym typeface="Arial"/>
                </a:rPr>
                <a:t>Theo</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Trần</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Hoài</a:t>
              </a:r>
              <a:r>
                <a:rPr lang="en-US" sz="2933" kern="0" dirty="0">
                  <a:solidFill>
                    <a:prstClr val="black"/>
                  </a:solidFill>
                  <a:latin typeface="Cambria" panose="02040503050406030204" pitchFamily="18" charset="0"/>
                  <a:ea typeface="Cambria" panose="02040503050406030204" pitchFamily="18" charset="0"/>
                  <a:cs typeface="Arial"/>
                  <a:sym typeface="Arial"/>
                </a:rPr>
                <a:t> </a:t>
              </a:r>
              <a:r>
                <a:rPr lang="en-US" sz="2933" kern="0" dirty="0" err="1">
                  <a:solidFill>
                    <a:prstClr val="black"/>
                  </a:solidFill>
                  <a:latin typeface="Cambria" panose="02040503050406030204" pitchFamily="18" charset="0"/>
                  <a:ea typeface="Cambria" panose="02040503050406030204" pitchFamily="18" charset="0"/>
                  <a:cs typeface="Arial"/>
                  <a:sym typeface="Arial"/>
                </a:rPr>
                <a:t>Dương</a:t>
              </a:r>
              <a:r>
                <a:rPr lang="en-US" sz="2933"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933" kern="0" dirty="0">
                <a:solidFill>
                  <a:sysClr val="windowText" lastClr="000000"/>
                </a:solidFill>
              </a:endParaRPr>
            </a:p>
          </p:txBody>
        </p:sp>
      </p:grpSp>
      <p:sp>
        <p:nvSpPr>
          <p:cNvPr id="2" name="Right Arrow 1"/>
          <p:cNvSpPr/>
          <p:nvPr/>
        </p:nvSpPr>
        <p:spPr>
          <a:xfrm>
            <a:off x="981495" y="4178580"/>
            <a:ext cx="10403652" cy="2139851"/>
          </a:xfrm>
          <a:prstGeom prst="rightArrow">
            <a:avLst>
              <a:gd name="adj1" fmla="val 50000"/>
              <a:gd name="adj2" fmla="val 73740"/>
            </a:avLst>
          </a:prstGeom>
          <a:solidFill>
            <a:schemeClr val="accent2"/>
          </a:solidFill>
        </p:spPr>
        <p:txBody>
          <a:bodyPr wrap="square">
            <a:spAutoFit/>
          </a:bodyPr>
          <a:lstStyle/>
          <a:p>
            <a:r>
              <a:rPr lang="nl-NL" sz="3200" b="1" i="1">
                <a:latin typeface="Times New Roman" panose="02020603050405020304" pitchFamily="18" charset="0"/>
                <a:ea typeface="Times New Roman" panose="02020603050405020304" pitchFamily="18" charset="0"/>
              </a:rPr>
              <a:t>Nhờ có sự lặp lại từ ngữ ở cả 3 câu mà các câu đều nói về cùng một sự vật, tạo thành 1 đoạn văn hoàn chỉnh.</a:t>
            </a:r>
            <a:endParaRPr lang="vi-VN" sz="3200"/>
          </a:p>
        </p:txBody>
      </p:sp>
    </p:spTree>
    <p:extLst>
      <p:ext uri="{BB962C8B-B14F-4D97-AF65-F5344CB8AC3E}">
        <p14:creationId xmlns:p14="http://schemas.microsoft.com/office/powerpoint/2010/main" val="422122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xmlns="" id="{DA3FBF7E-E84E-7E93-863D-5C618E6F7EFA}"/>
              </a:ext>
            </a:extLst>
          </p:cNvPr>
          <p:cNvSpPr/>
          <p:nvPr/>
        </p:nvSpPr>
        <p:spPr>
          <a:xfrm>
            <a:off x="152400" y="439484"/>
            <a:ext cx="11887200" cy="527551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411078" y="2101179"/>
            <a:ext cx="11544486" cy="3010847"/>
            <a:chOff x="321894" y="1667039"/>
            <a:chExt cx="17316729" cy="4516270"/>
          </a:xfrm>
        </p:grpSpPr>
        <p:sp>
          <p:nvSpPr>
            <p:cNvPr id="15" name="Google Shape;2105;p47">
              <a:extLst>
                <a:ext uri="{FF2B5EF4-FFF2-40B4-BE49-F238E27FC236}">
                  <a16:creationId xmlns:a16="http://schemas.microsoft.com/office/drawing/2014/main" xmlns="" id="{DA3FBF7E-E84E-7E93-863D-5C618E6F7EFA}"/>
                </a:ext>
              </a:extLst>
            </p:cNvPr>
            <p:cNvSpPr/>
            <p:nvPr/>
          </p:nvSpPr>
          <p:spPr>
            <a:xfrm>
              <a:off x="321894" y="1667039"/>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425263" y="2446260"/>
              <a:ext cx="15109991" cy="3216169"/>
            </a:xfrm>
            <a:prstGeom prst="rect">
              <a:avLst/>
            </a:prstGeom>
          </p:spPr>
          <p:txBody>
            <a:bodyPr wrap="square">
              <a:spAutoFit/>
            </a:bodyPr>
            <a:lstStyle/>
            <a:p>
              <a:pPr algn="just" defTabSz="609630">
                <a:defRPr/>
              </a:pP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Các</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trong</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một</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đoạn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văn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có</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thể</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liên</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kết</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với</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nha</a:t>
              </a:r>
              <a:r>
                <a:rPr lang="en-US" sz="4000" kern="0" dirty="0">
                  <a:solidFill>
                    <a:prstClr val="black"/>
                  </a:solidFill>
                  <a:latin typeface="Cambria" panose="02040503050406030204" pitchFamily="18" charset="0"/>
                  <a:ea typeface="Cambria" panose="02040503050406030204" pitchFamily="18" charset="0"/>
                  <a:cs typeface="Arial"/>
                  <a:sym typeface="Arial"/>
                </a:rPr>
                <a:t>u </a:t>
              </a:r>
              <a:r>
                <a:rPr lang="en-US" sz="4000" kern="0" dirty="0" err="1">
                  <a:solidFill>
                    <a:prstClr val="black"/>
                  </a:solidFill>
                  <a:latin typeface="Cambria" panose="02040503050406030204" pitchFamily="18" charset="0"/>
                  <a:ea typeface="Cambria" panose="02040503050406030204" pitchFamily="18" charset="0"/>
                  <a:cs typeface="Arial"/>
                  <a:sym typeface="Arial"/>
                </a:rPr>
                <a:t>bằng</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cách</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lặp</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từ</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ngữ</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sau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lặp</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lại</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từ</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ngữ</a:t>
              </a:r>
              <a:r>
                <a:rPr lang="en-US" sz="4000" kern="0" dirty="0">
                  <a:solidFill>
                    <a:prstClr val="black"/>
                  </a:solidFill>
                  <a:latin typeface="Cambria" panose="02040503050406030204" pitchFamily="18" charset="0"/>
                  <a:ea typeface="Cambria" panose="02040503050406030204" pitchFamily="18" charset="0"/>
                  <a:cs typeface="Arial"/>
                  <a:sym typeface="Arial"/>
                </a:rPr>
                <a:t> ở </a:t>
              </a:r>
              <a:r>
                <a:rPr lang="en-US" sz="4000"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kern="0" dirty="0">
                  <a:solidFill>
                    <a:prstClr val="black"/>
                  </a:solidFill>
                  <a:latin typeface="Cambria" panose="02040503050406030204" pitchFamily="18" charset="0"/>
                  <a:ea typeface="Cambria" panose="02040503050406030204" pitchFamily="18" charset="0"/>
                  <a:cs typeface="Arial"/>
                  <a:sym typeface="Arial"/>
                </a:rPr>
                <a:t> </a:t>
              </a:r>
              <a:r>
                <a:rPr lang="en-US" sz="4000" kern="0" dirty="0" err="1">
                  <a:solidFill>
                    <a:prstClr val="black"/>
                  </a:solidFill>
                  <a:latin typeface="Cambria" panose="02040503050406030204" pitchFamily="18" charset="0"/>
                  <a:ea typeface="Cambria" panose="02040503050406030204" pitchFamily="18" charset="0"/>
                  <a:cs typeface="Arial"/>
                  <a:sym typeface="Arial"/>
                </a:rPr>
                <a:t>trước</a:t>
              </a:r>
              <a:r>
                <a:rPr lang="en-US" sz="4000"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endParaRPr lang="en-GB" sz="1333" kern="0" dirty="0">
                <a:solidFill>
                  <a:sysClr val="windowText" lastClr="000000"/>
                </a:solidFill>
              </a:endParaRPr>
            </a:p>
          </p:txBody>
        </p:sp>
      </p:grpSp>
      <p:pic>
        <p:nvPicPr>
          <p:cNvPr id="5" name="Picture 4"/>
          <p:cNvPicPr>
            <a:picLocks noChangeAspect="1"/>
          </p:cNvPicPr>
          <p:nvPr/>
        </p:nvPicPr>
        <p:blipFill>
          <a:blip r:embed="rId8"/>
          <a:stretch>
            <a:fillRect/>
          </a:stretch>
        </p:blipFill>
        <p:spPr>
          <a:xfrm>
            <a:off x="558800" y="862483"/>
            <a:ext cx="10872142" cy="1154276"/>
          </a:xfrm>
          <a:prstGeom prst="rect">
            <a:avLst/>
          </a:prstGeom>
        </p:spPr>
      </p:pic>
    </p:spTree>
    <p:extLst>
      <p:ext uri="{BB962C8B-B14F-4D97-AF65-F5344CB8AC3E}">
        <p14:creationId xmlns:p14="http://schemas.microsoft.com/office/powerpoint/2010/main" val="208549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xmlns="" id="{DA3FBF7E-E84E-7E93-863D-5C618E6F7EFA}"/>
              </a:ext>
            </a:extLst>
          </p:cNvPr>
          <p:cNvSpPr/>
          <p:nvPr/>
        </p:nvSpPr>
        <p:spPr>
          <a:xfrm>
            <a:off x="152400" y="439484"/>
            <a:ext cx="11887200" cy="527551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grpSp>
        <p:nvGrpSpPr>
          <p:cNvPr id="16" name="Group 15"/>
          <p:cNvGrpSpPr/>
          <p:nvPr/>
        </p:nvGrpSpPr>
        <p:grpSpPr>
          <a:xfrm>
            <a:off x="0" y="1919458"/>
            <a:ext cx="12192000" cy="3242704"/>
            <a:chOff x="550494" y="1717300"/>
            <a:chExt cx="17316729" cy="4516270"/>
          </a:xfrm>
        </p:grpSpPr>
        <p:sp>
          <p:nvSpPr>
            <p:cNvPr id="15" name="Google Shape;2105;p47">
              <a:extLst>
                <a:ext uri="{FF2B5EF4-FFF2-40B4-BE49-F238E27FC236}">
                  <a16:creationId xmlns:a16="http://schemas.microsoft.com/office/drawing/2014/main" xmlns="" id="{DA3FBF7E-E84E-7E93-863D-5C618E6F7EFA}"/>
                </a:ext>
              </a:extLst>
            </p:cNvPr>
            <p:cNvSpPr/>
            <p:nvPr/>
          </p:nvSpPr>
          <p:spPr>
            <a:xfrm>
              <a:off x="550494" y="1717300"/>
              <a:ext cx="17316729" cy="451627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086811" y="2018886"/>
              <a:ext cx="15709101" cy="3986494"/>
            </a:xfrm>
            <a:prstGeom prst="rect">
              <a:avLst/>
            </a:prstGeom>
          </p:spPr>
          <p:txBody>
            <a:bodyPr wrap="square">
              <a:spAutoFit/>
            </a:bodyPr>
            <a:lstStyle/>
            <a:p>
              <a:pPr algn="ctr" defTabSz="609630">
                <a:lnSpc>
                  <a:spcPct val="150000"/>
                </a:lnSpc>
                <a:defRPr/>
              </a:pPr>
              <a:r>
                <a:rPr lang="en-US" sz="4000" b="1" kern="0" dirty="0" err="1">
                  <a:solidFill>
                    <a:prstClr val="black"/>
                  </a:solidFill>
                  <a:latin typeface="Cambria" panose="02040503050406030204" pitchFamily="18" charset="0"/>
                  <a:ea typeface="Cambria" panose="02040503050406030204" pitchFamily="18" charset="0"/>
                  <a:cs typeface="Arial"/>
                  <a:sym typeface="Arial"/>
                </a:rPr>
                <a:t>Em</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hãy</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viết</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tiếp</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các</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ch</a:t>
              </a:r>
              <a:r>
                <a:rPr lang="en-US" sz="4000" b="1" kern="0" dirty="0">
                  <a:solidFill>
                    <a:prstClr val="black"/>
                  </a:solidFill>
                  <a:latin typeface="Cambria" panose="02040503050406030204" pitchFamily="18" charset="0"/>
                  <a:ea typeface="Cambria" panose="02040503050406030204" pitchFamily="18" charset="0"/>
                  <a:cs typeface="Arial"/>
                  <a:sym typeface="Arial"/>
                </a:rPr>
                <a:t>o </a:t>
              </a:r>
              <a:r>
                <a:rPr lang="en-US" sz="40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r>
                <a:rPr lang="en-US" sz="4000" b="1" kern="0" dirty="0">
                  <a:solidFill>
                    <a:prstClr val="black"/>
                  </a:solidFill>
                  <a:latin typeface="Cambria" panose="02040503050406030204" pitchFamily="18" charset="0"/>
                  <a:ea typeface="Cambria" panose="02040503050406030204" pitchFamily="18" charset="0"/>
                  <a:cs typeface="Arial"/>
                  <a:sym typeface="Arial"/>
                </a:rPr>
                <a:t>:</a:t>
              </a:r>
            </a:p>
            <a:p>
              <a:pPr algn="ctr" defTabSz="609630">
                <a:lnSpc>
                  <a:spcPct val="150000"/>
                </a:lnSpc>
                <a:defRPr/>
              </a:pPr>
              <a:r>
                <a:rPr lang="vi-VN" sz="4000" i="1" kern="0">
                  <a:solidFill>
                    <a:prstClr val="black"/>
                  </a:solidFill>
                  <a:latin typeface="Cambria" panose="02040503050406030204" pitchFamily="18" charset="0"/>
                  <a:ea typeface="Cambria" panose="02040503050406030204" pitchFamily="18" charset="0"/>
                  <a:cs typeface="Arial"/>
                  <a:sym typeface="Arial"/>
                </a:rPr>
                <a:t>Dưới sân trường, những cây phượng vĩ tỏa bóng mát </a:t>
              </a:r>
              <a:r>
                <a:rPr lang="vi-VN" sz="4000" i="1" kern="0" smtClean="0">
                  <a:solidFill>
                    <a:prstClr val="black"/>
                  </a:solidFill>
                  <a:latin typeface="Cambria" panose="02040503050406030204" pitchFamily="18" charset="0"/>
                  <a:ea typeface="Cambria" panose="02040503050406030204" pitchFamily="18" charset="0"/>
                  <a:cs typeface="Arial"/>
                  <a:sym typeface="Arial"/>
                </a:rPr>
                <a:t>rượi</a:t>
              </a:r>
              <a:r>
                <a:rPr lang="en-US" sz="4000" i="1" kern="0" smtClean="0">
                  <a:solidFill>
                    <a:prstClr val="black"/>
                  </a:solidFill>
                  <a:latin typeface="Cambria" panose="02040503050406030204" pitchFamily="18" charset="0"/>
                  <a:ea typeface="Cambria" panose="02040503050406030204" pitchFamily="18" charset="0"/>
                  <a:cs typeface="Arial"/>
                  <a:sym typeface="Arial"/>
                </a:rPr>
                <a:t>.</a:t>
              </a:r>
              <a:endParaRPr lang="en-GB" sz="1333" i="1" kern="0" dirty="0">
                <a:solidFill>
                  <a:sysClr val="windowText" lastClr="000000"/>
                </a:solidFill>
              </a:endParaRPr>
            </a:p>
          </p:txBody>
        </p:sp>
      </p:grpSp>
      <p:pic>
        <p:nvPicPr>
          <p:cNvPr id="2" name="Picture 1"/>
          <p:cNvPicPr>
            <a:picLocks noChangeAspect="1"/>
          </p:cNvPicPr>
          <p:nvPr/>
        </p:nvPicPr>
        <p:blipFill>
          <a:blip r:embed="rId8"/>
          <a:stretch>
            <a:fillRect/>
          </a:stretch>
        </p:blipFill>
        <p:spPr>
          <a:xfrm>
            <a:off x="831286" y="810394"/>
            <a:ext cx="10872142" cy="1129890"/>
          </a:xfrm>
          <a:prstGeom prst="rect">
            <a:avLst/>
          </a:prstGeom>
        </p:spPr>
      </p:pic>
    </p:spTree>
    <p:extLst>
      <p:ext uri="{BB962C8B-B14F-4D97-AF65-F5344CB8AC3E}">
        <p14:creationId xmlns:p14="http://schemas.microsoft.com/office/powerpoint/2010/main" val="61447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2874" y="617314"/>
            <a:ext cx="10872142" cy="4629297"/>
          </a:xfrm>
          <a:prstGeom prst="rect">
            <a:avLst/>
          </a:prstGeom>
        </p:spPr>
      </p:pic>
    </p:spTree>
    <p:extLst>
      <p:ext uri="{BB962C8B-B14F-4D97-AF65-F5344CB8AC3E}">
        <p14:creationId xmlns:p14="http://schemas.microsoft.com/office/powerpoint/2010/main" val="337692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pic>
        <p:nvPicPr>
          <p:cNvPr id="11" name="Picture 10"/>
          <p:cNvPicPr>
            <a:picLocks noChangeAspect="1"/>
          </p:cNvPicPr>
          <p:nvPr/>
        </p:nvPicPr>
        <p:blipFill>
          <a:blip r:embed="rId4"/>
          <a:stretch>
            <a:fillRect/>
          </a:stretch>
        </p:blipFill>
        <p:spPr>
          <a:xfrm>
            <a:off x="652874" y="685800"/>
            <a:ext cx="10872142" cy="4629297"/>
          </a:xfrm>
          <a:prstGeom prst="rect">
            <a:avLst/>
          </a:prstGeom>
        </p:spPr>
      </p:pic>
      <p:pic>
        <p:nvPicPr>
          <p:cNvPr id="12" name="Picture 11"/>
          <p:cNvPicPr>
            <a:picLocks noChangeAspect="1"/>
          </p:cNvPicPr>
          <p:nvPr/>
        </p:nvPicPr>
        <p:blipFill>
          <a:blip r:embed="rId5"/>
          <a:stretch>
            <a:fillRect/>
          </a:stretch>
        </p:blipFill>
        <p:spPr>
          <a:xfrm>
            <a:off x="-636755" y="3514642"/>
            <a:ext cx="13985436" cy="4129382"/>
          </a:xfrm>
          <a:prstGeom prst="rect">
            <a:avLst/>
          </a:prstGeom>
        </p:spPr>
      </p:pic>
    </p:spTree>
    <p:extLst>
      <p:ext uri="{BB962C8B-B14F-4D97-AF65-F5344CB8AC3E}">
        <p14:creationId xmlns:p14="http://schemas.microsoft.com/office/powerpoint/2010/main" val="380665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xmlns="" id="{DA3FBF7E-E84E-7E93-863D-5C618E6F7EFA}"/>
              </a:ext>
            </a:extLst>
          </p:cNvPr>
          <p:cNvSpPr/>
          <p:nvPr/>
        </p:nvSpPr>
        <p:spPr>
          <a:xfrm>
            <a:off x="50800" y="76200"/>
            <a:ext cx="12090400" cy="66040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Rectangle 11"/>
          <p:cNvSpPr/>
          <p:nvPr/>
        </p:nvSpPr>
        <p:spPr>
          <a:xfrm>
            <a:off x="558800" y="228600"/>
            <a:ext cx="10593943" cy="461665"/>
          </a:xfrm>
          <a:prstGeom prst="rect">
            <a:avLst/>
          </a:prstGeom>
        </p:spPr>
        <p:txBody>
          <a:bodyPr wrap="square">
            <a:spAutoFit/>
          </a:bodyPr>
          <a:lstStyle/>
          <a:p>
            <a:pPr lvl="0" algn="just"/>
            <a:r>
              <a:rPr lang="en-GB" sz="2400" b="1" kern="0" dirty="0">
                <a:solidFill>
                  <a:prstClr val="black"/>
                </a:solidFill>
                <a:latin typeface="Cambria" panose="02040503050406030204" pitchFamily="18" charset="0"/>
                <a:ea typeface="Cambria" panose="02040503050406030204" pitchFamily="18" charset="0"/>
                <a:cs typeface="Arial"/>
                <a:sym typeface="Arial"/>
              </a:rPr>
              <a:t>3. </a:t>
            </a:r>
            <a:r>
              <a:rPr lang="vi-VN" sz="2400" b="1" kern="0" dirty="0">
                <a:solidFill>
                  <a:prstClr val="black"/>
                </a:solidFill>
                <a:latin typeface="Cambria" panose="02040503050406030204" pitchFamily="18" charset="0"/>
                <a:ea typeface="Cambria" panose="02040503050406030204" pitchFamily="18" charset="0"/>
                <a:cs typeface="Arial"/>
                <a:sym typeface="Arial"/>
              </a:rPr>
              <a:t>Tìm từ ngữ được lặp lại để liên kết câu trong mỗi đoạn văn sau:</a:t>
            </a:r>
            <a:endParaRPr lang="en-GB" sz="733" kern="0" dirty="0">
              <a:solidFill>
                <a:sysClr val="windowText" lastClr="000000"/>
              </a:solidFill>
            </a:endParaRPr>
          </a:p>
        </p:txBody>
      </p:sp>
      <p:sp>
        <p:nvSpPr>
          <p:cNvPr id="14" name="Rectangle 13"/>
          <p:cNvSpPr/>
          <p:nvPr/>
        </p:nvSpPr>
        <p:spPr>
          <a:xfrm>
            <a:off x="2417283" y="658161"/>
            <a:ext cx="9235179" cy="2061718"/>
          </a:xfrm>
          <a:prstGeom prst="rect">
            <a:avLst/>
          </a:prstGeom>
        </p:spPr>
        <p:txBody>
          <a:bodyPr wrap="square">
            <a:spAutoFit/>
          </a:bodyPr>
          <a:lstStyle/>
          <a:p>
            <a:pPr lvl="0" algn="just"/>
            <a:r>
              <a:rPr lang="en-GB" sz="2133" kern="0" dirty="0">
                <a:solidFill>
                  <a:prstClr val="black"/>
                </a:solidFill>
                <a:latin typeface="Cambria" panose="02040503050406030204" pitchFamily="18" charset="0"/>
                <a:ea typeface="Cambria" panose="02040503050406030204" pitchFamily="18" charset="0"/>
                <a:cs typeface="Arial"/>
                <a:sym typeface="Arial"/>
              </a:rPr>
              <a:t>a. </a:t>
            </a:r>
            <a:r>
              <a:rPr lang="vi-VN" sz="2133" kern="0" dirty="0">
                <a:solidFill>
                  <a:prstClr val="black"/>
                </a:solidFill>
                <a:latin typeface="Cambria" panose="02040503050406030204" pitchFamily="18" charset="0"/>
                <a:ea typeface="Cambria" panose="02040503050406030204" pitchFamily="18" charset="0"/>
                <a:cs typeface="Arial"/>
                <a:sym typeface="Arial"/>
              </a:rPr>
              <a:t>(1) Một hôm, Thạch Sanh ngồi trong ngục tối, đem đàn của vua Thuỷ Tề cho ra gảy. (2) Tiếng đàn vang lên như những lời trách oán, trách sự hững hờ của công chúa và oán sự độc ác của Lý Thông. (3) Tiếng đàn vẳng đến hoàng cung, lọt vào tai công chúa. (4) Vừa nghe tiếng đàn, công chúa bỗng cười nói vui vẻ. (5) Nàng xin vua cha cho gọi người đánh đàn vào cung.</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(Truyện Thạch Sanh)</a:t>
            </a:r>
            <a:endParaRPr lang="en-GB" sz="700" kern="0" dirty="0">
              <a:solidFill>
                <a:sysClr val="windowText" lastClr="000000"/>
              </a:solidFill>
            </a:endParaRPr>
          </a:p>
        </p:txBody>
      </p:sp>
      <p:pic>
        <p:nvPicPr>
          <p:cNvPr id="2" name="Picture 1"/>
          <p:cNvPicPr>
            <a:picLocks noChangeAspect="1"/>
          </p:cNvPicPr>
          <p:nvPr/>
        </p:nvPicPr>
        <p:blipFill rotWithShape="1">
          <a:blip r:embed="rId7"/>
          <a:srcRect t="6562" r="10533"/>
          <a:stretch/>
        </p:blipFill>
        <p:spPr>
          <a:xfrm>
            <a:off x="492037" y="700399"/>
            <a:ext cx="1882340" cy="1710237"/>
          </a:xfrm>
          <a:prstGeom prst="rect">
            <a:avLst/>
          </a:prstGeom>
        </p:spPr>
      </p:pic>
      <p:sp>
        <p:nvSpPr>
          <p:cNvPr id="19" name="Rectangle 18"/>
          <p:cNvSpPr/>
          <p:nvPr/>
        </p:nvSpPr>
        <p:spPr>
          <a:xfrm>
            <a:off x="640514" y="2726396"/>
            <a:ext cx="8879077" cy="2061718"/>
          </a:xfrm>
          <a:prstGeom prst="rect">
            <a:avLst/>
          </a:prstGeom>
        </p:spPr>
        <p:txBody>
          <a:bodyPr wrap="square">
            <a:spAutoFit/>
          </a:bodyPr>
          <a:lstStyle/>
          <a:p>
            <a:pPr lvl="0" algn="just"/>
            <a:r>
              <a:rPr lang="vi-VN" sz="2133" kern="0" dirty="0">
                <a:solidFill>
                  <a:prstClr val="black"/>
                </a:solidFill>
                <a:latin typeface="Cambria" panose="02040503050406030204" pitchFamily="18" charset="0"/>
                <a:ea typeface="Cambria" panose="02040503050406030204" pitchFamily="18" charset="0"/>
                <a:cs typeface="Arial"/>
                <a:sym typeface="Arial"/>
              </a:rPr>
              <a:t>b. (1) Trong rừng, những cây sau sau đã ra lá non. (2)  Những mầm lá mới nảy chưa có màu xanh, chúng mang màu nâu hồng trong suốt. (3) Những lá lớn hơn xanh mơn mởn. (4) Đi dưới rừng cây sau sau, tưởng như đi dưới một vòm nhà lợp đầy những ngôi sao xanh. (5) Ánh mặt trời chiếu qua tán lá xuống như một ánh đèn xanh dịu.</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(Ngô Quân Miện)</a:t>
            </a:r>
            <a:endParaRPr lang="en-GB" sz="700" kern="0" dirty="0">
              <a:solidFill>
                <a:sysClr val="windowText" lastClr="000000"/>
              </a:solidFill>
            </a:endParaRPr>
          </a:p>
        </p:txBody>
      </p:sp>
      <p:pic>
        <p:nvPicPr>
          <p:cNvPr id="5" name="Picture 4"/>
          <p:cNvPicPr>
            <a:picLocks noChangeAspect="1"/>
          </p:cNvPicPr>
          <p:nvPr/>
        </p:nvPicPr>
        <p:blipFill>
          <a:blip r:embed="rId8"/>
          <a:stretch>
            <a:fillRect/>
          </a:stretch>
        </p:blipFill>
        <p:spPr>
          <a:xfrm>
            <a:off x="9527157" y="2689487"/>
            <a:ext cx="2229993" cy="1859562"/>
          </a:xfrm>
          <a:prstGeom prst="rect">
            <a:avLst/>
          </a:prstGeom>
        </p:spPr>
      </p:pic>
      <p:sp>
        <p:nvSpPr>
          <p:cNvPr id="20" name="Rectangle 19"/>
          <p:cNvSpPr/>
          <p:nvPr/>
        </p:nvSpPr>
        <p:spPr>
          <a:xfrm>
            <a:off x="635166" y="4841238"/>
            <a:ext cx="11198350" cy="1733488"/>
          </a:xfrm>
          <a:prstGeom prst="rect">
            <a:avLst/>
          </a:prstGeom>
        </p:spPr>
        <p:txBody>
          <a:bodyPr wrap="square">
            <a:spAutoFit/>
          </a:bodyPr>
          <a:lstStyle/>
          <a:p>
            <a:pPr lvl="0" algn="just"/>
            <a:r>
              <a:rPr lang="vi-VN" sz="2133" kern="0" dirty="0">
                <a:solidFill>
                  <a:prstClr val="black"/>
                </a:solidFill>
                <a:latin typeface="Cambria" panose="02040503050406030204" pitchFamily="18" charset="0"/>
                <a:ea typeface="Cambria" panose="02040503050406030204" pitchFamily="18" charset="0"/>
                <a:cs typeface="Arial"/>
                <a:sym typeface="Arial"/>
              </a:rPr>
              <a:t>c. (1) Chú sơn ca tiếp tục vỗ cánh bay lên cao vút. (2) Chú thấy cần phải làm một chuyến đi xa để thăm tất cả mảnh đất quê hương của chú. (3) Đôi cánh nhỏ chao chát trên không dẫn chú đi. (4) Cảnh vật loang loáng in vào đôi mắt tinh nhanh tuyệt diệu của chú. (5) Chú xiết bao kinh ngạc vì thấy quê hương của chú, ngoài dãy đồi đầy một màu xanh và ánh nắng, còn trải ra bao la!</a:t>
            </a:r>
            <a:endParaRPr lang="en-GB" sz="21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133" kern="0" dirty="0">
                <a:solidFill>
                  <a:prstClr val="black"/>
                </a:solidFill>
                <a:latin typeface="Cambria" panose="02040503050406030204" pitchFamily="18" charset="0"/>
                <a:ea typeface="Cambria" panose="02040503050406030204" pitchFamily="18" charset="0"/>
                <a:cs typeface="Arial"/>
                <a:sym typeface="Arial"/>
              </a:rPr>
              <a:t>(Nguyễn Kiên)</a:t>
            </a:r>
            <a:endParaRPr lang="en-GB" sz="700" kern="0" dirty="0">
              <a:solidFill>
                <a:sysClr val="windowText" lastClr="000000"/>
              </a:solidFill>
            </a:endParaRPr>
          </a:p>
        </p:txBody>
      </p:sp>
    </p:spTree>
    <p:extLst>
      <p:ext uri="{BB962C8B-B14F-4D97-AF65-F5344CB8AC3E}">
        <p14:creationId xmlns:p14="http://schemas.microsoft.com/office/powerpoint/2010/main" val="30062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3"/>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3"/>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4"/>
            <a:stretch>
              <a:fillRect/>
            </a:stretch>
          </a:blipFill>
        </p:spPr>
      </p:sp>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3"/>
            <a:stretch>
              <a:fillRect/>
            </a:stretch>
          </a:blipFill>
        </p:spPr>
      </p:sp>
      <p:pic>
        <p:nvPicPr>
          <p:cNvPr id="4" name="Picture 3"/>
          <p:cNvPicPr>
            <a:picLocks noChangeAspect="1"/>
          </p:cNvPicPr>
          <p:nvPr/>
        </p:nvPicPr>
        <p:blipFill>
          <a:blip r:embed="rId6"/>
          <a:stretch>
            <a:fillRect/>
          </a:stretch>
        </p:blipFill>
        <p:spPr>
          <a:xfrm>
            <a:off x="647735" y="512112"/>
            <a:ext cx="10896529" cy="4637426"/>
          </a:xfrm>
          <a:prstGeom prst="rect">
            <a:avLst/>
          </a:prstGeom>
        </p:spPr>
      </p:pic>
    </p:spTree>
    <p:extLst>
      <p:ext uri="{BB962C8B-B14F-4D97-AF65-F5344CB8AC3E}">
        <p14:creationId xmlns:p14="http://schemas.microsoft.com/office/powerpoint/2010/main" val="275469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15319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8" name="Picture 7"/>
          <p:cNvPicPr>
            <a:picLocks noChangeAspect="1"/>
          </p:cNvPicPr>
          <p:nvPr/>
        </p:nvPicPr>
        <p:blipFill>
          <a:blip r:embed="rId7"/>
          <a:stretch>
            <a:fillRect/>
          </a:stretch>
        </p:blipFill>
        <p:spPr>
          <a:xfrm>
            <a:off x="444948" y="239079"/>
            <a:ext cx="11571211" cy="6108721"/>
          </a:xfrm>
          <a:prstGeom prst="rect">
            <a:avLst/>
          </a:prstGeom>
        </p:spPr>
      </p:pic>
      <p:sp>
        <p:nvSpPr>
          <p:cNvPr id="14" name="Rectangle 13"/>
          <p:cNvSpPr/>
          <p:nvPr/>
        </p:nvSpPr>
        <p:spPr>
          <a:xfrm>
            <a:off x="1016000" y="1358884"/>
            <a:ext cx="10210800" cy="3251724"/>
          </a:xfrm>
          <a:prstGeom prst="rect">
            <a:avLst/>
          </a:prstGeom>
        </p:spPr>
        <p:txBody>
          <a:bodyPr wrap="square">
            <a:spAutoFit/>
          </a:bodyPr>
          <a:lstStyle/>
          <a:p>
            <a:pPr lvl="0" algn="just"/>
            <a:r>
              <a:rPr lang="en-GB" sz="2933" kern="0" dirty="0">
                <a:solidFill>
                  <a:prstClr val="black"/>
                </a:solidFill>
                <a:latin typeface="Cambria" panose="02040503050406030204" pitchFamily="18" charset="0"/>
                <a:ea typeface="Cambria" panose="02040503050406030204" pitchFamily="18" charset="0"/>
                <a:cs typeface="Arial"/>
                <a:sym typeface="Arial"/>
              </a:rPr>
              <a:t>a. </a:t>
            </a:r>
            <a:r>
              <a:rPr lang="vi-VN" sz="2933" kern="0" dirty="0">
                <a:solidFill>
                  <a:prstClr val="black"/>
                </a:solidFill>
                <a:latin typeface="Cambria" panose="02040503050406030204" pitchFamily="18" charset="0"/>
                <a:ea typeface="Cambria" panose="02040503050406030204" pitchFamily="18" charset="0"/>
                <a:cs typeface="Arial"/>
                <a:sym typeface="Arial"/>
              </a:rPr>
              <a:t>(1) Một hôm, Thạch Sanh ngồi trong ngục tối, đem đàn của vua Thuỷ Tề cho ra gảy. (2) Tiếng đàn vang lên như những lời trách oán, trách sự hững hờ của công chúa và oán sự độc ác của Lý Thông. (3) Tiếng đàn vẳng đến hoàng cung, lọt vào tai công chúa. (4) Vừa nghe tiếng đàn, công chúa bỗng cười nói vui vẻ. (5) Nàng xin vua cha cho gọi người đánh đàn vào cung.</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(Truyện Thạch Sanh)</a:t>
            </a:r>
            <a:endParaRPr lang="en-GB" sz="933" kern="0" dirty="0">
              <a:solidFill>
                <a:sysClr val="windowText" lastClr="000000"/>
              </a:solidFill>
            </a:endParaRPr>
          </a:p>
        </p:txBody>
      </p:sp>
      <p:cxnSp>
        <p:nvCxnSpPr>
          <p:cNvPr id="4" name="Straight Connector 3"/>
          <p:cNvCxnSpPr/>
          <p:nvPr/>
        </p:nvCxnSpPr>
        <p:spPr>
          <a:xfrm>
            <a:off x="9880600" y="17938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29400" y="22510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80832" y="3130732"/>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07000" y="3587932"/>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543800" y="4029090"/>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359526" y="4408194"/>
            <a:ext cx="11246401" cy="1651905"/>
            <a:chOff x="557695" y="4690177"/>
            <a:chExt cx="16869601" cy="2477858"/>
          </a:xfrm>
        </p:grpSpPr>
        <p:sp>
          <p:nvSpPr>
            <p:cNvPr id="23" name="Google Shape;2105;p47">
              <a:extLst>
                <a:ext uri="{FF2B5EF4-FFF2-40B4-BE49-F238E27FC236}">
                  <a16:creationId xmlns:a16="http://schemas.microsoft.com/office/drawing/2014/main" xmlns=""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đàn</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spTree>
    <p:extLst>
      <p:ext uri="{BB962C8B-B14F-4D97-AF65-F5344CB8AC3E}">
        <p14:creationId xmlns:p14="http://schemas.microsoft.com/office/powerpoint/2010/main" val="18223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10" name="Picture 9"/>
          <p:cNvPicPr>
            <a:picLocks noChangeAspect="1"/>
          </p:cNvPicPr>
          <p:nvPr/>
        </p:nvPicPr>
        <p:blipFill>
          <a:blip r:embed="rId7"/>
          <a:stretch>
            <a:fillRect/>
          </a:stretch>
        </p:blipFill>
        <p:spPr>
          <a:xfrm>
            <a:off x="310395" y="374640"/>
            <a:ext cx="11571211" cy="6108721"/>
          </a:xfrm>
          <a:prstGeom prst="rect">
            <a:avLst/>
          </a:prstGeom>
        </p:spPr>
      </p:pic>
      <p:sp>
        <p:nvSpPr>
          <p:cNvPr id="14" name="Rectangle 13"/>
          <p:cNvSpPr/>
          <p:nvPr/>
        </p:nvSpPr>
        <p:spPr>
          <a:xfrm>
            <a:off x="1016000" y="1358884"/>
            <a:ext cx="10210800" cy="3251724"/>
          </a:xfrm>
          <a:prstGeom prst="rect">
            <a:avLst/>
          </a:prstGeom>
        </p:spPr>
        <p:txBody>
          <a:bodyPr wrap="square">
            <a:spAutoFit/>
          </a:bodyPr>
          <a:lstStyle/>
          <a:p>
            <a:pPr lvl="0" algn="just"/>
            <a:r>
              <a:rPr lang="vi-VN" sz="2933" kern="0" dirty="0">
                <a:solidFill>
                  <a:prstClr val="black"/>
                </a:solidFill>
                <a:latin typeface="Cambria" panose="02040503050406030204" pitchFamily="18" charset="0"/>
                <a:ea typeface="Cambria" panose="02040503050406030204" pitchFamily="18" charset="0"/>
                <a:cs typeface="Arial"/>
                <a:sym typeface="Arial"/>
              </a:rPr>
              <a:t>b. (1) Trong rừng, những cây sau sau đã ra lá non. (2)  Những mầm lá mới nảy chưa có màu xanh, chúng mang màu nâu hồng trong suốt. (3) Những lá lớn hơn xanh mơn mởn. (4) Đi dưới rừng cây sau sau, tưởng như đi dưới một vòm nhà lợp đầy những ngôi sao xanh. (5) Ánh mặt trời chiếu qua tán lá xuống như một ánh đèn xanh dịu.</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(Ngô Quân Miện)</a:t>
            </a:r>
            <a:endParaRPr lang="en-GB" sz="933" kern="0" dirty="0">
              <a:solidFill>
                <a:sysClr val="windowText" lastClr="000000"/>
              </a:solidFill>
            </a:endParaRPr>
          </a:p>
        </p:txBody>
      </p:sp>
      <p:cxnSp>
        <p:nvCxnSpPr>
          <p:cNvPr id="4" name="Straight Connector 3"/>
          <p:cNvCxnSpPr/>
          <p:nvPr/>
        </p:nvCxnSpPr>
        <p:spPr>
          <a:xfrm>
            <a:off x="8153400" y="1803400"/>
            <a:ext cx="381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81200" y="2260600"/>
            <a:ext cx="304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24400" y="2717800"/>
            <a:ext cx="355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53600" y="3597442"/>
            <a:ext cx="355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591832" y="4477925"/>
            <a:ext cx="11246401" cy="1651905"/>
            <a:chOff x="557695" y="4690177"/>
            <a:chExt cx="16869601" cy="2477858"/>
          </a:xfrm>
        </p:grpSpPr>
        <p:sp>
          <p:nvSpPr>
            <p:cNvPr id="23" name="Google Shape;2105;p47">
              <a:extLst>
                <a:ext uri="{FF2B5EF4-FFF2-40B4-BE49-F238E27FC236}">
                  <a16:creationId xmlns:a16="http://schemas.microsoft.com/office/drawing/2014/main" xmlns=""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spTree>
    <p:extLst>
      <p:ext uri="{BB962C8B-B14F-4D97-AF65-F5344CB8AC3E}">
        <p14:creationId xmlns:p14="http://schemas.microsoft.com/office/powerpoint/2010/main" val="12300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xmlns="" id="{DA3FBF7E-E84E-7E93-863D-5C618E6F7EFA}"/>
              </a:ext>
            </a:extLst>
          </p:cNvPr>
          <p:cNvSpPr/>
          <p:nvPr/>
        </p:nvSpPr>
        <p:spPr>
          <a:xfrm>
            <a:off x="368651" y="279400"/>
            <a:ext cx="11569349" cy="6045201"/>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22" name="Group 21"/>
          <p:cNvGrpSpPr/>
          <p:nvPr/>
        </p:nvGrpSpPr>
        <p:grpSpPr>
          <a:xfrm>
            <a:off x="3911600" y="4655688"/>
            <a:ext cx="4032547" cy="1651905"/>
            <a:chOff x="960328" y="4690177"/>
            <a:chExt cx="6048820" cy="2477858"/>
          </a:xfrm>
        </p:grpSpPr>
        <p:sp>
          <p:nvSpPr>
            <p:cNvPr id="23" name="Google Shape;2105;p47">
              <a:extLst>
                <a:ext uri="{FF2B5EF4-FFF2-40B4-BE49-F238E27FC236}">
                  <a16:creationId xmlns:a16="http://schemas.microsoft.com/office/drawing/2014/main" xmlns="" id="{DA3FBF7E-E84E-7E93-863D-5C618E6F7EFA}"/>
                </a:ext>
              </a:extLst>
            </p:cNvPr>
            <p:cNvSpPr/>
            <p:nvPr/>
          </p:nvSpPr>
          <p:spPr>
            <a:xfrm>
              <a:off x="960328" y="4690177"/>
              <a:ext cx="6048820"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5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010199" y="5442447"/>
              <a:ext cx="4691841" cy="1061829"/>
            </a:xfrm>
            <a:prstGeom prst="rect">
              <a:avLst/>
            </a:prstGeom>
          </p:spPr>
          <p:txBody>
            <a:bodyPr wrap="square">
              <a:spAutoFit/>
            </a:bodyPr>
            <a:lstStyle/>
            <a:p>
              <a:pPr algn="just" defTabSz="609630">
                <a:defRPr/>
              </a:pPr>
              <a:r>
                <a:rPr lang="en-US" sz="4000" b="1" kern="0" dirty="0" err="1">
                  <a:solidFill>
                    <a:prstClr val="black"/>
                  </a:solidFill>
                  <a:latin typeface="Cambria" panose="02040503050406030204" pitchFamily="18" charset="0"/>
                  <a:ea typeface="Cambria" panose="02040503050406030204" pitchFamily="18" charset="0"/>
                  <a:cs typeface="Arial"/>
                  <a:sym typeface="Arial"/>
                </a:rPr>
                <a:t>Cây</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r>
                <a:rPr lang="en-US" sz="4000" b="1" kern="0" dirty="0">
                  <a:solidFill>
                    <a:prstClr val="black"/>
                  </a:solidFill>
                  <a:latin typeface="Cambria" panose="02040503050406030204" pitchFamily="18" charset="0"/>
                  <a:ea typeface="Cambria" panose="02040503050406030204" pitchFamily="18" charset="0"/>
                  <a:cs typeface="Arial"/>
                  <a:sym typeface="Arial"/>
                </a:rPr>
                <a:t> </a:t>
              </a:r>
              <a:r>
                <a:rPr lang="en-US" sz="4000" b="1" kern="0" dirty="0" err="1">
                  <a:solidFill>
                    <a:prstClr val="black"/>
                  </a:solidFill>
                  <a:latin typeface="Cambria" panose="02040503050406030204" pitchFamily="18" charset="0"/>
                  <a:ea typeface="Cambria" panose="02040503050406030204" pitchFamily="18" charset="0"/>
                  <a:cs typeface="Arial"/>
                  <a:sym typeface="Arial"/>
                </a:rPr>
                <a:t>sau</a:t>
              </a:r>
              <a:endParaRPr lang="en-GB" sz="1333" b="1" kern="0" dirty="0">
                <a:solidFill>
                  <a:sysClr val="windowText" lastClr="000000"/>
                </a:solidFill>
              </a:endParaRPr>
            </a:p>
          </p:txBody>
        </p:sp>
      </p:grpSp>
      <p:pic>
        <p:nvPicPr>
          <p:cNvPr id="1026" name="Picture 2" descr="Mua Bán Cây Sau Sau (Cây Sau Trắng) Uy Tín Chất Lượng Tố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8233" y="644224"/>
            <a:ext cx="3961977" cy="3961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ây Sau Sau - Liquidambar formosana - Cây Cảnh Nhà Xa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00" y="644224"/>
            <a:ext cx="3994457" cy="3994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49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pic>
        <p:nvPicPr>
          <p:cNvPr id="18" name="Picture 17"/>
          <p:cNvPicPr>
            <a:picLocks noChangeAspect="1"/>
          </p:cNvPicPr>
          <p:nvPr/>
        </p:nvPicPr>
        <p:blipFill>
          <a:blip r:embed="rId7"/>
          <a:stretch>
            <a:fillRect/>
          </a:stretch>
        </p:blipFill>
        <p:spPr>
          <a:xfrm>
            <a:off x="335795" y="279401"/>
            <a:ext cx="11571211" cy="6129043"/>
          </a:xfrm>
          <a:prstGeom prst="rect">
            <a:avLst/>
          </a:prstGeom>
        </p:spPr>
      </p:pic>
      <p:sp>
        <p:nvSpPr>
          <p:cNvPr id="14" name="Rectangle 13"/>
          <p:cNvSpPr/>
          <p:nvPr/>
        </p:nvSpPr>
        <p:spPr>
          <a:xfrm>
            <a:off x="812800" y="1363263"/>
            <a:ext cx="10617200" cy="3251724"/>
          </a:xfrm>
          <a:prstGeom prst="rect">
            <a:avLst/>
          </a:prstGeom>
        </p:spPr>
        <p:txBody>
          <a:bodyPr wrap="square">
            <a:spAutoFit/>
          </a:bodyPr>
          <a:lstStyle/>
          <a:p>
            <a:pPr lvl="0" algn="just"/>
            <a:r>
              <a:rPr lang="vi-VN" sz="2933" kern="0" dirty="0">
                <a:solidFill>
                  <a:prstClr val="black"/>
                </a:solidFill>
                <a:latin typeface="Cambria" panose="02040503050406030204" pitchFamily="18" charset="0"/>
                <a:ea typeface="Cambria" panose="02040503050406030204" pitchFamily="18" charset="0"/>
                <a:cs typeface="Arial"/>
                <a:sym typeface="Arial"/>
              </a:rPr>
              <a:t>c. (1) Chú sơn ca tiếp tục vỗ cánh bay lên cao vút. (2) Chú thấy cần phải làm một chuyến đi xa để thăm tất cả mảnh đất quê hương của chú. (3) Đôi cánh nhỏ chao chát trên không dẫn chú đi. (4) Cảnh vật loang loáng in vào đôi mắt tinh nhanh tuyệt diệu của chú. (5) Chú xiết bao kinh ngạc vì thấy quê hương của chú, ngoài dãy đồi đầy một màu xanh và ánh nắng, còn trải ra bao la!</a:t>
            </a:r>
            <a:endParaRPr lang="en-GB" sz="2933" kern="0" dirty="0">
              <a:solidFill>
                <a:prstClr val="black"/>
              </a:solidFill>
              <a:latin typeface="Cambria" panose="02040503050406030204" pitchFamily="18" charset="0"/>
              <a:ea typeface="Cambria" panose="02040503050406030204" pitchFamily="18" charset="0"/>
              <a:cs typeface="Arial"/>
              <a:sym typeface="Arial"/>
            </a:endParaRPr>
          </a:p>
          <a:p>
            <a:pPr lvl="0" algn="r"/>
            <a:r>
              <a:rPr lang="vi-VN" sz="2933" kern="0" dirty="0">
                <a:solidFill>
                  <a:prstClr val="black"/>
                </a:solidFill>
                <a:latin typeface="Cambria" panose="02040503050406030204" pitchFamily="18" charset="0"/>
                <a:ea typeface="Cambria" panose="02040503050406030204" pitchFamily="18" charset="0"/>
                <a:cs typeface="Arial"/>
                <a:sym typeface="Arial"/>
              </a:rPr>
              <a:t>(Nguyễn Kiên)</a:t>
            </a:r>
            <a:endParaRPr lang="en-GB" sz="933" kern="0" dirty="0">
              <a:solidFill>
                <a:sysClr val="windowText" lastClr="000000"/>
              </a:solidFill>
            </a:endParaRPr>
          </a:p>
        </p:txBody>
      </p:sp>
      <p:cxnSp>
        <p:nvCxnSpPr>
          <p:cNvPr id="4" name="Straight Connector 3"/>
          <p:cNvCxnSpPr/>
          <p:nvPr/>
        </p:nvCxnSpPr>
        <p:spPr>
          <a:xfrm>
            <a:off x="9944100" y="1893552"/>
            <a:ext cx="635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88185" y="1893552"/>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279845" y="2740394"/>
            <a:ext cx="609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71845" y="3640315"/>
            <a:ext cx="508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591832" y="4477925"/>
            <a:ext cx="11246401" cy="1651905"/>
            <a:chOff x="557695" y="4690177"/>
            <a:chExt cx="16869601" cy="2477858"/>
          </a:xfrm>
        </p:grpSpPr>
        <p:sp>
          <p:nvSpPr>
            <p:cNvPr id="23" name="Google Shape;2105;p47">
              <a:extLst>
                <a:ext uri="{FF2B5EF4-FFF2-40B4-BE49-F238E27FC236}">
                  <a16:creationId xmlns:a16="http://schemas.microsoft.com/office/drawing/2014/main" xmlns="" id="{DA3FBF7E-E84E-7E93-863D-5C618E6F7EFA}"/>
                </a:ext>
              </a:extLst>
            </p:cNvPr>
            <p:cNvSpPr/>
            <p:nvPr/>
          </p:nvSpPr>
          <p:spPr>
            <a:xfrm>
              <a:off x="557695" y="4690177"/>
              <a:ext cx="13916165" cy="247785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ECE0EE"/>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Rectangle 23"/>
            <p:cNvSpPr/>
            <p:nvPr/>
          </p:nvSpPr>
          <p:spPr>
            <a:xfrm>
              <a:off x="2317306" y="5458711"/>
              <a:ext cx="15109990" cy="969497"/>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srgbClr val="C00000"/>
                  </a:solidFill>
                  <a:latin typeface="Cambria" panose="02040503050406030204" pitchFamily="18" charset="0"/>
                  <a:ea typeface="Cambria" panose="02040503050406030204" pitchFamily="18" charset="0"/>
                  <a:cs typeface="Arial"/>
                  <a:sym typeface="Arial"/>
                </a:rPr>
                <a:t>chú</a:t>
              </a:r>
              <a:r>
                <a:rPr lang="en-US" sz="3600" kern="0" dirty="0">
                  <a:solidFill>
                    <a:prstClr val="black"/>
                  </a:solidFill>
                  <a:latin typeface="Cambria" panose="02040503050406030204" pitchFamily="18" charset="0"/>
                  <a:ea typeface="Cambria" panose="02040503050406030204" pitchFamily="18" charset="0"/>
                  <a:cs typeface="Arial"/>
                  <a:sym typeface="Arial"/>
                </a:rPr>
                <a:t> </a:t>
              </a:r>
              <a:endParaRPr lang="en-GB" sz="1200" kern="0" dirty="0">
                <a:solidFill>
                  <a:sysClr val="windowText" lastClr="000000"/>
                </a:solidFill>
              </a:endParaRPr>
            </a:p>
          </p:txBody>
        </p:sp>
      </p:grpSp>
      <p:cxnSp>
        <p:nvCxnSpPr>
          <p:cNvPr id="20" name="Straight Connector 19"/>
          <p:cNvCxnSpPr/>
          <p:nvPr/>
        </p:nvCxnSpPr>
        <p:spPr>
          <a:xfrm>
            <a:off x="2273836" y="3640315"/>
            <a:ext cx="63869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27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3"/>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3"/>
            <a:stretch>
              <a:fillRect/>
            </a:stretch>
          </a:blipFill>
        </p:spPr>
      </p:sp>
      <p:sp>
        <p:nvSpPr>
          <p:cNvPr id="11" name="Google Shape;2105;p47">
            <a:extLst>
              <a:ext uri="{FF2B5EF4-FFF2-40B4-BE49-F238E27FC236}">
                <a16:creationId xmlns:a16="http://schemas.microsoft.com/office/drawing/2014/main" xmlns="" id="{DA3FBF7E-E84E-7E93-863D-5C618E6F7EFA}"/>
              </a:ext>
            </a:extLst>
          </p:cNvPr>
          <p:cNvSpPr/>
          <p:nvPr/>
        </p:nvSpPr>
        <p:spPr>
          <a:xfrm>
            <a:off x="203200" y="787400"/>
            <a:ext cx="11887200" cy="4401477"/>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018461" y="1107452"/>
            <a:ext cx="10521160" cy="1200329"/>
          </a:xfrm>
          <a:prstGeom prst="rect">
            <a:avLst/>
          </a:prstGeom>
        </p:spPr>
        <p:txBody>
          <a:bodyPr wrap="square">
            <a:spAutoFit/>
          </a:bodyPr>
          <a:lstStyle/>
          <a:p>
            <a:pPr lvl="0" algn="just"/>
            <a:r>
              <a:rPr lang="en-US" sz="3600" b="1" kern="0" dirty="0">
                <a:solidFill>
                  <a:prstClr val="black"/>
                </a:solidFill>
                <a:latin typeface="Cambria" panose="02040503050406030204" pitchFamily="18" charset="0"/>
                <a:ea typeface="Cambria" panose="02040503050406030204" pitchFamily="18" charset="0"/>
                <a:cs typeface="Arial"/>
                <a:sym typeface="Arial"/>
              </a:rPr>
              <a:t>4.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Viết</a:t>
            </a:r>
            <a:r>
              <a:rPr lang="en-US" sz="3600" b="1" kern="0" dirty="0">
                <a:solidFill>
                  <a:prstClr val="black"/>
                </a:solidFill>
                <a:latin typeface="Cambria" panose="02040503050406030204" pitchFamily="18" charset="0"/>
                <a:ea typeface="Cambria" panose="02040503050406030204" pitchFamily="18" charset="0"/>
                <a:cs typeface="Arial"/>
                <a:sym typeface="Arial"/>
              </a:rPr>
              <a:t> 2 – 3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về</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lễ</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hội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trong</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đó</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với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nhau</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bằng</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cách</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600" b="1" kern="0" dirty="0">
                <a:solidFill>
                  <a:prstClr val="black"/>
                </a:solidFill>
                <a:latin typeface="Cambria" panose="02040503050406030204" pitchFamily="18" charset="0"/>
                <a:ea typeface="Cambria" panose="02040503050406030204" pitchFamily="18" charset="0"/>
                <a:cs typeface="Arial"/>
                <a:sym typeface="Arial"/>
              </a:rPr>
              <a:t>.</a:t>
            </a:r>
            <a:endParaRPr lang="en-GB" sz="1200" b="1" kern="0" dirty="0">
              <a:solidFill>
                <a:sysClr val="windowText" lastClr="000000"/>
              </a:solidFill>
            </a:endParaRPr>
          </a:p>
        </p:txBody>
      </p:sp>
      <p:pic>
        <p:nvPicPr>
          <p:cNvPr id="2" name="Picture 1"/>
          <p:cNvPicPr>
            <a:picLocks noChangeAspect="1"/>
          </p:cNvPicPr>
          <p:nvPr/>
        </p:nvPicPr>
        <p:blipFill>
          <a:blip r:embed="rId8"/>
          <a:stretch>
            <a:fillRect/>
          </a:stretch>
        </p:blipFill>
        <p:spPr>
          <a:xfrm>
            <a:off x="558800" y="2913971"/>
            <a:ext cx="10872142" cy="1609483"/>
          </a:xfrm>
          <a:prstGeom prst="rect">
            <a:avLst/>
          </a:prstGeom>
        </p:spPr>
      </p:pic>
    </p:spTree>
    <p:extLst>
      <p:ext uri="{BB962C8B-B14F-4D97-AF65-F5344CB8AC3E}">
        <p14:creationId xmlns:p14="http://schemas.microsoft.com/office/powerpoint/2010/main" val="35624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756041" y="-671239"/>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5" name="Picture 14"/>
          <p:cNvPicPr>
            <a:picLocks noChangeAspect="1"/>
          </p:cNvPicPr>
          <p:nvPr/>
        </p:nvPicPr>
        <p:blipFill>
          <a:blip r:embed="rId4"/>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4" name="Picture 3"/>
          <p:cNvPicPr>
            <a:picLocks noChangeAspect="1"/>
          </p:cNvPicPr>
          <p:nvPr/>
        </p:nvPicPr>
        <p:blipFill>
          <a:blip r:embed="rId5"/>
          <a:stretch>
            <a:fillRect/>
          </a:stretch>
        </p:blipFill>
        <p:spPr>
          <a:xfrm>
            <a:off x="719151" y="1372558"/>
            <a:ext cx="10872142" cy="2593057"/>
          </a:xfrm>
          <a:prstGeom prst="rect">
            <a:avLst/>
          </a:prstGeom>
        </p:spPr>
      </p:pic>
    </p:spTree>
    <p:extLst>
      <p:ext uri="{BB962C8B-B14F-4D97-AF65-F5344CB8AC3E}">
        <p14:creationId xmlns:p14="http://schemas.microsoft.com/office/powerpoint/2010/main" val="266519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5548" y="842929"/>
            <a:ext cx="10912786" cy="4629297"/>
          </a:xfrm>
          <a:prstGeom prst="rect">
            <a:avLst/>
          </a:prstGeom>
        </p:spPr>
      </p:pic>
    </p:spTree>
    <p:extLst>
      <p:ext uri="{BB962C8B-B14F-4D97-AF65-F5344CB8AC3E}">
        <p14:creationId xmlns:p14="http://schemas.microsoft.com/office/powerpoint/2010/main" val="17345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26" name="图片 25">
            <a:extLst>
              <a:ext uri="{FF2B5EF4-FFF2-40B4-BE49-F238E27FC236}">
                <a16:creationId xmlns:a16="http://schemas.microsoft.com/office/drawing/2014/main" xmlns=""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27" name="图片 26">
            <a:extLst>
              <a:ext uri="{FF2B5EF4-FFF2-40B4-BE49-F238E27FC236}">
                <a16:creationId xmlns:a16="http://schemas.microsoft.com/office/drawing/2014/main" xmlns=""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39" name="图片 38">
            <a:extLst>
              <a:ext uri="{FF2B5EF4-FFF2-40B4-BE49-F238E27FC236}">
                <a16:creationId xmlns:a16="http://schemas.microsoft.com/office/drawing/2014/main" xmlns="" id="{FD51F806-0E00-4876-A434-3E44179212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042" y="5340590"/>
            <a:ext cx="1406977" cy="1406977"/>
          </a:xfrm>
          <a:prstGeom prst="rect">
            <a:avLst/>
          </a:prstGeom>
        </p:spPr>
      </p:pic>
      <p:sp>
        <p:nvSpPr>
          <p:cNvPr id="2" name="Rounded Rectangle 1"/>
          <p:cNvSpPr/>
          <p:nvPr/>
        </p:nvSpPr>
        <p:spPr>
          <a:xfrm>
            <a:off x="573986" y="516598"/>
            <a:ext cx="11044028" cy="5786846"/>
          </a:xfrm>
          <a:prstGeom prst="roundRect">
            <a:avLst/>
          </a:prstGeom>
          <a:solidFill>
            <a:schemeClr val="bg1"/>
          </a:solidFill>
          <a:ln w="28575">
            <a:prstDash val="dashDo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字魂58号-创中黑" panose="020B0604030504040204"/>
            </a:endParaRPr>
          </a:p>
        </p:txBody>
      </p:sp>
      <p:pic>
        <p:nvPicPr>
          <p:cNvPr id="11" name="Picture 1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340" y="2047341"/>
            <a:ext cx="2552174" cy="2890601"/>
          </a:xfrm>
          <a:prstGeom prst="rect">
            <a:avLst/>
          </a:prstGeom>
        </p:spPr>
      </p:pic>
      <p:pic>
        <p:nvPicPr>
          <p:cNvPr id="8" name="Picture 7">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4066" y="1695586"/>
            <a:ext cx="2664822" cy="3361617"/>
          </a:xfrm>
          <a:prstGeom prst="rect">
            <a:avLst/>
          </a:prstGeom>
        </p:spPr>
      </p:pic>
      <p:pic>
        <p:nvPicPr>
          <p:cNvPr id="5" name="Picture 4">
            <a:hlinkClick r:id="rId11" action="ppaction://hlinksldjump"/>
          </p:cNvPr>
          <p:cNvPicPr>
            <a:picLocks noChangeAspect="1"/>
          </p:cNvPicPr>
          <p:nvPr/>
        </p:nvPicPr>
        <p:blipFill>
          <a:blip r:embed="rId12"/>
          <a:stretch>
            <a:fillRect/>
          </a:stretch>
        </p:blipFill>
        <p:spPr>
          <a:xfrm>
            <a:off x="7572024" y="277284"/>
            <a:ext cx="4114867" cy="5484864"/>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5292" y="800271"/>
            <a:ext cx="1029505" cy="967735"/>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199" y="594334"/>
            <a:ext cx="1029505" cy="967735"/>
          </a:xfrm>
          <a:prstGeom prst="rect">
            <a:avLst/>
          </a:prstGeom>
        </p:spPr>
      </p:pic>
      <p:pic>
        <p:nvPicPr>
          <p:cNvPr id="10" name="Picture 9"/>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912208" y="147086"/>
            <a:ext cx="2258811" cy="2262286"/>
          </a:xfrm>
          <a:prstGeom prst="rect">
            <a:avLst/>
          </a:prstGeom>
        </p:spPr>
      </p:pic>
      <p:sp>
        <p:nvSpPr>
          <p:cNvPr id="30" name="Arrow: Right 1">
            <a:hlinkClick r:id="rId16" action="ppaction://hlinksldjump"/>
            <a:extLst>
              <a:ext uri="{FF2B5EF4-FFF2-40B4-BE49-F238E27FC236}">
                <a16:creationId xmlns:a16="http://schemas.microsoft.com/office/drawing/2014/main" xmlns="" id="{40625038-9545-18A0-B1C3-39D06836A690}"/>
              </a:ext>
            </a:extLst>
          </p:cNvPr>
          <p:cNvSpPr/>
          <p:nvPr/>
        </p:nvSpPr>
        <p:spPr>
          <a:xfrm>
            <a:off x="82169" y="6389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pic>
        <p:nvPicPr>
          <p:cNvPr id="12" name="Picture 11"/>
          <p:cNvPicPr>
            <a:picLocks noChangeAspect="1"/>
          </p:cNvPicPr>
          <p:nvPr/>
        </p:nvPicPr>
        <p:blipFill>
          <a:blip r:embed="rId17"/>
          <a:stretch>
            <a:fillRect/>
          </a:stretch>
        </p:blipFill>
        <p:spPr>
          <a:xfrm>
            <a:off x="286994" y="5253489"/>
            <a:ext cx="4639458" cy="707197"/>
          </a:xfrm>
          <a:prstGeom prst="rect">
            <a:avLst/>
          </a:prstGeom>
        </p:spPr>
      </p:pic>
      <p:pic>
        <p:nvPicPr>
          <p:cNvPr id="13" name="Picture 12"/>
          <p:cNvPicPr>
            <a:picLocks noChangeAspect="1"/>
          </p:cNvPicPr>
          <p:nvPr/>
        </p:nvPicPr>
        <p:blipFill>
          <a:blip r:embed="rId18"/>
          <a:stretch>
            <a:fillRect/>
          </a:stretch>
        </p:blipFill>
        <p:spPr>
          <a:xfrm>
            <a:off x="3961552" y="4980497"/>
            <a:ext cx="4633362" cy="1322947"/>
          </a:xfrm>
          <a:prstGeom prst="rect">
            <a:avLst/>
          </a:prstGeom>
        </p:spPr>
      </p:pic>
      <p:pic>
        <p:nvPicPr>
          <p:cNvPr id="31" name="Picture 30"/>
          <p:cNvPicPr>
            <a:picLocks noChangeAspect="1"/>
          </p:cNvPicPr>
          <p:nvPr/>
        </p:nvPicPr>
        <p:blipFill>
          <a:blip r:embed="rId19"/>
          <a:stretch>
            <a:fillRect/>
          </a:stretch>
        </p:blipFill>
        <p:spPr>
          <a:xfrm>
            <a:off x="7271646" y="5057203"/>
            <a:ext cx="4633362" cy="1322947"/>
          </a:xfrm>
          <a:prstGeom prst="rect">
            <a:avLst/>
          </a:prstGeom>
        </p:spPr>
      </p:pic>
      <p:pic>
        <p:nvPicPr>
          <p:cNvPr id="32" name="Picture 31"/>
          <p:cNvPicPr>
            <a:picLocks noChangeAspect="1"/>
          </p:cNvPicPr>
          <p:nvPr/>
        </p:nvPicPr>
        <p:blipFill>
          <a:blip r:embed="rId20"/>
          <a:stretch>
            <a:fillRect/>
          </a:stretch>
        </p:blipFill>
        <p:spPr>
          <a:xfrm>
            <a:off x="2606722" y="694976"/>
            <a:ext cx="7011008" cy="1548518"/>
          </a:xfrm>
          <a:prstGeom prst="rect">
            <a:avLst/>
          </a:prstGeom>
        </p:spPr>
      </p:pic>
    </p:spTree>
    <p:extLst>
      <p:ext uri="{BB962C8B-B14F-4D97-AF65-F5344CB8AC3E}">
        <p14:creationId xmlns:p14="http://schemas.microsoft.com/office/powerpoint/2010/main" val="962546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63" presetClass="path" presetSubtype="0" repeatCount="indefinite" autoRev="1" fill="hold" nodeType="withEffect">
                                  <p:stCondLst>
                                    <p:cond delay="0"/>
                                  </p:stCondLst>
                                  <p:childTnLst>
                                    <p:animMotion origin="layout" path="M 3.33333E-6 0 L 0.09752 0 " pathEditMode="relative" rAng="0" ptsTypes="AA">
                                      <p:cBhvr>
                                        <p:cTn id="9" dur="5950" spd="-100000" fill="hold"/>
                                        <p:tgtEl>
                                          <p:spTgt spid="26"/>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000"/>
                                        <p:tgtEl>
                                          <p:spTgt spid="27"/>
                                        </p:tgtEl>
                                      </p:cBhvr>
                                    </p:animEffect>
                                  </p:childTnLst>
                                </p:cTn>
                              </p:par>
                              <p:par>
                                <p:cTn id="13" presetID="63" presetClass="path" presetSubtype="0" repeatCount="indefinite" autoRev="1" fill="hold" nodeType="withEffect">
                                  <p:stCondLst>
                                    <p:cond delay="0"/>
                                  </p:stCondLst>
                                  <p:childTnLst>
                                    <p:animMotion origin="layout" path="M -3.54167E-6 4.81481E-6 L -0.04922 0.00509 " pathEditMode="relative" rAng="0" ptsTypes="AA">
                                      <p:cBhvr>
                                        <p:cTn id="14" dur="5950" fill="hold"/>
                                        <p:tgtEl>
                                          <p:spTgt spid="27"/>
                                        </p:tgtEl>
                                        <p:attrNameLst>
                                          <p:attrName>ppt_x</p:attrName>
                                          <p:attrName>ppt_y</p:attrName>
                                        </p:attrNameLst>
                                      </p:cBhvr>
                                      <p:rCtr x="-2461" y="255"/>
                                    </p:animMotion>
                                  </p:childTnLst>
                                </p:cTn>
                              </p:par>
                              <p:par>
                                <p:cTn id="15" presetID="2" presetClass="entr" presetSubtype="8" fill="hold" nodeType="withEffect">
                                  <p:stCondLst>
                                    <p:cond delay="10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11500" fill="hold"/>
                                        <p:tgtEl>
                                          <p:spTgt spid="39"/>
                                        </p:tgtEl>
                                        <p:attrNameLst>
                                          <p:attrName>ppt_x</p:attrName>
                                        </p:attrNameLst>
                                      </p:cBhvr>
                                      <p:tavLst>
                                        <p:tav tm="0">
                                          <p:val>
                                            <p:strVal val="0-#ppt_w/2"/>
                                          </p:val>
                                        </p:tav>
                                        <p:tav tm="100000">
                                          <p:val>
                                            <p:strVal val="#ppt_x"/>
                                          </p:val>
                                        </p:tav>
                                      </p:tavLst>
                                    </p:anim>
                                    <p:anim calcmode="lin" valueType="num">
                                      <p:cBhvr additive="base">
                                        <p:cTn id="18" dur="11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xmlns=""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1041400" y="2709980"/>
            <a:ext cx="10210800" cy="2308324"/>
          </a:xfrm>
          <a:prstGeom prst="rect">
            <a:avLst/>
          </a:prstGeom>
        </p:spPr>
        <p:txBody>
          <a:bodyPr wrap="square">
            <a:spAutoFit/>
          </a:bodyPr>
          <a:lstStyle/>
          <a:p>
            <a:pPr algn="just" defTabSz="609630">
              <a:defRPr/>
            </a:pPr>
            <a:r>
              <a:rPr lang="en-US" sz="3600" b="1" kern="0" dirty="0" err="1">
                <a:solidFill>
                  <a:prstClr val="black"/>
                </a:solidFill>
                <a:latin typeface="Cambria" panose="02040503050406030204" pitchFamily="18" charset="0"/>
                <a:ea typeface="Cambria" panose="02040503050406030204" pitchFamily="18" charset="0"/>
                <a:cs typeface="Arial"/>
                <a:sym typeface="Arial"/>
              </a:rPr>
              <a:t>Luật</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chơi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tất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cả</a:t>
            </a:r>
            <a:r>
              <a:rPr lang="en-US" sz="3600" kern="0" dirty="0">
                <a:solidFill>
                  <a:prstClr val="black"/>
                </a:solidFill>
                <a:latin typeface="Cambria" panose="02040503050406030204" pitchFamily="18" charset="0"/>
                <a:ea typeface="Cambria" panose="02040503050406030204" pitchFamily="18" charset="0"/>
                <a:cs typeface="Arial"/>
                <a:sym typeface="Arial"/>
              </a:rPr>
              <a:t> 2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hỏi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mỗi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hỏi</a:t>
            </a:r>
            <a:r>
              <a:rPr lang="en-US" sz="3600" kern="0" dirty="0">
                <a:solidFill>
                  <a:prstClr val="black"/>
                </a:solidFill>
                <a:latin typeface="Cambria" panose="02040503050406030204" pitchFamily="18" charset="0"/>
                <a:ea typeface="Cambria" panose="02040503050406030204" pitchFamily="18" charset="0"/>
                <a:cs typeface="Arial"/>
                <a:sym typeface="Arial"/>
              </a:rPr>
              <a:t> HS </a:t>
            </a:r>
            <a:r>
              <a:rPr lang="en-US" sz="3600" kern="0" dirty="0" err="1">
                <a:solidFill>
                  <a:prstClr val="black"/>
                </a:solidFill>
                <a:latin typeface="Cambria" panose="02040503050406030204" pitchFamily="18" charset="0"/>
                <a:ea typeface="Cambria" panose="02040503050406030204" pitchFamily="18" charset="0"/>
                <a:cs typeface="Arial"/>
                <a:sym typeface="Arial"/>
              </a:rPr>
              <a:t>sẽ</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10 </a:t>
            </a:r>
            <a:r>
              <a:rPr lang="en-US" sz="3600" kern="0" dirty="0" err="1">
                <a:solidFill>
                  <a:prstClr val="black"/>
                </a:solidFill>
                <a:latin typeface="Cambria" panose="02040503050406030204" pitchFamily="18" charset="0"/>
                <a:ea typeface="Cambria" panose="02040503050406030204" pitchFamily="18" charset="0"/>
                <a:cs typeface="Arial"/>
                <a:sym typeface="Arial"/>
              </a:rPr>
              <a:t>giây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suy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nghĩ</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trả</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lời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hết</a:t>
            </a:r>
            <a:r>
              <a:rPr lang="en-US" sz="3600" kern="0" dirty="0">
                <a:solidFill>
                  <a:prstClr val="black"/>
                </a:solidFill>
                <a:latin typeface="Cambria" panose="02040503050406030204" pitchFamily="18" charset="0"/>
                <a:ea typeface="Cambria" panose="02040503050406030204" pitchFamily="18" charset="0"/>
                <a:cs typeface="Arial"/>
                <a:sym typeface="Arial"/>
              </a:rPr>
              <a:t> 10 </a:t>
            </a:r>
            <a:r>
              <a:rPr lang="en-US" sz="3600" kern="0" dirty="0" err="1">
                <a:solidFill>
                  <a:prstClr val="black"/>
                </a:solidFill>
                <a:latin typeface="Cambria" panose="02040503050406030204" pitchFamily="18" charset="0"/>
                <a:ea typeface="Cambria" panose="02040503050406030204" pitchFamily="18" charset="0"/>
                <a:cs typeface="Arial"/>
                <a:sym typeface="Arial"/>
              </a:rPr>
              <a:t>giấy</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sẽ</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ghi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nhanh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vào</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bảng</a:t>
            </a:r>
            <a:r>
              <a:rPr lang="en-US" sz="3600" kern="0" dirty="0">
                <a:solidFill>
                  <a:prstClr val="black"/>
                </a:solidFill>
                <a:latin typeface="Cambria" panose="02040503050406030204" pitchFamily="18" charset="0"/>
                <a:ea typeface="Cambria" panose="02040503050406030204" pitchFamily="18" charset="0"/>
                <a:cs typeface="Arial"/>
                <a:sym typeface="Arial"/>
              </a:rPr>
              <a:t> con, </a:t>
            </a:r>
            <a:r>
              <a:rPr lang="en-US" sz="3600" kern="0" dirty="0" err="1">
                <a:solidFill>
                  <a:prstClr val="black"/>
                </a:solidFill>
                <a:latin typeface="Cambria" panose="02040503050406030204" pitchFamily="18" charset="0"/>
                <a:ea typeface="Cambria" panose="02040503050406030204" pitchFamily="18" charset="0"/>
                <a:cs typeface="Arial"/>
                <a:sym typeface="Arial"/>
              </a:rPr>
              <a:t>ai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bảng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nhanh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hơn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và</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ghi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quả</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đúng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thì</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giành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chiến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thắng</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kern="0" dirty="0">
              <a:solidFill>
                <a:sysClr val="windowText" lastClr="000000"/>
              </a:solidFill>
            </a:endParaRPr>
          </a:p>
        </p:txBody>
      </p:sp>
      <p:pic>
        <p:nvPicPr>
          <p:cNvPr id="2" name="Picture 1"/>
          <p:cNvPicPr>
            <a:picLocks noChangeAspect="1"/>
          </p:cNvPicPr>
          <p:nvPr/>
        </p:nvPicPr>
        <p:blipFill>
          <a:blip r:embed="rId8"/>
          <a:stretch>
            <a:fillRect/>
          </a:stretch>
        </p:blipFill>
        <p:spPr>
          <a:xfrm>
            <a:off x="1028032" y="1026879"/>
            <a:ext cx="10872142" cy="1292464"/>
          </a:xfrm>
          <a:prstGeom prst="rect">
            <a:avLst/>
          </a:prstGeom>
        </p:spPr>
      </p:pic>
    </p:spTree>
    <p:extLst>
      <p:ext uri="{BB962C8B-B14F-4D97-AF65-F5344CB8AC3E}">
        <p14:creationId xmlns:p14="http://schemas.microsoft.com/office/powerpoint/2010/main" val="87649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sp>
        <p:nvSpPr>
          <p:cNvPr id="11" name="Google Shape;2105;p47">
            <a:extLst>
              <a:ext uri="{FF2B5EF4-FFF2-40B4-BE49-F238E27FC236}">
                <a16:creationId xmlns:a16="http://schemas.microsoft.com/office/drawing/2014/main" xmlns="" id="{DA3FBF7E-E84E-7E93-863D-5C618E6F7EFA}"/>
              </a:ext>
            </a:extLst>
          </p:cNvPr>
          <p:cNvSpPr/>
          <p:nvPr/>
        </p:nvSpPr>
        <p:spPr>
          <a:xfrm>
            <a:off x="112588" y="361491"/>
            <a:ext cx="11887200" cy="591230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848869" y="570531"/>
            <a:ext cx="10521160" cy="1077218"/>
          </a:xfrm>
          <a:prstGeom prst="rect">
            <a:avLst/>
          </a:prstGeom>
        </p:spPr>
        <p:txBody>
          <a:bodyPr wrap="square">
            <a:spAutoFit/>
          </a:bodyPr>
          <a:lstStyle/>
          <a:p>
            <a:pPr lvl="0" algn="just"/>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sau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có</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bằng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không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endParaRPr lang="en-GB" sz="1067" b="1" kern="0" dirty="0">
              <a:solidFill>
                <a:sysClr val="windowText" lastClr="000000"/>
              </a:solidFill>
            </a:endParaRPr>
          </a:p>
        </p:txBody>
      </p:sp>
      <p:grpSp>
        <p:nvGrpSpPr>
          <p:cNvPr id="13" name="Group 12"/>
          <p:cNvGrpSpPr/>
          <p:nvPr/>
        </p:nvGrpSpPr>
        <p:grpSpPr>
          <a:xfrm>
            <a:off x="419311" y="1571440"/>
            <a:ext cx="11480800" cy="2791397"/>
            <a:chOff x="321894" y="2132903"/>
            <a:chExt cx="17316729" cy="4041378"/>
          </a:xfrm>
        </p:grpSpPr>
        <p:sp>
          <p:nvSpPr>
            <p:cNvPr id="14" name="Google Shape;2105;p47">
              <a:extLst>
                <a:ext uri="{FF2B5EF4-FFF2-40B4-BE49-F238E27FC236}">
                  <a16:creationId xmlns:a16="http://schemas.microsoft.com/office/drawing/2014/main" xmlns="" id="{DA3FBF7E-E84E-7E93-863D-5C618E6F7EFA}"/>
                </a:ext>
              </a:extLst>
            </p:cNvPr>
            <p:cNvSpPr/>
            <p:nvPr/>
          </p:nvSpPr>
          <p:spPr>
            <a:xfrm>
              <a:off x="321894" y="2132903"/>
              <a:ext cx="17316729" cy="404137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Rectangle 14"/>
            <p:cNvSpPr/>
            <p:nvPr/>
          </p:nvSpPr>
          <p:spPr>
            <a:xfrm>
              <a:off x="1425262" y="2651579"/>
              <a:ext cx="15109989" cy="3341986"/>
            </a:xfrm>
            <a:prstGeom prst="rect">
              <a:avLst/>
            </a:prstGeom>
          </p:spPr>
          <p:txBody>
            <a:bodyPr wrap="square">
              <a:spAutoFit/>
            </a:bodyPr>
            <a:lstStyle/>
            <a:p>
              <a:pPr algn="just"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Sau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độ</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giờ</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rưỡi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các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lần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lượt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trình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trước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cửa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đình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Mỗi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đánh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một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số</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giữ</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bí</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mật</a:t>
              </a:r>
              <a:r>
                <a:rPr lang="en-US" sz="3600" kern="0" dirty="0">
                  <a:solidFill>
                    <a:prstClr val="black"/>
                  </a:solidFill>
                  <a:latin typeface="Cambria" panose="02040503050406030204" pitchFamily="18" charset="0"/>
                  <a:ea typeface="Cambria" panose="02040503050406030204" pitchFamily="18" charset="0"/>
                  <a:cs typeface="Arial"/>
                  <a:sym typeface="Arial"/>
                </a:rPr>
                <a:t>.</a:t>
              </a:r>
            </a:p>
            <a:p>
              <a:pPr algn="r"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a:t>
              </a:r>
              <a:r>
                <a:rPr lang="en-US" sz="3600" i="1" kern="0" dirty="0">
                  <a:solidFill>
                    <a:prstClr val="black"/>
                  </a:solidFill>
                  <a:latin typeface="Cambria" panose="02040503050406030204" pitchFamily="18" charset="0"/>
                  <a:ea typeface="Cambria" panose="02040503050406030204" pitchFamily="18" charset="0"/>
                  <a:cs typeface="Arial"/>
                  <a:sym typeface="Arial"/>
                </a:rPr>
                <a:t>Theo </a:t>
              </a:r>
              <a:r>
                <a:rPr lang="en-US" sz="3600" kern="0" dirty="0">
                  <a:solidFill>
                    <a:prstClr val="black"/>
                  </a:solidFill>
                  <a:latin typeface="Cambria" panose="02040503050406030204" pitchFamily="18" charset="0"/>
                  <a:ea typeface="Cambria" panose="02040503050406030204" pitchFamily="18" charset="0"/>
                  <a:cs typeface="Arial"/>
                  <a:sym typeface="Arial"/>
                </a:rPr>
                <a:t>Minh </a:t>
              </a:r>
              <a:r>
                <a:rPr lang="en-US" sz="3600" kern="0" dirty="0" err="1">
                  <a:solidFill>
                    <a:prstClr val="black"/>
                  </a:solidFill>
                  <a:latin typeface="Cambria" panose="02040503050406030204" pitchFamily="18" charset="0"/>
                  <a:ea typeface="Cambria" panose="02040503050406030204" pitchFamily="18" charset="0"/>
                  <a:cs typeface="Arial"/>
                  <a:sym typeface="Arial"/>
                </a:rPr>
                <a:t>Nhương</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kern="0" dirty="0">
                <a:solidFill>
                  <a:sysClr val="windowText" lastClr="000000"/>
                </a:solidFill>
              </a:endParaRPr>
            </a:p>
          </p:txBody>
        </p:sp>
      </p:grpSp>
      <p:grpSp>
        <p:nvGrpSpPr>
          <p:cNvPr id="5" name="Group 4"/>
          <p:cNvGrpSpPr/>
          <p:nvPr/>
        </p:nvGrpSpPr>
        <p:grpSpPr>
          <a:xfrm>
            <a:off x="341016" y="4227520"/>
            <a:ext cx="9449276" cy="1869746"/>
            <a:chOff x="2152610" y="6006560"/>
            <a:chExt cx="14173914" cy="2804619"/>
          </a:xfrm>
        </p:grpSpPr>
        <p:sp>
          <p:nvSpPr>
            <p:cNvPr id="16" name="Google Shape;2105;p47">
              <a:extLst>
                <a:ext uri="{FF2B5EF4-FFF2-40B4-BE49-F238E27FC236}">
                  <a16:creationId xmlns:a16="http://schemas.microsoft.com/office/drawing/2014/main" xmlns="" id="{DA3FBF7E-E84E-7E93-863D-5C618E6F7EFA}"/>
                </a:ext>
              </a:extLst>
            </p:cNvPr>
            <p:cNvSpPr/>
            <p:nvPr/>
          </p:nvSpPr>
          <p:spPr>
            <a:xfrm>
              <a:off x="2152610" y="6006560"/>
              <a:ext cx="14173914" cy="280461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Rectangle 16"/>
            <p:cNvSpPr/>
            <p:nvPr/>
          </p:nvSpPr>
          <p:spPr>
            <a:xfrm>
              <a:off x="2493049" y="6882556"/>
              <a:ext cx="13563866" cy="969497"/>
            </a:xfrm>
            <a:prstGeom prst="rect">
              <a:avLst/>
            </a:prstGeom>
          </p:spPr>
          <p:txBody>
            <a:bodyPr wrap="square">
              <a:spAutoFit/>
            </a:bodyPr>
            <a:lstStyle/>
            <a:p>
              <a:pPr algn="ctr"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Có</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nồi</a:t>
              </a:r>
              <a:r>
                <a:rPr lang="en-US" sz="3600" b="1"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cơm</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pic>
        <p:nvPicPr>
          <p:cNvPr id="8"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5487" y="4447467"/>
            <a:ext cx="2678292" cy="1506540"/>
          </a:xfrm>
          <a:prstGeom prst="rect">
            <a:avLst/>
          </a:prstGeom>
        </p:spPr>
      </p:pic>
    </p:spTree>
    <p:extLst>
      <p:ext uri="{BB962C8B-B14F-4D97-AF65-F5344CB8AC3E}">
        <p14:creationId xmlns:p14="http://schemas.microsoft.com/office/powerpoint/2010/main" val="165533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8"/>
                </p:tgtEl>
              </p:cMediaNode>
            </p:video>
          </p:childTnLst>
        </p:cTn>
      </p:par>
    </p:tnLst>
    <p:bldLst>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sp>
        <p:nvSpPr>
          <p:cNvPr id="11" name="Google Shape;2105;p47">
            <a:extLst>
              <a:ext uri="{FF2B5EF4-FFF2-40B4-BE49-F238E27FC236}">
                <a16:creationId xmlns:a16="http://schemas.microsoft.com/office/drawing/2014/main" xmlns="" id="{DA3FBF7E-E84E-7E93-863D-5C618E6F7EFA}"/>
              </a:ext>
            </a:extLst>
          </p:cNvPr>
          <p:cNvSpPr/>
          <p:nvPr/>
        </p:nvSpPr>
        <p:spPr>
          <a:xfrm>
            <a:off x="112588" y="361491"/>
            <a:ext cx="11887200" cy="591230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848869" y="570531"/>
            <a:ext cx="10521160" cy="1077218"/>
          </a:xfrm>
          <a:prstGeom prst="rect">
            <a:avLst/>
          </a:prstGeom>
        </p:spPr>
        <p:txBody>
          <a:bodyPr wrap="square">
            <a:spAutoFit/>
          </a:bodyPr>
          <a:lstStyle/>
          <a:p>
            <a:pPr lvl="0" algn="just"/>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2: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Từ</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ngữ</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nào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lặp</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lại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để</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liên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kết</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trong</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sau</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b="1" kern="0" dirty="0">
              <a:solidFill>
                <a:sysClr val="windowText" lastClr="000000"/>
              </a:solidFill>
            </a:endParaRPr>
          </a:p>
        </p:txBody>
      </p:sp>
      <p:grpSp>
        <p:nvGrpSpPr>
          <p:cNvPr id="13" name="Group 12"/>
          <p:cNvGrpSpPr/>
          <p:nvPr/>
        </p:nvGrpSpPr>
        <p:grpSpPr>
          <a:xfrm>
            <a:off x="848869" y="1646368"/>
            <a:ext cx="10363200" cy="2260404"/>
            <a:chOff x="321894" y="2132903"/>
            <a:chExt cx="17316729" cy="4041378"/>
          </a:xfrm>
        </p:grpSpPr>
        <p:sp>
          <p:nvSpPr>
            <p:cNvPr id="14" name="Google Shape;2105;p47">
              <a:extLst>
                <a:ext uri="{FF2B5EF4-FFF2-40B4-BE49-F238E27FC236}">
                  <a16:creationId xmlns:a16="http://schemas.microsoft.com/office/drawing/2014/main" xmlns="" id="{DA3FBF7E-E84E-7E93-863D-5C618E6F7EFA}"/>
                </a:ext>
              </a:extLst>
            </p:cNvPr>
            <p:cNvSpPr/>
            <p:nvPr/>
          </p:nvSpPr>
          <p:spPr>
            <a:xfrm>
              <a:off x="321894" y="2132903"/>
              <a:ext cx="17316729" cy="404137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FBEFD6"/>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400"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Rectangle 14"/>
            <p:cNvSpPr/>
            <p:nvPr/>
          </p:nvSpPr>
          <p:spPr>
            <a:xfrm>
              <a:off x="1425262" y="2446259"/>
              <a:ext cx="15109991" cy="3136561"/>
            </a:xfrm>
            <a:prstGeom prst="rect">
              <a:avLst/>
            </a:prstGeom>
          </p:spPr>
          <p:txBody>
            <a:bodyPr wrap="square">
              <a:spAutoFit/>
            </a:bodyPr>
            <a:lstStyle/>
            <a:p>
              <a:pPr algn="just"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Mùa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xuân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phượng</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ra</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xanh</a:t>
              </a:r>
              <a:r>
                <a:rPr lang="en-US" sz="3600" kern="0" dirty="0">
                  <a:solidFill>
                    <a:prstClr val="black"/>
                  </a:solidFill>
                  <a:latin typeface="Cambria" panose="02040503050406030204" pitchFamily="18" charset="0"/>
                  <a:ea typeface="Cambria" panose="02040503050406030204" pitchFamily="18" charset="0"/>
                  <a:cs typeface="Arial"/>
                  <a:sym typeface="Arial"/>
                </a:rPr>
                <a:t> um, </a:t>
              </a:r>
              <a:r>
                <a:rPr lang="en-US" sz="3600" kern="0" dirty="0" err="1">
                  <a:solidFill>
                    <a:prstClr val="black"/>
                  </a:solidFill>
                  <a:latin typeface="Cambria" panose="02040503050406030204" pitchFamily="18" charset="0"/>
                  <a:ea typeface="Cambria" panose="02040503050406030204" pitchFamily="18" charset="0"/>
                  <a:cs typeface="Arial"/>
                  <a:sym typeface="Arial"/>
                </a:rPr>
                <a:t>mát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rượi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ngon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lành</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như</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 me non.</a:t>
              </a:r>
            </a:p>
            <a:p>
              <a:pPr algn="just" defTabSz="609630">
                <a:defRPr/>
              </a:pP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Xuân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Diệu</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grpSp>
        <p:nvGrpSpPr>
          <p:cNvPr id="5" name="Group 4"/>
          <p:cNvGrpSpPr/>
          <p:nvPr/>
        </p:nvGrpSpPr>
        <p:grpSpPr>
          <a:xfrm>
            <a:off x="234094" y="4036496"/>
            <a:ext cx="9449276" cy="1869746"/>
            <a:chOff x="2152610" y="6006560"/>
            <a:chExt cx="14173914" cy="2804619"/>
          </a:xfrm>
        </p:grpSpPr>
        <p:sp>
          <p:nvSpPr>
            <p:cNvPr id="16" name="Google Shape;2105;p47">
              <a:extLst>
                <a:ext uri="{FF2B5EF4-FFF2-40B4-BE49-F238E27FC236}">
                  <a16:creationId xmlns:a16="http://schemas.microsoft.com/office/drawing/2014/main" xmlns="" id="{DA3FBF7E-E84E-7E93-863D-5C618E6F7EFA}"/>
                </a:ext>
              </a:extLst>
            </p:cNvPr>
            <p:cNvSpPr/>
            <p:nvPr/>
          </p:nvSpPr>
          <p:spPr>
            <a:xfrm>
              <a:off x="2152610" y="6006560"/>
              <a:ext cx="14173914" cy="2804619"/>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Rectangle 16"/>
            <p:cNvSpPr/>
            <p:nvPr/>
          </p:nvSpPr>
          <p:spPr>
            <a:xfrm>
              <a:off x="2493049" y="6882556"/>
              <a:ext cx="13563866" cy="969497"/>
            </a:xfrm>
            <a:prstGeom prst="rect">
              <a:avLst/>
            </a:prstGeom>
          </p:spPr>
          <p:txBody>
            <a:bodyPr wrap="square">
              <a:spAutoFit/>
            </a:bodyPr>
            <a:lstStyle/>
            <a:p>
              <a:pPr algn="ctr" defTabSz="609630">
                <a:defRPr/>
              </a:pPr>
              <a:r>
                <a:rPr lang="en-US" sz="3600" kern="0" dirty="0" err="1">
                  <a:solidFill>
                    <a:prstClr val="black"/>
                  </a:solidFill>
                  <a:latin typeface="Cambria" panose="02040503050406030204" pitchFamily="18" charset="0"/>
                  <a:ea typeface="Cambria" panose="02040503050406030204" pitchFamily="18" charset="0"/>
                  <a:cs typeface="Arial"/>
                  <a:sym typeface="Arial"/>
                </a:rPr>
                <a:t>Đáp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án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Từ</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được</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lặp</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lại</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để</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liên</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kết</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kern="0" dirty="0" err="1">
                  <a:solidFill>
                    <a:prstClr val="black"/>
                  </a:solidFill>
                  <a:latin typeface="Cambria" panose="02040503050406030204" pitchFamily="18" charset="0"/>
                  <a:ea typeface="Cambria" panose="02040503050406030204" pitchFamily="18" charset="0"/>
                  <a:cs typeface="Arial"/>
                  <a:sym typeface="Arial"/>
                </a:rPr>
                <a:t>câu</a:t>
              </a:r>
              <a:r>
                <a:rPr lang="en-US" sz="3600" kern="0" dirty="0">
                  <a:solidFill>
                    <a:prstClr val="black"/>
                  </a:solidFill>
                  <a:latin typeface="Cambria" panose="02040503050406030204" pitchFamily="18" charset="0"/>
                  <a:ea typeface="Cambria" panose="02040503050406030204" pitchFamily="18" charset="0"/>
                  <a:cs typeface="Arial"/>
                  <a:sym typeface="Arial"/>
                </a:rPr>
                <a:t>: </a:t>
              </a:r>
              <a:r>
                <a:rPr lang="en-US" sz="3600" b="1" kern="0" dirty="0" err="1">
                  <a:solidFill>
                    <a:prstClr val="black"/>
                  </a:solidFill>
                  <a:latin typeface="Cambria" panose="02040503050406030204" pitchFamily="18" charset="0"/>
                  <a:ea typeface="Cambria" panose="02040503050406030204" pitchFamily="18" charset="0"/>
                  <a:cs typeface="Arial"/>
                  <a:sym typeface="Arial"/>
                </a:rPr>
                <a:t>lá</a:t>
              </a:r>
              <a:r>
                <a:rPr lang="en-US" sz="3600" kern="0" dirty="0">
                  <a:solidFill>
                    <a:prstClr val="black"/>
                  </a:solidFill>
                  <a:latin typeface="Cambria" panose="02040503050406030204" pitchFamily="18" charset="0"/>
                  <a:ea typeface="Cambria" panose="02040503050406030204" pitchFamily="18" charset="0"/>
                  <a:cs typeface="Arial"/>
                  <a:sym typeface="Arial"/>
                </a:rPr>
                <a:t>)</a:t>
              </a:r>
              <a:endParaRPr lang="en-GB" sz="1200" i="1" kern="0" dirty="0">
                <a:solidFill>
                  <a:sysClr val="windowText" lastClr="000000"/>
                </a:solidFill>
              </a:endParaRPr>
            </a:p>
          </p:txBody>
        </p:sp>
      </p:grpSp>
      <p:pic>
        <p:nvPicPr>
          <p:cNvPr id="19"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321496" y="4200337"/>
            <a:ext cx="2678292" cy="1506540"/>
          </a:xfrm>
          <a:prstGeom prst="rect">
            <a:avLst/>
          </a:prstGeom>
        </p:spPr>
      </p:pic>
    </p:spTree>
    <p:extLst>
      <p:ext uri="{BB962C8B-B14F-4D97-AF65-F5344CB8AC3E}">
        <p14:creationId xmlns:p14="http://schemas.microsoft.com/office/powerpoint/2010/main" val="196883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9"/>
                </p:tgtEl>
              </p:cMediaNode>
            </p:video>
          </p:childTnLst>
        </p:cTn>
      </p:par>
    </p:tnLst>
    <p:bldLst>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52874" y="842929"/>
            <a:ext cx="10912786" cy="4629297"/>
          </a:xfrm>
          <a:prstGeom prst="rect">
            <a:avLst/>
          </a:prstGeom>
        </p:spPr>
      </p:pic>
    </p:spTree>
    <p:extLst>
      <p:ext uri="{BB962C8B-B14F-4D97-AF65-F5344CB8AC3E}">
        <p14:creationId xmlns:p14="http://schemas.microsoft.com/office/powerpoint/2010/main" val="17594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xmlns=""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a16="http://schemas.microsoft.com/office/drawing/2014/main" xmlns=""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a16="http://schemas.microsoft.com/office/drawing/2014/main" xmlns=""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xmlns=""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a16="http://schemas.microsoft.com/office/drawing/2014/main" xmlns=""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a16="http://schemas.microsoft.com/office/drawing/2014/main" xmlns=""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7" name="Group 6"/>
          <p:cNvGrpSpPr/>
          <p:nvPr/>
        </p:nvGrpSpPr>
        <p:grpSpPr>
          <a:xfrm>
            <a:off x="462010" y="268541"/>
            <a:ext cx="11636813" cy="3566859"/>
            <a:chOff x="361306" y="-970157"/>
            <a:chExt cx="11636813" cy="5525619"/>
          </a:xfrm>
        </p:grpSpPr>
        <p:grpSp>
          <p:nvGrpSpPr>
            <p:cNvPr id="21" name="Group 20">
              <a:extLst>
                <a:ext uri="{FF2B5EF4-FFF2-40B4-BE49-F238E27FC236}">
                  <a16:creationId xmlns:a16="http://schemas.microsoft.com/office/drawing/2014/main" xmlns="" id="{A494FD56-6031-30C1-EBD3-D8BFA61ED704}"/>
                </a:ext>
              </a:extLst>
            </p:cNvPr>
            <p:cNvGrpSpPr/>
            <p:nvPr/>
          </p:nvGrpSpPr>
          <p:grpSpPr>
            <a:xfrm>
              <a:off x="568413" y="-502099"/>
              <a:ext cx="11429706" cy="5057561"/>
              <a:chOff x="335021" y="-488326"/>
              <a:chExt cx="8572280" cy="4199528"/>
            </a:xfrm>
          </p:grpSpPr>
          <p:grpSp>
            <p:nvGrpSpPr>
              <p:cNvPr id="22" name="Group 21">
                <a:extLst>
                  <a:ext uri="{FF2B5EF4-FFF2-40B4-BE49-F238E27FC236}">
                    <a16:creationId xmlns:a16="http://schemas.microsoft.com/office/drawing/2014/main" xmlns="" id="{469D7A8D-AC90-821C-807E-ACF7EF71BEE4}"/>
                  </a:ext>
                </a:extLst>
              </p:cNvPr>
              <p:cNvGrpSpPr/>
              <p:nvPr/>
            </p:nvGrpSpPr>
            <p:grpSpPr>
              <a:xfrm>
                <a:off x="335021" y="-488326"/>
                <a:ext cx="8572280" cy="4199528"/>
                <a:chOff x="335021" y="-488326"/>
                <a:chExt cx="8572280" cy="4199528"/>
              </a:xfrm>
            </p:grpSpPr>
            <p:sp>
              <p:nvSpPr>
                <p:cNvPr id="24" name="Google Shape;2105;p47">
                  <a:extLst>
                    <a:ext uri="{FF2B5EF4-FFF2-40B4-BE49-F238E27FC236}">
                      <a16:creationId xmlns:a16="http://schemas.microsoft.com/office/drawing/2014/main" xmlns="" id="{DA3FBF7E-E84E-7E93-863D-5C618E6F7EFA}"/>
                    </a:ext>
                  </a:extLst>
                </p:cNvPr>
                <p:cNvSpPr/>
                <p:nvPr/>
              </p:nvSpPr>
              <p:spPr>
                <a:xfrm>
                  <a:off x="335021" y="-488326"/>
                  <a:ext cx="8572280" cy="419952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xmlns="" id="{6F8CBEE7-4D51-C2A8-57D9-B137FF524BE2}"/>
                    </a:ext>
                  </a:extLst>
                </p:cNvPr>
                <p:cNvSpPr/>
                <p:nvPr/>
              </p:nvSpPr>
              <p:spPr>
                <a:xfrm>
                  <a:off x="792772" y="-216750"/>
                  <a:ext cx="7820286" cy="3643028"/>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xmlns="" id="{1FC9217A-F002-4CBC-34C1-FD13B89B137E}"/>
                  </a:ext>
                </a:extLst>
              </p:cNvPr>
              <p:cNvSpPr txBox="1"/>
              <p:nvPr/>
            </p:nvSpPr>
            <p:spPr>
              <a:xfrm>
                <a:off x="1773266" y="128491"/>
                <a:ext cx="6297845" cy="1544026"/>
              </a:xfrm>
              <a:prstGeom prst="rect">
                <a:avLst/>
              </a:prstGeom>
              <a:noFill/>
            </p:spPr>
            <p:txBody>
              <a:bodyPr wrap="square" rtlCol="0">
                <a:spAutoFit/>
              </a:bodyPr>
              <a:lstStyle/>
              <a:p>
                <a:pPr algn="ctr" defTabSz="1219231">
                  <a:buClr>
                    <a:srgbClr val="000000"/>
                  </a:buClr>
                  <a:defRPr/>
                </a:pPr>
                <a:r>
                  <a:rPr lang="en-US" sz="3600" b="1" kern="0" dirty="0" err="1">
                    <a:solidFill>
                      <a:srgbClr val="FF0000"/>
                    </a:solidFill>
                    <a:latin typeface="Cambria" panose="02040503050406030204" pitchFamily="18" charset="0"/>
                    <a:ea typeface="Cambria" panose="02040503050406030204" pitchFamily="18" charset="0"/>
                    <a:cs typeface="Arial"/>
                    <a:sym typeface="Arial"/>
                  </a:rPr>
                  <a:t>Các</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ghép</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được</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nối</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nhau</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bằng</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cách</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en-US" sz="3600" b="1" kern="0" dirty="0" err="1">
                    <a:solidFill>
                      <a:srgbClr val="FF0000"/>
                    </a:solidFill>
                    <a:latin typeface="Cambria" panose="02040503050406030204" pitchFamily="18" charset="0"/>
                    <a:ea typeface="Cambria" panose="02040503050406030204" pitchFamily="18" charset="0"/>
                    <a:cs typeface="Arial"/>
                    <a:sym typeface="Arial"/>
                  </a:rPr>
                  <a:t>nào</a:t>
                </a:r>
                <a:r>
                  <a:rPr lang="en-US" sz="3600" b="1" kern="0" dirty="0">
                    <a:solidFill>
                      <a:srgbClr val="FF0000"/>
                    </a:solidFill>
                    <a:latin typeface="Cambria" panose="02040503050406030204" pitchFamily="18" charset="0"/>
                    <a:ea typeface="Cambria" panose="02040503050406030204" pitchFamily="18" charset="0"/>
                    <a:cs typeface="Arial"/>
                    <a:sym typeface="Arial"/>
                  </a:rPr>
                  <a:t>?</a:t>
                </a:r>
              </a:p>
            </p:txBody>
          </p:sp>
          <p:sp>
            <p:nvSpPr>
              <p:cNvPr id="55" name="TextBox 54">
                <a:extLst>
                  <a:ext uri="{FF2B5EF4-FFF2-40B4-BE49-F238E27FC236}">
                    <a16:creationId xmlns:a16="http://schemas.microsoft.com/office/drawing/2014/main" xmlns="" id="{1FC9217A-F002-4CBC-34C1-FD13B89B137E}"/>
                  </a:ext>
                </a:extLst>
              </p:cNvPr>
              <p:cNvSpPr txBox="1"/>
              <p:nvPr/>
            </p:nvSpPr>
            <p:spPr>
              <a:xfrm>
                <a:off x="1426759" y="1588807"/>
                <a:ext cx="6690490" cy="1544026"/>
              </a:xfrm>
              <a:prstGeom prst="rect">
                <a:avLst/>
              </a:prstGeom>
              <a:noFill/>
            </p:spPr>
            <p:txBody>
              <a:bodyPr wrap="square" rtlCol="0">
                <a:spAutoFit/>
              </a:bodyPr>
              <a:lstStyle/>
              <a:p>
                <a:pPr algn="ctr" defTabSz="1219231">
                  <a:buClr>
                    <a:srgbClr val="000000"/>
                  </a:buClr>
                  <a:defRPr/>
                </a:pPr>
                <a:r>
                  <a:rPr lang="en-US" sz="3600" i="1" kern="0" dirty="0" err="1">
                    <a:latin typeface="Cambria" panose="02040503050406030204" pitchFamily="18" charset="0"/>
                    <a:ea typeface="Cambria" panose="02040503050406030204" pitchFamily="18" charset="0"/>
                    <a:cs typeface="Arial"/>
                    <a:sym typeface="Arial"/>
                  </a:rPr>
                  <a:t>Giờ</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ra</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nam</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đá</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cầu</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nữ</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nhảy</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dây</a:t>
                </a:r>
                <a:r>
                  <a:rPr lang="en-US" sz="3600" i="1" kern="0" dirty="0">
                    <a:latin typeface="Cambria" panose="02040503050406030204" pitchFamily="18" charset="0"/>
                    <a:ea typeface="Cambria" panose="02040503050406030204" pitchFamily="18" charset="0"/>
                    <a:cs typeface="Arial"/>
                    <a:sym typeface="Arial"/>
                  </a:rPr>
                  <a:t>.</a:t>
                </a:r>
              </a:p>
            </p:txBody>
          </p:sp>
        </p:gr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306" y="-970157"/>
              <a:ext cx="1732444" cy="2299038"/>
            </a:xfrm>
            <a:prstGeom prst="rect">
              <a:avLst/>
            </a:prstGeom>
          </p:spPr>
        </p:pic>
      </p:grpSp>
      <p:sp>
        <p:nvSpPr>
          <p:cNvPr id="54" name="Arrow: Right 1">
            <a:hlinkClick r:id="rId11" action="ppaction://hlinksldjump"/>
            <a:extLst>
              <a:ext uri="{FF2B5EF4-FFF2-40B4-BE49-F238E27FC236}">
                <a16:creationId xmlns:a16="http://schemas.microsoft.com/office/drawing/2014/main" xmlns=""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grpSp>
        <p:nvGrpSpPr>
          <p:cNvPr id="10" name="Group 9"/>
          <p:cNvGrpSpPr/>
          <p:nvPr/>
        </p:nvGrpSpPr>
        <p:grpSpPr>
          <a:xfrm>
            <a:off x="1039677" y="4028138"/>
            <a:ext cx="10427047" cy="1929975"/>
            <a:chOff x="1559515" y="6042207"/>
            <a:chExt cx="15640571" cy="2894962"/>
          </a:xfrm>
        </p:grpSpPr>
        <p:sp>
          <p:nvSpPr>
            <p:cNvPr id="56" name="Rectangle 88">
              <a:extLst>
                <a:ext uri="{FF2B5EF4-FFF2-40B4-BE49-F238E27FC236}">
                  <a16:creationId xmlns:a16="http://schemas.microsoft.com/office/drawing/2014/main" xmlns="" id="{6F8CBEE7-4D51-C2A8-57D9-B137FF524BE2}"/>
                </a:ext>
              </a:extLst>
            </p:cNvPr>
            <p:cNvSpPr/>
            <p:nvPr/>
          </p:nvSpPr>
          <p:spPr>
            <a:xfrm>
              <a:off x="1559515" y="6042207"/>
              <a:ext cx="15640571" cy="289496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bg1"/>
            </a:solid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sp>
          <p:nvSpPr>
            <p:cNvPr id="3" name="Rectangle 2"/>
            <p:cNvSpPr/>
            <p:nvPr/>
          </p:nvSpPr>
          <p:spPr>
            <a:xfrm>
              <a:off x="3187152" y="6501937"/>
              <a:ext cx="12519855" cy="1800493"/>
            </a:xfrm>
            <a:prstGeom prst="rect">
              <a:avLst/>
            </a:prstGeom>
          </p:spPr>
          <p:txBody>
            <a:bodyPr wrap="square">
              <a:spAutoFit/>
            </a:bodyPr>
            <a:lstStyle/>
            <a:p>
              <a:pPr algn="ctr"/>
              <a:r>
                <a:rPr lang="en-US" sz="3600" b="1" kern="0" dirty="0" err="1">
                  <a:latin typeface="Cambria" panose="02040503050406030204" pitchFamily="18" charset="0"/>
                  <a:ea typeface="Cambria" panose="02040503050406030204" pitchFamily="18" charset="0"/>
                  <a:cs typeface="Arial"/>
                  <a:sym typeface="Arial"/>
                </a:rPr>
                <a:t>Các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vế</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của</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câu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ghép</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được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nối</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trực</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tiếp</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với</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nhau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bằng</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dấu</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phẩy</a:t>
              </a:r>
              <a:r>
                <a:rPr lang="en-US" sz="3600" b="1" kern="0" dirty="0">
                  <a:latin typeface="Cambria" panose="02040503050406030204" pitchFamily="18" charset="0"/>
                  <a:ea typeface="Cambria" panose="02040503050406030204" pitchFamily="18" charset="0"/>
                  <a:cs typeface="Arial"/>
                  <a:sym typeface="Arial"/>
                </a:rPr>
                <a:t>.</a:t>
              </a:r>
              <a:endParaRPr lang="en-GB" sz="1200" dirty="0"/>
            </a:p>
          </p:txBody>
        </p:sp>
      </p:grpSp>
    </p:spTree>
    <p:extLst>
      <p:ext uri="{BB962C8B-B14F-4D97-AF65-F5344CB8AC3E}">
        <p14:creationId xmlns:p14="http://schemas.microsoft.com/office/powerpoint/2010/main" val="1918166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xmlns=""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a16="http://schemas.microsoft.com/office/drawing/2014/main" xmlns=""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a16="http://schemas.microsoft.com/office/drawing/2014/main" xmlns=""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xmlns=""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a16="http://schemas.microsoft.com/office/drawing/2014/main" xmlns=""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a16="http://schemas.microsoft.com/office/drawing/2014/main" xmlns=""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2" name="Group 1"/>
          <p:cNvGrpSpPr/>
          <p:nvPr/>
        </p:nvGrpSpPr>
        <p:grpSpPr>
          <a:xfrm>
            <a:off x="326630" y="353025"/>
            <a:ext cx="11484223" cy="3293510"/>
            <a:chOff x="513896" y="-32075"/>
            <a:chExt cx="11484223" cy="1284985"/>
          </a:xfrm>
        </p:grpSpPr>
        <p:grpSp>
          <p:nvGrpSpPr>
            <p:cNvPr id="21" name="Group 20">
              <a:extLst>
                <a:ext uri="{FF2B5EF4-FFF2-40B4-BE49-F238E27FC236}">
                  <a16:creationId xmlns:a16="http://schemas.microsoft.com/office/drawing/2014/main" xmlns="" id="{A494FD56-6031-30C1-EBD3-D8BFA61ED704}"/>
                </a:ext>
              </a:extLst>
            </p:cNvPr>
            <p:cNvGrpSpPr/>
            <p:nvPr/>
          </p:nvGrpSpPr>
          <p:grpSpPr>
            <a:xfrm>
              <a:off x="568413" y="114653"/>
              <a:ext cx="11429706" cy="1138257"/>
              <a:chOff x="335021" y="23792"/>
              <a:chExt cx="8572280" cy="945148"/>
            </a:xfrm>
          </p:grpSpPr>
          <p:grpSp>
            <p:nvGrpSpPr>
              <p:cNvPr id="22" name="Group 21">
                <a:extLst>
                  <a:ext uri="{FF2B5EF4-FFF2-40B4-BE49-F238E27FC236}">
                    <a16:creationId xmlns:a16="http://schemas.microsoft.com/office/drawing/2014/main" xmlns="" id="{469D7A8D-AC90-821C-807E-ACF7EF71BEE4}"/>
                  </a:ext>
                </a:extLst>
              </p:cNvPr>
              <p:cNvGrpSpPr/>
              <p:nvPr/>
            </p:nvGrpSpPr>
            <p:grpSpPr>
              <a:xfrm>
                <a:off x="335021" y="23792"/>
                <a:ext cx="8572280" cy="945148"/>
                <a:chOff x="335021" y="23792"/>
                <a:chExt cx="8572280" cy="945148"/>
              </a:xfrm>
            </p:grpSpPr>
            <p:sp>
              <p:nvSpPr>
                <p:cNvPr id="24" name="Google Shape;2105;p47">
                  <a:extLst>
                    <a:ext uri="{FF2B5EF4-FFF2-40B4-BE49-F238E27FC236}">
                      <a16:creationId xmlns:a16="http://schemas.microsoft.com/office/drawing/2014/main" xmlns="" id="{DA3FBF7E-E84E-7E93-863D-5C618E6F7EFA}"/>
                    </a:ext>
                  </a:extLst>
                </p:cNvPr>
                <p:cNvSpPr/>
                <p:nvPr/>
              </p:nvSpPr>
              <p:spPr>
                <a:xfrm>
                  <a:off x="335021" y="23792"/>
                  <a:ext cx="8572280" cy="945148"/>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xmlns="" id="{6F8CBEE7-4D51-C2A8-57D9-B137FF524BE2}"/>
                    </a:ext>
                  </a:extLst>
                </p:cNvPr>
                <p:cNvSpPr/>
                <p:nvPr/>
              </p:nvSpPr>
              <p:spPr>
                <a:xfrm>
                  <a:off x="813153" y="79667"/>
                  <a:ext cx="7820286" cy="831280"/>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00B05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xmlns="" id="{1FC9217A-F002-4CBC-34C1-FD13B89B137E}"/>
                  </a:ext>
                </a:extLst>
              </p:cNvPr>
              <p:cNvSpPr txBox="1"/>
              <p:nvPr/>
            </p:nvSpPr>
            <p:spPr>
              <a:xfrm>
                <a:off x="1237792" y="163146"/>
                <a:ext cx="7192297" cy="229331"/>
              </a:xfrm>
              <a:prstGeom prst="rect">
                <a:avLst/>
              </a:prstGeom>
              <a:noFill/>
            </p:spPr>
            <p:txBody>
              <a:bodyPr wrap="square" rtlCol="0">
                <a:spAutoFit/>
              </a:bodyPr>
              <a:lstStyle/>
              <a:p>
                <a:pPr algn="ctr" defTabSz="1219231">
                  <a:buClr>
                    <a:srgbClr val="000000"/>
                  </a:buClr>
                  <a:defRPr/>
                </a:pPr>
                <a:r>
                  <a:rPr lang="en-US" sz="4000" b="1" kern="0" dirty="0" err="1">
                    <a:solidFill>
                      <a:srgbClr val="FF0000"/>
                    </a:solidFill>
                    <a:latin typeface="Cambria" panose="02040503050406030204" pitchFamily="18" charset="0"/>
                    <a:ea typeface="Cambria" panose="02040503050406030204" pitchFamily="18" charset="0"/>
                    <a:cs typeface="Arial"/>
                    <a:sym typeface="Arial"/>
                  </a:rPr>
                  <a:t>Xác</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định</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trạng</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ngữ</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trong</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câu</a:t>
                </a:r>
                <a:r>
                  <a:rPr lang="en-US" sz="4000" b="1" kern="0" dirty="0">
                    <a:solidFill>
                      <a:srgbClr val="FF0000"/>
                    </a:solidFill>
                    <a:latin typeface="Cambria" panose="02040503050406030204" pitchFamily="18" charset="0"/>
                    <a:ea typeface="Cambria" panose="02040503050406030204" pitchFamily="18" charset="0"/>
                    <a:cs typeface="Arial"/>
                    <a:sym typeface="Arial"/>
                  </a:rPr>
                  <a:t> </a:t>
                </a:r>
                <a:r>
                  <a:rPr lang="en-US" sz="40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4000" b="1" kern="0" dirty="0">
                    <a:solidFill>
                      <a:srgbClr val="FF0000"/>
                    </a:solidFill>
                    <a:latin typeface="Cambria" panose="02040503050406030204" pitchFamily="18" charset="0"/>
                    <a:ea typeface="Cambria" panose="02040503050406030204" pitchFamily="18" charset="0"/>
                    <a:cs typeface="Arial"/>
                    <a:sym typeface="Arial"/>
                  </a:rPr>
                  <a:t>:</a:t>
                </a:r>
              </a:p>
            </p:txBody>
          </p:sp>
        </p:grpSp>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896" y="-32075"/>
              <a:ext cx="1260884" cy="567853"/>
            </a:xfrm>
            <a:prstGeom prst="rect">
              <a:avLst/>
            </a:prstGeom>
          </p:spPr>
        </p:pic>
      </p:grpSp>
      <p:sp>
        <p:nvSpPr>
          <p:cNvPr id="55" name="Arrow: Right 1">
            <a:hlinkClick r:id="rId11" action="ppaction://hlinksldjump"/>
            <a:extLst>
              <a:ext uri="{FF2B5EF4-FFF2-40B4-BE49-F238E27FC236}">
                <a16:creationId xmlns:a16="http://schemas.microsoft.com/office/drawing/2014/main" xmlns=""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sp>
        <p:nvSpPr>
          <p:cNvPr id="57" name="TextBox 56">
            <a:extLst>
              <a:ext uri="{FF2B5EF4-FFF2-40B4-BE49-F238E27FC236}">
                <a16:creationId xmlns:a16="http://schemas.microsoft.com/office/drawing/2014/main" xmlns="" id="{1FC9217A-F002-4CBC-34C1-FD13B89B137E}"/>
              </a:ext>
            </a:extLst>
          </p:cNvPr>
          <p:cNvSpPr txBox="1"/>
          <p:nvPr/>
        </p:nvSpPr>
        <p:spPr>
          <a:xfrm>
            <a:off x="1846170" y="2053879"/>
            <a:ext cx="8920653" cy="1200329"/>
          </a:xfrm>
          <a:prstGeom prst="rect">
            <a:avLst/>
          </a:prstGeom>
          <a:noFill/>
        </p:spPr>
        <p:txBody>
          <a:bodyPr wrap="square" rtlCol="0">
            <a:spAutoFit/>
          </a:bodyPr>
          <a:lstStyle/>
          <a:p>
            <a:pPr algn="ctr" defTabSz="1219231">
              <a:buClr>
                <a:srgbClr val="000000"/>
              </a:buClr>
              <a:defRPr/>
            </a:pPr>
            <a:r>
              <a:rPr lang="en-US" sz="3600" i="1" kern="0" dirty="0" err="1">
                <a:latin typeface="Cambria" panose="02040503050406030204" pitchFamily="18" charset="0"/>
                <a:ea typeface="Cambria" panose="02040503050406030204" pitchFamily="18" charset="0"/>
                <a:cs typeface="Arial"/>
                <a:sym typeface="Arial"/>
              </a:rPr>
              <a:t>Giờ</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ra</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nam</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đá</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cầu</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các</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bạn</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nữ</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chơi</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nhảy</a:t>
            </a:r>
            <a:r>
              <a:rPr lang="en-US" sz="3600" i="1" kern="0" dirty="0">
                <a:latin typeface="Cambria" panose="02040503050406030204" pitchFamily="18" charset="0"/>
                <a:ea typeface="Cambria" panose="02040503050406030204" pitchFamily="18" charset="0"/>
                <a:cs typeface="Arial"/>
                <a:sym typeface="Arial"/>
              </a:rPr>
              <a:t> </a:t>
            </a:r>
            <a:r>
              <a:rPr lang="en-US" sz="3600" i="1" kern="0" dirty="0" err="1">
                <a:latin typeface="Cambria" panose="02040503050406030204" pitchFamily="18" charset="0"/>
                <a:ea typeface="Cambria" panose="02040503050406030204" pitchFamily="18" charset="0"/>
                <a:cs typeface="Arial"/>
                <a:sym typeface="Arial"/>
              </a:rPr>
              <a:t>dây</a:t>
            </a:r>
            <a:r>
              <a:rPr lang="en-US" sz="3600" i="1" kern="0" dirty="0">
                <a:latin typeface="Cambria" panose="02040503050406030204" pitchFamily="18" charset="0"/>
                <a:ea typeface="Cambria" panose="02040503050406030204" pitchFamily="18" charset="0"/>
                <a:cs typeface="Arial"/>
                <a:sym typeface="Arial"/>
              </a:rPr>
              <a:t>.</a:t>
            </a:r>
          </a:p>
        </p:txBody>
      </p:sp>
      <p:grpSp>
        <p:nvGrpSpPr>
          <p:cNvPr id="58" name="Group 57"/>
          <p:cNvGrpSpPr/>
          <p:nvPr/>
        </p:nvGrpSpPr>
        <p:grpSpPr>
          <a:xfrm>
            <a:off x="1039677" y="4028138"/>
            <a:ext cx="10427047" cy="1374075"/>
            <a:chOff x="1559515" y="6042207"/>
            <a:chExt cx="15640571" cy="2061112"/>
          </a:xfrm>
        </p:grpSpPr>
        <p:sp>
          <p:nvSpPr>
            <p:cNvPr id="59" name="Rectangle 88">
              <a:extLst>
                <a:ext uri="{FF2B5EF4-FFF2-40B4-BE49-F238E27FC236}">
                  <a16:creationId xmlns:a16="http://schemas.microsoft.com/office/drawing/2014/main" xmlns="" id="{6F8CBEE7-4D51-C2A8-57D9-B137FF524BE2}"/>
                </a:ext>
              </a:extLst>
            </p:cNvPr>
            <p:cNvSpPr/>
            <p:nvPr/>
          </p:nvSpPr>
          <p:spPr>
            <a:xfrm>
              <a:off x="1559515" y="6042207"/>
              <a:ext cx="15640571" cy="206111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bg1"/>
            </a:solidFill>
            <a:ln w="38100">
              <a:solidFill>
                <a:srgbClr val="00B05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000" kern="0">
                <a:solidFill>
                  <a:srgbClr val="FFFFFF"/>
                </a:solidFill>
                <a:latin typeface="Cambria" panose="02040503050406030204" pitchFamily="18" charset="0"/>
                <a:ea typeface="Cambria" panose="02040503050406030204" pitchFamily="18" charset="0"/>
                <a:sym typeface="Arial"/>
              </a:endParaRPr>
            </a:p>
          </p:txBody>
        </p:sp>
        <p:sp>
          <p:nvSpPr>
            <p:cNvPr id="60" name="Rectangle 59"/>
            <p:cNvSpPr/>
            <p:nvPr/>
          </p:nvSpPr>
          <p:spPr>
            <a:xfrm>
              <a:off x="3187152" y="6501937"/>
              <a:ext cx="12519855" cy="969496"/>
            </a:xfrm>
            <a:prstGeom prst="rect">
              <a:avLst/>
            </a:prstGeom>
          </p:spPr>
          <p:txBody>
            <a:bodyPr wrap="square">
              <a:spAutoFit/>
            </a:bodyPr>
            <a:lstStyle/>
            <a:p>
              <a:pPr algn="ctr"/>
              <a:r>
                <a:rPr lang="en-US" sz="3600" b="1" kern="0" dirty="0" err="1">
                  <a:latin typeface="Cambria" panose="02040503050406030204" pitchFamily="18" charset="0"/>
                  <a:ea typeface="Cambria" panose="02040503050406030204" pitchFamily="18" charset="0"/>
                  <a:cs typeface="Arial"/>
                  <a:sym typeface="Arial"/>
                </a:rPr>
                <a:t>Trạng</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ngữ</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Giờ</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ra</a:t>
              </a:r>
              <a:r>
                <a:rPr lang="en-US" sz="3600" b="1" kern="0" dirty="0">
                  <a:latin typeface="Cambria" panose="02040503050406030204" pitchFamily="18" charset="0"/>
                  <a:ea typeface="Cambria" panose="02040503050406030204" pitchFamily="18" charset="0"/>
                  <a:cs typeface="Arial"/>
                  <a:sym typeface="Arial"/>
                </a:rPr>
                <a:t> </a:t>
              </a:r>
              <a:r>
                <a:rPr lang="en-US" sz="3600" b="1" kern="0" dirty="0" err="1">
                  <a:latin typeface="Cambria" panose="02040503050406030204" pitchFamily="18" charset="0"/>
                  <a:ea typeface="Cambria" panose="02040503050406030204" pitchFamily="18" charset="0"/>
                  <a:cs typeface="Arial"/>
                  <a:sym typeface="Arial"/>
                </a:rPr>
                <a:t>chơi</a:t>
              </a:r>
              <a:endParaRPr lang="en-GB" sz="1200" dirty="0"/>
            </a:p>
          </p:txBody>
        </p:sp>
      </p:grpSp>
    </p:spTree>
    <p:extLst>
      <p:ext uri="{BB962C8B-B14F-4D97-AF65-F5344CB8AC3E}">
        <p14:creationId xmlns:p14="http://schemas.microsoft.com/office/powerpoint/2010/main" val="3026372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anim calcmode="lin" valueType="num">
                                      <p:cBhvr>
                                        <p:cTn id="44" dur="1000" fill="hold"/>
                                        <p:tgtEl>
                                          <p:spTgt spid="57"/>
                                        </p:tgtEl>
                                        <p:attrNameLst>
                                          <p:attrName>ppt_x</p:attrName>
                                        </p:attrNameLst>
                                      </p:cBhvr>
                                      <p:tavLst>
                                        <p:tav tm="0">
                                          <p:val>
                                            <p:strVal val="#ppt_x"/>
                                          </p:val>
                                        </p:tav>
                                        <p:tav tm="100000">
                                          <p:val>
                                            <p:strVal val="#ppt_x"/>
                                          </p:val>
                                        </p:tav>
                                      </p:tavLst>
                                    </p:anim>
                                    <p:anim calcmode="lin" valueType="num">
                                      <p:cBhvr>
                                        <p:cTn id="4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1000"/>
                                        <p:tgtEl>
                                          <p:spTgt spid="58"/>
                                        </p:tgtEl>
                                      </p:cBhvr>
                                    </p:animEffect>
                                    <p:anim calcmode="lin" valueType="num">
                                      <p:cBhvr>
                                        <p:cTn id="51" dur="1000" fill="hold"/>
                                        <p:tgtEl>
                                          <p:spTgt spid="58"/>
                                        </p:tgtEl>
                                        <p:attrNameLst>
                                          <p:attrName>ppt_x</p:attrName>
                                        </p:attrNameLst>
                                      </p:cBhvr>
                                      <p:tavLst>
                                        <p:tav tm="0">
                                          <p:val>
                                            <p:strVal val="#ppt_x"/>
                                          </p:val>
                                        </p:tav>
                                        <p:tav tm="100000">
                                          <p:val>
                                            <p:strVal val="#ppt_x"/>
                                          </p:val>
                                        </p:tav>
                                      </p:tavLst>
                                    </p:anim>
                                    <p:anim calcmode="lin" valueType="num">
                                      <p:cBhvr>
                                        <p:cTn id="5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xmlns="" id="{1AD07F7E-1C9F-4475-982E-E2A483C79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270" y="5441866"/>
            <a:ext cx="1546334" cy="1546334"/>
          </a:xfrm>
          <a:prstGeom prst="rect">
            <a:avLst/>
          </a:prstGeom>
        </p:spPr>
      </p:pic>
      <p:pic>
        <p:nvPicPr>
          <p:cNvPr id="16" name="图片 15">
            <a:extLst>
              <a:ext uri="{FF2B5EF4-FFF2-40B4-BE49-F238E27FC236}">
                <a16:creationId xmlns:a16="http://schemas.microsoft.com/office/drawing/2014/main" xmlns="" id="{2A715F77-DF64-4201-81F3-12F1FF45A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038" y="5885779"/>
            <a:ext cx="835331" cy="835331"/>
          </a:xfrm>
          <a:prstGeom prst="rect">
            <a:avLst/>
          </a:prstGeom>
        </p:spPr>
      </p:pic>
      <p:pic>
        <p:nvPicPr>
          <p:cNvPr id="17" name="图片 16">
            <a:extLst>
              <a:ext uri="{FF2B5EF4-FFF2-40B4-BE49-F238E27FC236}">
                <a16:creationId xmlns:a16="http://schemas.microsoft.com/office/drawing/2014/main" xmlns="" id="{A181037B-11BE-4180-A779-4A1E5628F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xmlns="" id="{FD51F806-0E00-4876-A434-3E4417921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637" y="5581223"/>
            <a:ext cx="1406977" cy="1406977"/>
          </a:xfrm>
          <a:prstGeom prst="rect">
            <a:avLst/>
          </a:prstGeom>
        </p:spPr>
      </p:pic>
      <p:pic>
        <p:nvPicPr>
          <p:cNvPr id="19" name="图片 18">
            <a:extLst>
              <a:ext uri="{FF2B5EF4-FFF2-40B4-BE49-F238E27FC236}">
                <a16:creationId xmlns:a16="http://schemas.microsoft.com/office/drawing/2014/main" xmlns=""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550" y="-262777"/>
            <a:ext cx="1509054" cy="1509054"/>
          </a:xfrm>
          <a:prstGeom prst="rect">
            <a:avLst/>
          </a:prstGeom>
        </p:spPr>
      </p:pic>
      <p:pic>
        <p:nvPicPr>
          <p:cNvPr id="20" name="图片 19">
            <a:extLst>
              <a:ext uri="{FF2B5EF4-FFF2-40B4-BE49-F238E27FC236}">
                <a16:creationId xmlns:a16="http://schemas.microsoft.com/office/drawing/2014/main" xmlns=""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3" y="-286374"/>
            <a:ext cx="1665125" cy="1665125"/>
          </a:xfrm>
          <a:prstGeom prst="rect">
            <a:avLst/>
          </a:prstGeom>
        </p:spPr>
      </p:pic>
      <p:grpSp>
        <p:nvGrpSpPr>
          <p:cNvPr id="13" name="Group 12"/>
          <p:cNvGrpSpPr/>
          <p:nvPr/>
        </p:nvGrpSpPr>
        <p:grpSpPr>
          <a:xfrm>
            <a:off x="-101600" y="154854"/>
            <a:ext cx="12000372" cy="4238073"/>
            <a:chOff x="-2253" y="-419849"/>
            <a:chExt cx="12000372" cy="4238072"/>
          </a:xfrm>
        </p:grpSpPr>
        <p:grpSp>
          <p:nvGrpSpPr>
            <p:cNvPr id="21" name="Group 20">
              <a:extLst>
                <a:ext uri="{FF2B5EF4-FFF2-40B4-BE49-F238E27FC236}">
                  <a16:creationId xmlns:a16="http://schemas.microsoft.com/office/drawing/2014/main" xmlns="" id="{A494FD56-6031-30C1-EBD3-D8BFA61ED704}"/>
                </a:ext>
              </a:extLst>
            </p:cNvPr>
            <p:cNvGrpSpPr/>
            <p:nvPr/>
          </p:nvGrpSpPr>
          <p:grpSpPr>
            <a:xfrm>
              <a:off x="568413" y="114652"/>
              <a:ext cx="11429706" cy="3703571"/>
              <a:chOff x="335021" y="23791"/>
              <a:chExt cx="8572280" cy="3075247"/>
            </a:xfrm>
          </p:grpSpPr>
          <p:grpSp>
            <p:nvGrpSpPr>
              <p:cNvPr id="22" name="Group 21">
                <a:extLst>
                  <a:ext uri="{FF2B5EF4-FFF2-40B4-BE49-F238E27FC236}">
                    <a16:creationId xmlns:a16="http://schemas.microsoft.com/office/drawing/2014/main" xmlns="" id="{469D7A8D-AC90-821C-807E-ACF7EF71BEE4}"/>
                  </a:ext>
                </a:extLst>
              </p:cNvPr>
              <p:cNvGrpSpPr/>
              <p:nvPr/>
            </p:nvGrpSpPr>
            <p:grpSpPr>
              <a:xfrm>
                <a:off x="335021" y="23791"/>
                <a:ext cx="8572280" cy="3075247"/>
                <a:chOff x="335021" y="23791"/>
                <a:chExt cx="8572280" cy="3075247"/>
              </a:xfrm>
            </p:grpSpPr>
            <p:sp>
              <p:nvSpPr>
                <p:cNvPr id="24" name="Google Shape;2105;p47">
                  <a:extLst>
                    <a:ext uri="{FF2B5EF4-FFF2-40B4-BE49-F238E27FC236}">
                      <a16:creationId xmlns:a16="http://schemas.microsoft.com/office/drawing/2014/main" xmlns="" id="{DA3FBF7E-E84E-7E93-863D-5C618E6F7EFA}"/>
                    </a:ext>
                  </a:extLst>
                </p:cNvPr>
                <p:cNvSpPr/>
                <p:nvPr/>
              </p:nvSpPr>
              <p:spPr>
                <a:xfrm>
                  <a:off x="335021" y="23791"/>
                  <a:ext cx="8572280" cy="3075247"/>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xmlns="" id="{6F8CBEE7-4D51-C2A8-57D9-B137FF524BE2}"/>
                    </a:ext>
                  </a:extLst>
                </p:cNvPr>
                <p:cNvSpPr/>
                <p:nvPr/>
              </p:nvSpPr>
              <p:spPr>
                <a:xfrm>
                  <a:off x="792772" y="227504"/>
                  <a:ext cx="7820286" cy="2618647"/>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4800" kern="0">
                    <a:solidFill>
                      <a:srgbClr val="FFFFFF"/>
                    </a:solidFill>
                    <a:latin typeface="Cambria" panose="02040503050406030204" pitchFamily="18" charset="0"/>
                    <a:ea typeface="Cambria" panose="02040503050406030204" pitchFamily="18" charset="0"/>
                    <a:sym typeface="Arial"/>
                  </a:endParaRPr>
                </a:p>
              </p:txBody>
            </p:sp>
          </p:grpSp>
          <p:sp>
            <p:nvSpPr>
              <p:cNvPr id="23" name="TextBox 22">
                <a:extLst>
                  <a:ext uri="{FF2B5EF4-FFF2-40B4-BE49-F238E27FC236}">
                    <a16:creationId xmlns:a16="http://schemas.microsoft.com/office/drawing/2014/main" xmlns="" id="{1FC9217A-F002-4CBC-34C1-FD13B89B137E}"/>
                  </a:ext>
                </a:extLst>
              </p:cNvPr>
              <p:cNvSpPr txBox="1"/>
              <p:nvPr/>
            </p:nvSpPr>
            <p:spPr>
              <a:xfrm>
                <a:off x="1446151" y="813251"/>
                <a:ext cx="6737082" cy="1916708"/>
              </a:xfrm>
              <a:prstGeom prst="rect">
                <a:avLst/>
              </a:prstGeom>
              <a:noFill/>
            </p:spPr>
            <p:txBody>
              <a:bodyPr wrap="square" rtlCol="0">
                <a:spAutoFit/>
              </a:bodyPr>
              <a:lstStyle/>
              <a:p>
                <a:pPr algn="ctr" defTabSz="1219231">
                  <a:buClr>
                    <a:srgbClr val="000000"/>
                  </a:buClr>
                  <a:defRPr/>
                </a:pPr>
                <a:r>
                  <a:rPr lang="en-US" sz="4800" b="1" kern="0" dirty="0" err="1">
                    <a:solidFill>
                      <a:srgbClr val="FF0000"/>
                    </a:solidFill>
                    <a:latin typeface="Cambria" panose="02040503050406030204" pitchFamily="18" charset="0"/>
                    <a:ea typeface="Cambria" panose="02040503050406030204" pitchFamily="18" charset="0"/>
                    <a:cs typeface="Arial"/>
                    <a:sym typeface="Arial"/>
                  </a:rPr>
                  <a:t>Đặt</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một</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err="1">
                    <a:solidFill>
                      <a:srgbClr val="FF0000"/>
                    </a:solidFill>
                    <a:latin typeface="Cambria" panose="02040503050406030204" pitchFamily="18" charset="0"/>
                    <a:ea typeface="Cambria" panose="02040503050406030204" pitchFamily="18" charset="0"/>
                    <a:cs typeface="Arial"/>
                    <a:sym typeface="Arial"/>
                  </a:rPr>
                  <a:t>câu</a:t>
                </a:r>
                <a:r>
                  <a:rPr lang="en-US" sz="4800" b="1" kern="0">
                    <a:solidFill>
                      <a:srgbClr val="FF0000"/>
                    </a:solidFill>
                    <a:latin typeface="Cambria" panose="02040503050406030204" pitchFamily="18" charset="0"/>
                    <a:ea typeface="Cambria" panose="02040503050406030204" pitchFamily="18" charset="0"/>
                    <a:cs typeface="Arial"/>
                    <a:sym typeface="Arial"/>
                  </a:rPr>
                  <a:t> </a:t>
                </a:r>
                <a:r>
                  <a:rPr lang="en-US" sz="4800" b="1" kern="0" smtClean="0">
                    <a:solidFill>
                      <a:srgbClr val="FF0000"/>
                    </a:solidFill>
                    <a:latin typeface="Cambria" panose="02040503050406030204" pitchFamily="18" charset="0"/>
                    <a:ea typeface="Cambria" panose="02040503050406030204" pitchFamily="18" charset="0"/>
                    <a:cs typeface="Arial"/>
                    <a:sym typeface="Arial"/>
                  </a:rPr>
                  <a:t>ghép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theo</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cấu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trúc</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sau</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thứ</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a:solidFill>
                      <a:srgbClr val="FF0000"/>
                    </a:solidFill>
                    <a:latin typeface="Cambria" panose="02040503050406030204" pitchFamily="18" charset="0"/>
                    <a:ea typeface="Cambria" panose="02040503050406030204" pitchFamily="18" charset="0"/>
                    <a:cs typeface="Arial"/>
                    <a:sym typeface="Arial"/>
                  </a:rPr>
                  <a:t>nhất </a:t>
                </a:r>
                <a:r>
                  <a:rPr lang="en-US" sz="4800" b="1" kern="0" smtClean="0">
                    <a:solidFill>
                      <a:srgbClr val="FF0000"/>
                    </a:solidFill>
                    <a:latin typeface="Cambria" panose="02040503050406030204" pitchFamily="18" charset="0"/>
                    <a:ea typeface="Cambria" panose="02040503050406030204" pitchFamily="18" charset="0"/>
                    <a:cs typeface="Arial"/>
                    <a:sym typeface="Arial"/>
                  </a:rPr>
                  <a:t>+ nhưng +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vế</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thứ</a:t>
                </a:r>
                <a:r>
                  <a:rPr lang="en-US" sz="4800" b="1" kern="0" dirty="0">
                    <a:solidFill>
                      <a:srgbClr val="FF0000"/>
                    </a:solidFill>
                    <a:latin typeface="Cambria" panose="02040503050406030204" pitchFamily="18" charset="0"/>
                    <a:ea typeface="Cambria" panose="02040503050406030204" pitchFamily="18" charset="0"/>
                    <a:cs typeface="Arial"/>
                    <a:sym typeface="Arial"/>
                  </a:rPr>
                  <a:t> </a:t>
                </a:r>
                <a:r>
                  <a:rPr lang="en-US" sz="4800" b="1" kern="0" dirty="0" err="1">
                    <a:solidFill>
                      <a:srgbClr val="FF0000"/>
                    </a:solidFill>
                    <a:latin typeface="Cambria" panose="02040503050406030204" pitchFamily="18" charset="0"/>
                    <a:ea typeface="Cambria" panose="02040503050406030204" pitchFamily="18" charset="0"/>
                    <a:cs typeface="Arial"/>
                    <a:sym typeface="Arial"/>
                  </a:rPr>
                  <a:t>hai</a:t>
                </a:r>
                <a:r>
                  <a:rPr lang="en-US" sz="4800" b="1" kern="0" dirty="0">
                    <a:solidFill>
                      <a:srgbClr val="FF0000"/>
                    </a:solidFill>
                    <a:latin typeface="Cambria" panose="02040503050406030204" pitchFamily="18" charset="0"/>
                    <a:ea typeface="Cambria" panose="02040503050406030204" pitchFamily="18" charset="0"/>
                    <a:cs typeface="Arial"/>
                    <a:sym typeface="Arial"/>
                  </a:rPr>
                  <a:t>.</a:t>
                </a:r>
              </a:p>
            </p:txBody>
          </p:sp>
        </p:grpSp>
        <p:pic>
          <p:nvPicPr>
            <p:cNvPr id="64" name="Picture 63"/>
            <p:cNvPicPr>
              <a:picLocks noChangeAspect="1"/>
            </p:cNvPicPr>
            <p:nvPr/>
          </p:nvPicPr>
          <p:blipFill>
            <a:blip r:embed="rId10"/>
            <a:stretch>
              <a:fillRect/>
            </a:stretch>
          </p:blipFill>
          <p:spPr>
            <a:xfrm rot="20749185">
              <a:off x="-2253" y="-419849"/>
              <a:ext cx="2083859" cy="2777656"/>
            </a:xfrm>
            <a:prstGeom prst="rect">
              <a:avLst/>
            </a:prstGeom>
          </p:spPr>
        </p:pic>
      </p:grpSp>
      <p:sp>
        <p:nvSpPr>
          <p:cNvPr id="55" name="Arrow: Right 1">
            <a:hlinkClick r:id="rId11" action="ppaction://hlinksldjump"/>
            <a:extLst>
              <a:ext uri="{FF2B5EF4-FFF2-40B4-BE49-F238E27FC236}">
                <a16:creationId xmlns:a16="http://schemas.microsoft.com/office/drawing/2014/main" xmlns="" id="{40625038-9545-18A0-B1C3-39D06836A690}"/>
              </a:ext>
            </a:extLst>
          </p:cNvPr>
          <p:cNvSpPr/>
          <p:nvPr/>
        </p:nvSpPr>
        <p:spPr>
          <a:xfrm rot="10800000">
            <a:off x="298558" y="6020978"/>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FFFF"/>
              </a:solidFill>
              <a:latin typeface="Arial"/>
              <a:sym typeface="Arial"/>
            </a:endParaRPr>
          </a:p>
        </p:txBody>
      </p:sp>
    </p:spTree>
    <p:extLst>
      <p:ext uri="{BB962C8B-B14F-4D97-AF65-F5344CB8AC3E}">
        <p14:creationId xmlns:p14="http://schemas.microsoft.com/office/powerpoint/2010/main" val="22813269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63" presetClass="path" presetSubtype="0" repeatCount="indefinite" autoRev="1" fill="hold" nodeType="withEffect">
                                  <p:stCondLst>
                                    <p:cond delay="0"/>
                                  </p:stCondLst>
                                  <p:childTnLst>
                                    <p:animMotion origin="layout" path="M -3.125E-6 -1.11022E-16 L 0.1556 0.00301 " pathEditMode="relative" rAng="0" ptsTypes="AA">
                                      <p:cBhvr>
                                        <p:cTn id="9" dur="5250" fill="hold"/>
                                        <p:tgtEl>
                                          <p:spTgt spid="17"/>
                                        </p:tgtEl>
                                        <p:attrNameLst>
                                          <p:attrName>ppt_x</p:attrName>
                                          <p:attrName>ppt_y</p:attrName>
                                        </p:attrNameLst>
                                      </p:cBhvr>
                                      <p:rCtr x="7773" y="139"/>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63" presetClass="path" presetSubtype="0" repeatCount="indefinite" autoRev="1" fill="hold" nodeType="withEffect">
                                  <p:stCondLst>
                                    <p:cond delay="0"/>
                                  </p:stCondLst>
                                  <p:childTnLst>
                                    <p:animMotion origin="layout" path="M 3.33333E-6 0 L 0.09752 0 " pathEditMode="relative" rAng="0" ptsTypes="AA">
                                      <p:cBhvr>
                                        <p:cTn id="14" dur="5950" spd="-100000" fill="hold"/>
                                        <p:tgtEl>
                                          <p:spTgt spid="15"/>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63" presetClass="path" presetSubtype="0" repeatCount="indefinite" autoRev="1" fill="hold" nodeType="withEffect">
                                  <p:stCondLst>
                                    <p:cond delay="0"/>
                                  </p:stCondLst>
                                  <p:childTnLst>
                                    <p:animMotion origin="layout" path="M -3.54167E-6 4.81481E-6 L -0.04922 0.00509 " pathEditMode="relative" rAng="0" ptsTypes="AA">
                                      <p:cBhvr>
                                        <p:cTn id="19" dur="5950" fill="hold"/>
                                        <p:tgtEl>
                                          <p:spTgt spid="16"/>
                                        </p:tgtEl>
                                        <p:attrNameLst>
                                          <p:attrName>ppt_x</p:attrName>
                                          <p:attrName>ppt_y</p:attrName>
                                        </p:attrNameLst>
                                      </p:cBhvr>
                                      <p:rCtr x="-2461" y="255"/>
                                    </p:animMotion>
                                  </p:childTnLst>
                                </p:cTn>
                              </p:par>
                              <p:par>
                                <p:cTn id="20" presetID="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1500" fill="hold"/>
                                        <p:tgtEl>
                                          <p:spTgt spid="18"/>
                                        </p:tgtEl>
                                        <p:attrNameLst>
                                          <p:attrName>ppt_x</p:attrName>
                                        </p:attrNameLst>
                                      </p:cBhvr>
                                      <p:tavLst>
                                        <p:tav tm="0">
                                          <p:val>
                                            <p:strVal val="0-#ppt_w/2"/>
                                          </p:val>
                                        </p:tav>
                                        <p:tav tm="100000">
                                          <p:val>
                                            <p:strVal val="#ppt_x"/>
                                          </p:val>
                                        </p:tav>
                                      </p:tavLst>
                                    </p:anim>
                                    <p:anim calcmode="lin" valueType="num">
                                      <p:cBhvr additive="base">
                                        <p:cTn id="23" dur="11500" fill="hold"/>
                                        <p:tgtEl>
                                          <p:spTgt spid="18"/>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63" presetClass="path" presetSubtype="0" repeatCount="indefinite" autoRev="1" fill="hold" nodeType="withEffect">
                                  <p:stCondLst>
                                    <p:cond delay="0"/>
                                  </p:stCondLst>
                                  <p:childTnLst>
                                    <p:animMotion origin="layout" path="M -2.08333E-6 2.22222E-6 L -0.04922 0.00509 " pathEditMode="relative" rAng="0" ptsTypes="AA">
                                      <p:cBhvr>
                                        <p:cTn id="28" dur="5950" fill="hold"/>
                                        <p:tgtEl>
                                          <p:spTgt spid="19"/>
                                        </p:tgtEl>
                                        <p:attrNameLst>
                                          <p:attrName>ppt_x</p:attrName>
                                          <p:attrName>ppt_y</p:attrName>
                                        </p:attrNameLst>
                                      </p:cBhvr>
                                      <p:rCtr x="-2461" y="255"/>
                                    </p:animMotion>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par>
                                <p:cTn id="32" presetID="63" presetClass="path" presetSubtype="0" repeatCount="indefinite" autoRev="1" fill="hold" nodeType="withEffect">
                                  <p:stCondLst>
                                    <p:cond delay="0"/>
                                  </p:stCondLst>
                                  <p:childTnLst>
                                    <p:animMotion origin="layout" path="M 4.58333E-6 3.7037E-7 L -0.04922 0.00509 " pathEditMode="relative" rAng="0" ptsTypes="AA">
                                      <p:cBhvr>
                                        <p:cTn id="33" dur="5950" fill="hold"/>
                                        <p:tgtEl>
                                          <p:spTgt spid="20"/>
                                        </p:tgtEl>
                                        <p:attrNameLst>
                                          <p:attrName>ppt_x</p:attrName>
                                          <p:attrName>ppt_y</p:attrName>
                                        </p:attrNameLst>
                                      </p:cBhvr>
                                      <p:rCtr x="-2461" y="255"/>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rot="12848236">
            <a:off x="466025" y="-286681"/>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2" name="Freeform 2"/>
          <p:cNvSpPr/>
          <p:nvPr/>
        </p:nvSpPr>
        <p:spPr>
          <a:xfrm>
            <a:off x="-1185424" y="2120006"/>
            <a:ext cx="3678276" cy="3552601"/>
          </a:xfrm>
          <a:custGeom>
            <a:avLst/>
            <a:gdLst/>
            <a:ahLst/>
            <a:cxnLst/>
            <a:rect l="l" t="t" r="r" b="b"/>
            <a:pathLst>
              <a:path w="5517414" h="5328902">
                <a:moveTo>
                  <a:pt x="0" y="0"/>
                </a:moveTo>
                <a:lnTo>
                  <a:pt x="5517414" y="0"/>
                </a:lnTo>
                <a:lnTo>
                  <a:pt x="5517414" y="5328902"/>
                </a:lnTo>
                <a:lnTo>
                  <a:pt x="0" y="5328902"/>
                </a:lnTo>
                <a:lnTo>
                  <a:pt x="0" y="0"/>
                </a:lnTo>
                <a:close/>
              </a:path>
            </a:pathLst>
          </a:custGeom>
          <a:blipFill>
            <a:blip r:embed="rId2"/>
            <a:stretch>
              <a:fillRect/>
            </a:stretch>
          </a:blipFill>
        </p:spPr>
      </p:sp>
      <p:sp>
        <p:nvSpPr>
          <p:cNvPr id="3" name="Freeform 3"/>
          <p:cNvSpPr/>
          <p:nvPr/>
        </p:nvSpPr>
        <p:spPr>
          <a:xfrm>
            <a:off x="6992496" y="2669087"/>
            <a:ext cx="5283078" cy="5102573"/>
          </a:xfrm>
          <a:custGeom>
            <a:avLst/>
            <a:gdLst/>
            <a:ahLst/>
            <a:cxnLst/>
            <a:rect l="l" t="t" r="r" b="b"/>
            <a:pathLst>
              <a:path w="7924617" h="7653859">
                <a:moveTo>
                  <a:pt x="0" y="0"/>
                </a:moveTo>
                <a:lnTo>
                  <a:pt x="7924617" y="0"/>
                </a:lnTo>
                <a:lnTo>
                  <a:pt x="7924617" y="7653859"/>
                </a:lnTo>
                <a:lnTo>
                  <a:pt x="0" y="7653859"/>
                </a:lnTo>
                <a:lnTo>
                  <a:pt x="0" y="0"/>
                </a:lnTo>
                <a:close/>
              </a:path>
            </a:pathLst>
          </a:custGeom>
          <a:blipFill>
            <a:blip r:embed="rId2"/>
            <a:stretch>
              <a:fillRect/>
            </a:stretch>
          </a:blipFill>
        </p:spPr>
      </p:sp>
      <p:sp>
        <p:nvSpPr>
          <p:cNvPr id="5" name="Freeform 5"/>
          <p:cNvSpPr/>
          <p:nvPr/>
        </p:nvSpPr>
        <p:spPr>
          <a:xfrm>
            <a:off x="-738355" y="4503210"/>
            <a:ext cx="13668709" cy="2735053"/>
          </a:xfrm>
          <a:custGeom>
            <a:avLst/>
            <a:gdLst/>
            <a:ahLst/>
            <a:cxnLst/>
            <a:rect l="l" t="t" r="r" b="b"/>
            <a:pathLst>
              <a:path w="20503063" h="4102580">
                <a:moveTo>
                  <a:pt x="0" y="0"/>
                </a:moveTo>
                <a:lnTo>
                  <a:pt x="20503064" y="0"/>
                </a:lnTo>
                <a:lnTo>
                  <a:pt x="20503064" y="4102580"/>
                </a:lnTo>
                <a:lnTo>
                  <a:pt x="0" y="4102580"/>
                </a:lnTo>
                <a:lnTo>
                  <a:pt x="0" y="0"/>
                </a:lnTo>
                <a:close/>
              </a:path>
            </a:pathLst>
          </a:custGeom>
          <a:blipFill>
            <a:blip r:embed="rId3"/>
            <a:stretch>
              <a:fillRect/>
            </a:stretch>
          </a:blipFill>
        </p:spPr>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56" y="28167"/>
            <a:ext cx="1111267" cy="1111267"/>
          </a:xfrm>
          <a:prstGeom prst="rect">
            <a:avLst/>
          </a:prstGeom>
        </p:spPr>
      </p:pic>
      <p:pic>
        <p:nvPicPr>
          <p:cNvPr id="15" name="Picture 14"/>
          <p:cNvPicPr>
            <a:picLocks noChangeAspect="1"/>
          </p:cNvPicPr>
          <p:nvPr/>
        </p:nvPicPr>
        <p:blipFill>
          <a:blip r:embed="rId5"/>
          <a:stretch>
            <a:fillRect/>
          </a:stretch>
        </p:blipFill>
        <p:spPr>
          <a:xfrm>
            <a:off x="-738355" y="3413042"/>
            <a:ext cx="13985436" cy="4129382"/>
          </a:xfrm>
          <a:prstGeom prst="rect">
            <a:avLst/>
          </a:prstGeom>
        </p:spPr>
      </p:pic>
      <p:sp>
        <p:nvSpPr>
          <p:cNvPr id="16" name="Freeform 4"/>
          <p:cNvSpPr/>
          <p:nvPr/>
        </p:nvSpPr>
        <p:spPr>
          <a:xfrm rot="16200000">
            <a:off x="7862154" y="107626"/>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pic>
        <p:nvPicPr>
          <p:cNvPr id="18" name="Picture 17"/>
          <p:cNvPicPr>
            <a:picLocks noChangeAspect="1"/>
          </p:cNvPicPr>
          <p:nvPr/>
        </p:nvPicPr>
        <p:blipFill>
          <a:blip r:embed="rId6"/>
          <a:stretch>
            <a:fillRect/>
          </a:stretch>
        </p:blipFill>
        <p:spPr>
          <a:xfrm>
            <a:off x="869318" y="521076"/>
            <a:ext cx="10904657" cy="4296021"/>
          </a:xfrm>
          <a:prstGeom prst="rect">
            <a:avLst/>
          </a:prstGeom>
        </p:spPr>
      </p:pic>
    </p:spTree>
    <p:extLst>
      <p:ext uri="{BB962C8B-B14F-4D97-AF65-F5344CB8AC3E}">
        <p14:creationId xmlns:p14="http://schemas.microsoft.com/office/powerpoint/2010/main" val="33395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56851" y="3353812"/>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2"/>
            <a:stretch>
              <a:fillRect/>
            </a:stretch>
          </a:blipFill>
        </p:spPr>
      </p:sp>
      <p:sp>
        <p:nvSpPr>
          <p:cNvPr id="4" name="Freeform 4"/>
          <p:cNvSpPr/>
          <p:nvPr/>
        </p:nvSpPr>
        <p:spPr>
          <a:xfrm>
            <a:off x="671590" y="5121763"/>
            <a:ext cx="10499337" cy="2100875"/>
          </a:xfrm>
          <a:custGeom>
            <a:avLst/>
            <a:gdLst/>
            <a:ahLst/>
            <a:cxnLst/>
            <a:rect l="l" t="t" r="r" b="b"/>
            <a:pathLst>
              <a:path w="15749006" h="3151313">
                <a:moveTo>
                  <a:pt x="0" y="0"/>
                </a:moveTo>
                <a:lnTo>
                  <a:pt x="15749006" y="0"/>
                </a:lnTo>
                <a:lnTo>
                  <a:pt x="15749006" y="3151312"/>
                </a:lnTo>
                <a:lnTo>
                  <a:pt x="0" y="3151312"/>
                </a:lnTo>
                <a:lnTo>
                  <a:pt x="0" y="0"/>
                </a:lnTo>
                <a:close/>
              </a:path>
            </a:pathLst>
          </a:custGeom>
          <a:blipFill>
            <a:blip r:embed="rId3"/>
            <a:stretch>
              <a:fillRect/>
            </a:stretch>
          </a:blipFill>
        </p:spPr>
      </p:sp>
      <p:sp>
        <p:nvSpPr>
          <p:cNvPr id="6" name="Freeform 6"/>
          <p:cNvSpPr/>
          <p:nvPr/>
        </p:nvSpPr>
        <p:spPr>
          <a:xfrm flipH="1">
            <a:off x="-1639821" y="-156036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2"/>
            <a:stretch>
              <a:fillRect/>
            </a:stretch>
          </a:blipFill>
        </p:spPr>
      </p:sp>
      <p:sp>
        <p:nvSpPr>
          <p:cNvPr id="11"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4"/>
            <a:stretch>
              <a:fillRect/>
            </a:stretch>
          </a:blipFill>
        </p:spPr>
      </p:sp>
      <p:sp>
        <p:nvSpPr>
          <p:cNvPr id="12"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4"/>
            <a:stretch>
              <a:fillRect/>
            </a:stretch>
          </a:blipFill>
        </p:spPr>
      </p:sp>
      <p:pic>
        <p:nvPicPr>
          <p:cNvPr id="5" name="Picture 4"/>
          <p:cNvPicPr>
            <a:picLocks noChangeAspect="1"/>
          </p:cNvPicPr>
          <p:nvPr/>
        </p:nvPicPr>
        <p:blipFill>
          <a:blip r:embed="rId5"/>
          <a:stretch>
            <a:fillRect/>
          </a:stretch>
        </p:blipFill>
        <p:spPr>
          <a:xfrm>
            <a:off x="671590" y="730121"/>
            <a:ext cx="10957494" cy="4629297"/>
          </a:xfrm>
          <a:prstGeom prst="rect">
            <a:avLst/>
          </a:prstGeom>
        </p:spPr>
      </p:pic>
    </p:spTree>
    <p:extLst>
      <p:ext uri="{BB962C8B-B14F-4D97-AF65-F5344CB8AC3E}">
        <p14:creationId xmlns:p14="http://schemas.microsoft.com/office/powerpoint/2010/main" val="59637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7463730" y="4896148"/>
            <a:ext cx="5199009" cy="2552105"/>
          </a:xfrm>
          <a:custGeom>
            <a:avLst/>
            <a:gdLst/>
            <a:ahLst/>
            <a:cxnLst/>
            <a:rect l="l" t="t" r="r" b="b"/>
            <a:pathLst>
              <a:path w="7798514" h="3828157">
                <a:moveTo>
                  <a:pt x="0" y="0"/>
                </a:moveTo>
                <a:lnTo>
                  <a:pt x="7798514" y="0"/>
                </a:lnTo>
                <a:lnTo>
                  <a:pt x="7798514" y="3828158"/>
                </a:lnTo>
                <a:lnTo>
                  <a:pt x="0" y="3828158"/>
                </a:lnTo>
                <a:lnTo>
                  <a:pt x="0" y="0"/>
                </a:lnTo>
                <a:close/>
              </a:path>
            </a:pathLst>
          </a:custGeom>
          <a:blipFill>
            <a:blip r:embed="rId2"/>
            <a:stretch>
              <a:fillRect/>
            </a:stretch>
          </a:blipFill>
        </p:spPr>
      </p:sp>
      <p:sp>
        <p:nvSpPr>
          <p:cNvPr id="6" name="Freeform 6"/>
          <p:cNvSpPr/>
          <p:nvPr/>
        </p:nvSpPr>
        <p:spPr>
          <a:xfrm>
            <a:off x="1340440" y="4335788"/>
            <a:ext cx="9511121" cy="2528373"/>
          </a:xfrm>
          <a:custGeom>
            <a:avLst/>
            <a:gdLst/>
            <a:ahLst/>
            <a:cxnLst/>
            <a:rect l="l" t="t" r="r" b="b"/>
            <a:pathLst>
              <a:path w="14266682" h="3792560">
                <a:moveTo>
                  <a:pt x="0" y="0"/>
                </a:moveTo>
                <a:lnTo>
                  <a:pt x="14266682" y="0"/>
                </a:lnTo>
                <a:lnTo>
                  <a:pt x="14266682" y="3792560"/>
                </a:lnTo>
                <a:lnTo>
                  <a:pt x="0" y="379256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9" name="Freeform 9"/>
          <p:cNvSpPr/>
          <p:nvPr/>
        </p:nvSpPr>
        <p:spPr>
          <a:xfrm flipH="1">
            <a:off x="-571753" y="4643472"/>
            <a:ext cx="5199009" cy="2552105"/>
          </a:xfrm>
          <a:custGeom>
            <a:avLst/>
            <a:gdLst/>
            <a:ahLst/>
            <a:cxnLst/>
            <a:rect l="l" t="t" r="r" b="b"/>
            <a:pathLst>
              <a:path w="7798514" h="3828157">
                <a:moveTo>
                  <a:pt x="7798515" y="0"/>
                </a:moveTo>
                <a:lnTo>
                  <a:pt x="0" y="0"/>
                </a:lnTo>
                <a:lnTo>
                  <a:pt x="0" y="3828157"/>
                </a:lnTo>
                <a:lnTo>
                  <a:pt x="7798515" y="3828157"/>
                </a:lnTo>
                <a:lnTo>
                  <a:pt x="7798515" y="0"/>
                </a:lnTo>
                <a:close/>
              </a:path>
            </a:pathLst>
          </a:custGeom>
          <a:blipFill>
            <a:blip r:embed="rId2"/>
            <a:stretch>
              <a:fillRect/>
            </a:stretch>
          </a:blipFill>
        </p:spPr>
      </p:sp>
      <p:sp>
        <p:nvSpPr>
          <p:cNvPr id="11" name="Google Shape;2105;p47">
            <a:extLst>
              <a:ext uri="{FF2B5EF4-FFF2-40B4-BE49-F238E27FC236}">
                <a16:creationId xmlns:a16="http://schemas.microsoft.com/office/drawing/2014/main" xmlns="" id="{DA3FBF7E-E84E-7E93-863D-5C618E6F7EFA}"/>
              </a:ext>
            </a:extLst>
          </p:cNvPr>
          <p:cNvSpPr/>
          <p:nvPr/>
        </p:nvSpPr>
        <p:spPr>
          <a:xfrm>
            <a:off x="203200" y="330201"/>
            <a:ext cx="11887200" cy="5689600"/>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3" name="Freeform 3"/>
          <p:cNvSpPr/>
          <p:nvPr/>
        </p:nvSpPr>
        <p:spPr>
          <a:xfrm rot="-2319581">
            <a:off x="8632934" y="1038544"/>
            <a:ext cx="4651242" cy="4492325"/>
          </a:xfrm>
          <a:custGeom>
            <a:avLst/>
            <a:gdLst/>
            <a:ahLst/>
            <a:cxnLst/>
            <a:rect l="l" t="t" r="r" b="b"/>
            <a:pathLst>
              <a:path w="6976863" h="6738487">
                <a:moveTo>
                  <a:pt x="0" y="0"/>
                </a:moveTo>
                <a:lnTo>
                  <a:pt x="6976864" y="0"/>
                </a:lnTo>
                <a:lnTo>
                  <a:pt x="6976864" y="6738487"/>
                </a:lnTo>
                <a:lnTo>
                  <a:pt x="0" y="6738487"/>
                </a:lnTo>
                <a:lnTo>
                  <a:pt x="0" y="0"/>
                </a:lnTo>
                <a:close/>
              </a:path>
            </a:pathLst>
          </a:custGeom>
          <a:blipFill>
            <a:blip r:embed="rId7"/>
            <a:stretch>
              <a:fillRect/>
            </a:stretch>
          </a:blipFill>
        </p:spPr>
      </p:sp>
      <p:sp>
        <p:nvSpPr>
          <p:cNvPr id="4" name="Freeform 4"/>
          <p:cNvSpPr/>
          <p:nvPr/>
        </p:nvSpPr>
        <p:spPr>
          <a:xfrm flipH="1">
            <a:off x="-679950" y="-1922593"/>
            <a:ext cx="4651242" cy="4492325"/>
          </a:xfrm>
          <a:custGeom>
            <a:avLst/>
            <a:gdLst/>
            <a:ahLst/>
            <a:cxnLst/>
            <a:rect l="l" t="t" r="r" b="b"/>
            <a:pathLst>
              <a:path w="6976863" h="6738487">
                <a:moveTo>
                  <a:pt x="6976864" y="0"/>
                </a:moveTo>
                <a:lnTo>
                  <a:pt x="0" y="0"/>
                </a:lnTo>
                <a:lnTo>
                  <a:pt x="0" y="6738488"/>
                </a:lnTo>
                <a:lnTo>
                  <a:pt x="6976864" y="6738488"/>
                </a:lnTo>
                <a:lnTo>
                  <a:pt x="6976864" y="0"/>
                </a:lnTo>
                <a:close/>
              </a:path>
            </a:pathLst>
          </a:custGeom>
          <a:blipFill>
            <a:blip r:embed="rId7"/>
            <a:stretch>
              <a:fillRect/>
            </a:stretch>
          </a:blipFill>
        </p:spPr>
      </p:sp>
      <p:sp>
        <p:nvSpPr>
          <p:cNvPr id="12" name="Rectangle 11"/>
          <p:cNvSpPr/>
          <p:nvPr/>
        </p:nvSpPr>
        <p:spPr>
          <a:xfrm>
            <a:off x="734457" y="483103"/>
            <a:ext cx="8291052" cy="584775"/>
          </a:xfrm>
          <a:prstGeom prst="rect">
            <a:avLst/>
          </a:prstGeom>
        </p:spPr>
        <p:txBody>
          <a:bodyPr wrap="none">
            <a:spAutoFit/>
          </a:bodyPr>
          <a:lstStyle/>
          <a:p>
            <a:pPr defTabSz="609630">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1.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Đọc</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đoạn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văn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dưới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đây</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và</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trả</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lời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câu</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hỏi</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4" name="Rectangle 13"/>
          <p:cNvSpPr/>
          <p:nvPr/>
        </p:nvSpPr>
        <p:spPr>
          <a:xfrm>
            <a:off x="734458" y="4648560"/>
            <a:ext cx="9643981" cy="584775"/>
          </a:xfrm>
          <a:prstGeom prst="rect">
            <a:avLst/>
          </a:prstGeom>
        </p:spPr>
        <p:txBody>
          <a:bodyPr wrap="square">
            <a:spAutoFit/>
          </a:bodyPr>
          <a:lstStyle/>
          <a:p>
            <a:pPr algn="just" defTabSz="609630">
              <a:defRPr/>
            </a:pPr>
            <a:r>
              <a:rPr lang="en-US" sz="3200" kern="0" smtClean="0">
                <a:solidFill>
                  <a:prstClr val="black"/>
                </a:solidFill>
                <a:latin typeface="Cambria" panose="02040503050406030204" pitchFamily="18" charset="0"/>
                <a:ea typeface="Cambria" panose="02040503050406030204" pitchFamily="18" charset="0"/>
                <a:cs typeface="Arial"/>
                <a:sym typeface="Arial"/>
              </a:rPr>
              <a:t>+ Đoạn văn trên có mấy câu?</a:t>
            </a:r>
            <a:endParaRPr lang="en-GB" sz="1067" kern="0" dirty="0">
              <a:solidFill>
                <a:sysClr val="windowText" lastClr="000000"/>
              </a:solidFill>
            </a:endParaRPr>
          </a:p>
        </p:txBody>
      </p:sp>
      <p:grpSp>
        <p:nvGrpSpPr>
          <p:cNvPr id="17" name="Group 16"/>
          <p:cNvGrpSpPr/>
          <p:nvPr/>
        </p:nvGrpSpPr>
        <p:grpSpPr>
          <a:xfrm>
            <a:off x="241115" y="876550"/>
            <a:ext cx="14943043" cy="3766921"/>
            <a:chOff x="361671" y="1314825"/>
            <a:chExt cx="22414565" cy="5650382"/>
          </a:xfrm>
        </p:grpSpPr>
        <p:grpSp>
          <p:nvGrpSpPr>
            <p:cNvPr id="16" name="Group 15"/>
            <p:cNvGrpSpPr/>
            <p:nvPr/>
          </p:nvGrpSpPr>
          <p:grpSpPr>
            <a:xfrm>
              <a:off x="361671" y="1314825"/>
              <a:ext cx="22414565" cy="5650382"/>
              <a:chOff x="321894" y="1667038"/>
              <a:chExt cx="22414565" cy="5650382"/>
            </a:xfrm>
          </p:grpSpPr>
          <p:sp>
            <p:nvSpPr>
              <p:cNvPr id="15" name="Google Shape;2105;p47">
                <a:extLst>
                  <a:ext uri="{FF2B5EF4-FFF2-40B4-BE49-F238E27FC236}">
                    <a16:creationId xmlns:a16="http://schemas.microsoft.com/office/drawing/2014/main" xmlns="" id="{DA3FBF7E-E84E-7E93-863D-5C618E6F7EFA}"/>
                  </a:ext>
                </a:extLst>
              </p:cNvPr>
              <p:cNvSpPr/>
              <p:nvPr/>
            </p:nvSpPr>
            <p:spPr>
              <a:xfrm>
                <a:off x="321894" y="1667038"/>
                <a:ext cx="17316729" cy="5650382"/>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rgbClr val="DCEEF2"/>
              </a:solidFill>
              <a:ln>
                <a:noFill/>
              </a:ln>
              <a:effectLst>
                <a:softEdge rad="317500"/>
              </a:effectLst>
            </p:spPr>
            <p:txBody>
              <a:bodyPr spcFirstLastPara="1" wrap="square" lIns="121900" tIns="121900" rIns="121900" bIns="121900" anchor="ctr" anchorCtr="0">
                <a:noAutofit/>
              </a:bodyPr>
              <a:lstStyle/>
              <a:p>
                <a:pPr defTabSz="1219231">
                  <a:buClr>
                    <a:srgbClr val="000000"/>
                  </a:buClr>
                  <a:defRPr/>
                </a:pPr>
                <a:endParaRPr sz="4800"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Rectangle 12"/>
              <p:cNvSpPr/>
              <p:nvPr/>
            </p:nvSpPr>
            <p:spPr>
              <a:xfrm>
                <a:off x="1366304" y="2126688"/>
                <a:ext cx="12045461" cy="4570482"/>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(1)</a:t>
                </a:r>
                <a:r>
                  <a:rPr lang="en-US" sz="3200" kern="0" dirty="0" err="1">
                    <a:solidFill>
                      <a:prstClr val="black"/>
                    </a:solidFill>
                    <a:latin typeface="Cambria" panose="02040503050406030204" pitchFamily="18" charset="0"/>
                    <a:ea typeface="Cambria" panose="02040503050406030204" pitchFamily="18" charset="0"/>
                    <a:cs typeface="Arial"/>
                    <a:sym typeface="Arial"/>
                  </a:rPr>
                  <a:t>Bên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hàng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xóm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cái</a:t>
                </a:r>
                <a:r>
                  <a:rPr lang="en-US" sz="3200" kern="0" dirty="0">
                    <a:solidFill>
                      <a:prstClr val="black"/>
                    </a:solidFill>
                    <a:latin typeface="Cambria" panose="02040503050406030204" pitchFamily="18" charset="0"/>
                    <a:ea typeface="Cambria" panose="02040503050406030204" pitchFamily="18" charset="0"/>
                    <a:cs typeface="Arial"/>
                    <a:sym typeface="Arial"/>
                  </a:rPr>
                  <a:t> hang </a:t>
                </a:r>
                <a:r>
                  <a:rPr lang="en-US" sz="3200" kern="0" dirty="0" err="1">
                    <a:solidFill>
                      <a:prstClr val="black"/>
                    </a:solidFill>
                    <a:latin typeface="Cambria" panose="02040503050406030204" pitchFamily="18" charset="0"/>
                    <a:ea typeface="Cambria" panose="02040503050406030204" pitchFamily="18" charset="0"/>
                    <a:cs typeface="Arial"/>
                    <a:sym typeface="Arial"/>
                  </a:rPr>
                  <a:t>của</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(2)</a:t>
                </a:r>
                <a:r>
                  <a:rPr lang="en-US" sz="3200" kern="0" dirty="0" err="1">
                    <a:solidFill>
                      <a:prstClr val="black"/>
                    </a:solidFill>
                    <a:latin typeface="Cambria" panose="02040503050406030204" pitchFamily="18" charset="0"/>
                    <a:ea typeface="Cambria" panose="02040503050406030204" pitchFamily="18" charset="0"/>
                    <a:cs typeface="Arial"/>
                    <a:sym typeface="Arial"/>
                  </a:rPr>
                  <a:t>Dế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đặt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một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cách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chế</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giễu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err="1">
                    <a:solidFill>
                      <a:prstClr val="black"/>
                    </a:solidFill>
                    <a:latin typeface="Cambria" panose="02040503050406030204" pitchFamily="18" charset="0"/>
                    <a:ea typeface="Cambria" panose="02040503050406030204" pitchFamily="18" charset="0"/>
                    <a:cs typeface="Arial"/>
                    <a:sym typeface="Arial"/>
                  </a:rPr>
                  <a:t>trịch</a:t>
                </a:r>
                <a:r>
                  <a:rPr lang="en-US" sz="3200" kern="0">
                    <a:solidFill>
                      <a:prstClr val="black"/>
                    </a:solidFill>
                    <a:latin typeface="Cambria" panose="02040503050406030204" pitchFamily="18" charset="0"/>
                    <a:ea typeface="Cambria" panose="02040503050406030204" pitchFamily="18" charset="0"/>
                    <a:cs typeface="Arial"/>
                    <a:sym typeface="Arial"/>
                  </a:rPr>
                  <a:t> </a:t>
                </a:r>
                <a:r>
                  <a:rPr lang="en-US" sz="3200" kern="0" smtClean="0">
                    <a:solidFill>
                      <a:prstClr val="black"/>
                    </a:solidFill>
                    <a:latin typeface="Cambria" panose="02040503050406030204" pitchFamily="18" charset="0"/>
                    <a:ea typeface="Cambria" panose="02040503050406030204" pitchFamily="18" charset="0"/>
                    <a:cs typeface="Arial"/>
                    <a:sym typeface="Arial"/>
                  </a:rPr>
                  <a:t>thượng </a:t>
                </a:r>
                <a:r>
                  <a:rPr lang="en-US" sz="3200" kern="0" dirty="0" err="1">
                    <a:solidFill>
                      <a:prstClr val="black"/>
                    </a:solidFill>
                    <a:latin typeface="Cambria" panose="02040503050406030204" pitchFamily="18" charset="0"/>
                    <a:ea typeface="Cambria" panose="02040503050406030204" pitchFamily="18" charset="0"/>
                    <a:cs typeface="Arial"/>
                    <a:sym typeface="Arial"/>
                  </a:rPr>
                  <a:t>thế</a:t>
                </a:r>
                <a:r>
                  <a:rPr lang="en-US" sz="3200" kern="0" dirty="0">
                    <a:solidFill>
                      <a:prstClr val="black"/>
                    </a:solidFill>
                    <a:latin typeface="Cambria" panose="02040503050406030204" pitchFamily="18" charset="0"/>
                    <a:ea typeface="Cambria" panose="02040503050406030204" pitchFamily="18" charset="0"/>
                    <a:cs typeface="Arial"/>
                    <a:sym typeface="Arial"/>
                  </a:rPr>
                  <a:t>. (3)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nọ</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có</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lẽ</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trạc</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tuổi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(4) </a:t>
                </a:r>
                <a:r>
                  <a:rPr lang="en-US" sz="3200" kern="0" dirty="0" err="1">
                    <a:solidFill>
                      <a:prstClr val="black"/>
                    </a:solidFill>
                    <a:latin typeface="Cambria" panose="02040503050406030204" pitchFamily="18" charset="0"/>
                    <a:ea typeface="Cambria" panose="02040503050406030204" pitchFamily="18" charset="0"/>
                    <a:cs typeface="Arial"/>
                    <a:sym typeface="Arial"/>
                  </a:rPr>
                  <a:t>Nhưng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vì</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Choắt</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bẩm</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sinh</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yếu</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đuối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nên</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coi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thường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và</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gã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cũng</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sợ</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tôi</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lắm</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sp>
            <p:nvSpPr>
              <p:cNvPr id="18" name="Rectangle 17"/>
              <p:cNvSpPr/>
              <p:nvPr/>
            </p:nvSpPr>
            <p:spPr>
              <a:xfrm>
                <a:off x="10690998" y="6052053"/>
                <a:ext cx="12045461" cy="877163"/>
              </a:xfrm>
              <a:prstGeom prst="rect">
                <a:avLst/>
              </a:prstGeom>
            </p:spPr>
            <p:txBody>
              <a:bodyPr wrap="square">
                <a:spAutoFit/>
              </a:bodyPr>
              <a:lstStyle/>
              <a:p>
                <a:pPr algn="just" defTabSz="609630">
                  <a:defRPr/>
                </a:pPr>
                <a:r>
                  <a:rPr lang="en-US" sz="3200" kern="0" dirty="0">
                    <a:solidFill>
                      <a:prstClr val="black"/>
                    </a:solidFill>
                    <a:latin typeface="Cambria" panose="02040503050406030204" pitchFamily="18" charset="0"/>
                    <a:ea typeface="Cambria" panose="02040503050406030204" pitchFamily="18" charset="0"/>
                    <a:cs typeface="Arial"/>
                    <a:sym typeface="Arial"/>
                  </a:rPr>
                  <a:t>(</a:t>
                </a:r>
                <a:r>
                  <a:rPr lang="en-US" sz="3200" kern="0" dirty="0" err="1">
                    <a:solidFill>
                      <a:prstClr val="black"/>
                    </a:solidFill>
                    <a:latin typeface="Cambria" panose="02040503050406030204" pitchFamily="18" charset="0"/>
                    <a:ea typeface="Cambria" panose="02040503050406030204" pitchFamily="18" charset="0"/>
                    <a:cs typeface="Arial"/>
                    <a:sym typeface="Arial"/>
                  </a:rPr>
                  <a:t>Tô</a:t>
                </a:r>
                <a:r>
                  <a:rPr lang="en-US" sz="3200" kern="0" dirty="0">
                    <a:solidFill>
                      <a:prstClr val="black"/>
                    </a:solidFill>
                    <a:latin typeface="Cambria" panose="02040503050406030204" pitchFamily="18" charset="0"/>
                    <a:ea typeface="Cambria" panose="02040503050406030204" pitchFamily="18" charset="0"/>
                    <a:cs typeface="Arial"/>
                    <a:sym typeface="Arial"/>
                  </a:rPr>
                  <a:t> </a:t>
                </a:r>
                <a:r>
                  <a:rPr lang="en-US" sz="3200" kern="0" dirty="0" err="1">
                    <a:solidFill>
                      <a:prstClr val="black"/>
                    </a:solidFill>
                    <a:latin typeface="Cambria" panose="02040503050406030204" pitchFamily="18" charset="0"/>
                    <a:ea typeface="Cambria" panose="02040503050406030204" pitchFamily="18" charset="0"/>
                    <a:cs typeface="Arial"/>
                    <a:sym typeface="Arial"/>
                  </a:rPr>
                  <a:t>Hoài</a:t>
                </a:r>
                <a:r>
                  <a:rPr lang="en-US" sz="3200" kern="0" dirty="0">
                    <a:solidFill>
                      <a:prstClr val="black"/>
                    </a:solidFill>
                    <a:latin typeface="Cambria" panose="02040503050406030204" pitchFamily="18" charset="0"/>
                    <a:ea typeface="Cambria" panose="02040503050406030204" pitchFamily="18" charset="0"/>
                    <a:cs typeface="Arial"/>
                    <a:sym typeface="Arial"/>
                  </a:rPr>
                  <a:t>)</a:t>
                </a:r>
                <a:endParaRPr lang="en-GB" sz="1067" kern="0" dirty="0">
                  <a:solidFill>
                    <a:sysClr val="windowText" lastClr="000000"/>
                  </a:solidFill>
                </a:endParaRPr>
              </a:p>
            </p:txBody>
          </p:sp>
        </p:grpSp>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9820" b="72372" l="79630" r="93791">
                          <a14:foregroundMark x1="85621" y1="32733" x2="85621" y2="32733"/>
                        </a14:backgroundRemoval>
                      </a14:imgEffect>
                    </a14:imgLayer>
                  </a14:imgProps>
                </a:ext>
              </a:extLst>
            </a:blip>
            <a:srcRect l="79381" t="19199" r="5802" b="27942"/>
            <a:stretch/>
          </p:blipFill>
          <p:spPr>
            <a:xfrm>
              <a:off x="13532118" y="1537441"/>
              <a:ext cx="3221388" cy="4168857"/>
            </a:xfrm>
            <a:prstGeom prst="rect">
              <a:avLst/>
            </a:prstGeom>
          </p:spPr>
        </p:pic>
      </p:grpSp>
      <p:sp>
        <p:nvSpPr>
          <p:cNvPr id="19" name="Rectangle 18"/>
          <p:cNvSpPr/>
          <p:nvPr/>
        </p:nvSpPr>
        <p:spPr>
          <a:xfrm>
            <a:off x="710855" y="5363127"/>
            <a:ext cx="10458150" cy="584775"/>
          </a:xfrm>
          <a:prstGeom prst="rect">
            <a:avLst/>
          </a:prstGeom>
        </p:spPr>
        <p:txBody>
          <a:bodyPr wrap="square">
            <a:spAutoFit/>
          </a:bodyPr>
          <a:lstStyle/>
          <a:p>
            <a:pPr algn="just" defTabSz="609630">
              <a:defRPr/>
            </a:pPr>
            <a:r>
              <a:rPr lang="en-US" sz="3200" kern="0" smtClean="0">
                <a:solidFill>
                  <a:prstClr val="black"/>
                </a:solidFill>
                <a:latin typeface="Cambria" panose="02040503050406030204" pitchFamily="18" charset="0"/>
                <a:ea typeface="Cambria" panose="02040503050406030204" pitchFamily="18" charset="0"/>
                <a:cs typeface="Arial"/>
                <a:sym typeface="Arial"/>
              </a:rPr>
              <a:t>+ </a:t>
            </a:r>
            <a:r>
              <a:rPr lang="en-US" sz="3200" kern="0" smtClean="0">
                <a:solidFill>
                  <a:prstClr val="black"/>
                </a:solidFill>
                <a:latin typeface="Cambria" panose="02040503050406030204" pitchFamily="18" charset="0"/>
                <a:ea typeface="Cambria" panose="02040503050406030204" pitchFamily="18" charset="0"/>
                <a:cs typeface="Arial"/>
                <a:sym typeface="Arial"/>
              </a:rPr>
              <a:t>Các câu trong đoạn văn tập </a:t>
            </a:r>
            <a:r>
              <a:rPr lang="en-US" sz="3200" kern="0" smtClean="0">
                <a:solidFill>
                  <a:prstClr val="black"/>
                </a:solidFill>
                <a:latin typeface="Cambria" panose="02040503050406030204" pitchFamily="18" charset="0"/>
                <a:ea typeface="Cambria" panose="02040503050406030204" pitchFamily="18" charset="0"/>
                <a:cs typeface="Arial"/>
                <a:sym typeface="Arial"/>
              </a:rPr>
              <a:t>tr</a:t>
            </a:r>
            <a:r>
              <a:rPr lang="en-US" sz="3200" kern="0" smtClean="0">
                <a:solidFill>
                  <a:prstClr val="black"/>
                </a:solidFill>
                <a:latin typeface="Cambria" panose="02040503050406030204" pitchFamily="18" charset="0"/>
                <a:ea typeface="Cambria" panose="02040503050406030204" pitchFamily="18" charset="0"/>
                <a:cs typeface="Arial"/>
                <a:sym typeface="Arial"/>
              </a:rPr>
              <a:t>ung nói về đối tượng nào?</a:t>
            </a:r>
            <a:endParaRPr lang="en-GB" sz="1067" kern="0" dirty="0">
              <a:solidFill>
                <a:sysClr val="windowText" lastClr="000000"/>
              </a:solidFill>
            </a:endParaRPr>
          </a:p>
        </p:txBody>
      </p:sp>
    </p:spTree>
    <p:extLst>
      <p:ext uri="{BB962C8B-B14F-4D97-AF65-F5344CB8AC3E}">
        <p14:creationId xmlns:p14="http://schemas.microsoft.com/office/powerpoint/2010/main" val="120156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1416</Words>
  <Application>Microsoft Office PowerPoint</Application>
  <PresentationFormat>Widescreen</PresentationFormat>
  <Paragraphs>61</Paragraphs>
  <Slides>33</Slides>
  <Notes>4</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#9Slide05 Aphrodite Pro</vt:lpstr>
      <vt:lpstr>#9Slide05 Bodega Script</vt:lpstr>
      <vt:lpstr>#9Slide07 Altus</vt:lpstr>
      <vt:lpstr>#9Slide07 HoneyCream</vt:lpstr>
      <vt:lpstr>Arial</vt:lpstr>
      <vt:lpstr>Calibri</vt:lpstr>
      <vt:lpstr>Calibri Light</vt:lpstr>
      <vt:lpstr>Cambria</vt:lpstr>
      <vt:lpstr>SVN-Newton</vt:lpstr>
      <vt:lpstr>Times New Roman</vt:lpstr>
      <vt:lpstr>字魂58号-创中黑</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7</cp:revision>
  <dcterms:created xsi:type="dcterms:W3CDTF">2025-02-07T07:40:16Z</dcterms:created>
  <dcterms:modified xsi:type="dcterms:W3CDTF">2025-02-25T01:27:46Z</dcterms:modified>
</cp:coreProperties>
</file>