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m4a" ContentType="audio/mp4"/>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1"/>
  </p:notesMasterIdLst>
  <p:sldIdLst>
    <p:sldId id="296" r:id="rId4"/>
    <p:sldId id="257" r:id="rId5"/>
    <p:sldId id="259" r:id="rId6"/>
    <p:sldId id="258" r:id="rId7"/>
    <p:sldId id="298" r:id="rId8"/>
    <p:sldId id="261" r:id="rId9"/>
    <p:sldId id="256" r:id="rId10"/>
    <p:sldId id="297" r:id="rId11"/>
    <p:sldId id="299" r:id="rId12"/>
    <p:sldId id="260" r:id="rId13"/>
    <p:sldId id="279" r:id="rId14"/>
    <p:sldId id="300" r:id="rId15"/>
    <p:sldId id="282" r:id="rId16"/>
    <p:sldId id="301" r:id="rId17"/>
    <p:sldId id="302" r:id="rId18"/>
    <p:sldId id="303"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5010" autoAdjust="0"/>
  </p:normalViewPr>
  <p:slideViewPr>
    <p:cSldViewPr snapToGrid="0">
      <p:cViewPr varScale="1">
        <p:scale>
          <a:sx n="74" d="100"/>
          <a:sy n="74" d="100"/>
        </p:scale>
        <p:origin x="8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2/10/2025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a16="http://schemas.microsoft.com/office/drawing/2014/main" xmlns=""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23.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gif"/><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10.png"/><Relationship Id="rId2" Type="http://schemas.microsoft.com/office/2007/relationships/media" Target="../media/media2.m4a"/><Relationship Id="rId16" Type="http://schemas.openxmlformats.org/officeDocument/2006/relationships/image" Target="../media/image18.png"/><Relationship Id="rId20" Type="http://schemas.openxmlformats.org/officeDocument/2006/relationships/image" Target="../media/image19.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5.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6.png"/><Relationship Id="rId18" Type="http://schemas.openxmlformats.org/officeDocument/2006/relationships/image" Target="../media/image18.png"/><Relationship Id="rId3" Type="http://schemas.microsoft.com/office/2007/relationships/media" Target="../media/media3.m4a"/><Relationship Id="rId21" Type="http://schemas.openxmlformats.org/officeDocument/2006/relationships/image" Target="../media/image13.png"/><Relationship Id="rId7" Type="http://schemas.openxmlformats.org/officeDocument/2006/relationships/video" Target="../media/media5.mp4"/><Relationship Id="rId12" Type="http://schemas.openxmlformats.org/officeDocument/2006/relationships/image" Target="../media/image18.sv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22.svg"/><Relationship Id="rId20" Type="http://schemas.openxmlformats.org/officeDocument/2006/relationships/image" Target="../media/image12.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png"/><Relationship Id="rId5" Type="http://schemas.microsoft.com/office/2007/relationships/media" Target="../media/media4.mp3"/><Relationship Id="rId15" Type="http://schemas.openxmlformats.org/officeDocument/2006/relationships/image" Target="../media/image17.png"/><Relationship Id="rId10" Type="http://schemas.openxmlformats.org/officeDocument/2006/relationships/image" Target="../media/image14.jpeg"/><Relationship Id="rId19" Type="http://schemas.openxmlformats.org/officeDocument/2006/relationships/image" Target="../media/image10.png"/><Relationship Id="rId4" Type="http://schemas.openxmlformats.org/officeDocument/2006/relationships/audio" Target="../media/media3.m4a"/><Relationship Id="rId9" Type="http://schemas.openxmlformats.org/officeDocument/2006/relationships/image" Target="../media/image20.jpeg"/><Relationship Id="rId14" Type="http://schemas.openxmlformats.org/officeDocument/2006/relationships/image" Target="../media/image20.svg"/><Relationship Id="rId22"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10.png"/><Relationship Id="rId2" Type="http://schemas.microsoft.com/office/2007/relationships/media" Target="../media/media2.m4a"/><Relationship Id="rId16" Type="http://schemas.openxmlformats.org/officeDocument/2006/relationships/image" Target="../media/image18.png"/><Relationship Id="rId20" Type="http://schemas.openxmlformats.org/officeDocument/2006/relationships/image" Target="../media/image19.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5.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10.png"/><Relationship Id="rId2" Type="http://schemas.microsoft.com/office/2007/relationships/media" Target="../media/media2.m4a"/><Relationship Id="rId16" Type="http://schemas.openxmlformats.org/officeDocument/2006/relationships/image" Target="../media/image18.png"/><Relationship Id="rId20" Type="http://schemas.openxmlformats.org/officeDocument/2006/relationships/image" Target="../media/image19.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5.png"/><Relationship Id="rId19" Type="http://schemas.openxmlformats.org/officeDocument/2006/relationships/image" Target="../media/image13.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media" Target="../media/media7.mp3"/><Relationship Id="rId7" Type="http://schemas.openxmlformats.org/officeDocument/2006/relationships/slideLayout" Target="../slideLayouts/slideLayout2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5" Type="http://schemas.microsoft.com/office/2007/relationships/media" Target="../media/media8.mp3"/><Relationship Id="rId10" Type="http://schemas.openxmlformats.org/officeDocument/2006/relationships/image" Target="../media/image13.png"/><Relationship Id="rId4" Type="http://schemas.openxmlformats.org/officeDocument/2006/relationships/audio" Target="../media/media7.mp3"/><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xmlns=""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xmlns="" id="{16C8D7C2-DD85-4774-B00B-67DC399E49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xmlns=""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xmlns="" id="{CCE09AEE-8350-762A-AC7B-4D7328DBB3DF}"/>
              </a:ext>
            </a:extLst>
          </p:cNvPr>
          <p:cNvPicPr>
            <a:picLocks noChangeAspect="1"/>
          </p:cNvPicPr>
          <p:nvPr/>
        </p:nvPicPr>
        <p:blipFill>
          <a:blip r:embed="rId7"/>
          <a:stretch>
            <a:fillRect/>
          </a:stretch>
        </p:blipFill>
        <p:spPr>
          <a:xfrm>
            <a:off x="578580" y="1965321"/>
            <a:ext cx="7608467" cy="2591025"/>
          </a:xfrm>
          <a:prstGeom prst="rect">
            <a:avLst/>
          </a:prstGeom>
        </p:spPr>
      </p:pic>
      <p:pic>
        <p:nvPicPr>
          <p:cNvPr id="12" name="Picture 11">
            <a:extLst>
              <a:ext uri="{FF2B5EF4-FFF2-40B4-BE49-F238E27FC236}">
                <a16:creationId xmlns:a16="http://schemas.microsoft.com/office/drawing/2014/main" xmlns="" id="{622C8ED1-3383-49F9-A729-457B277495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xmlns=""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6BBAD8D9-4401-E438-2E02-4EE1FD55F55B}"/>
                  </a:ext>
                </a:extLst>
              </p:cNvPr>
              <p:cNvSpPr txBox="1"/>
              <p:nvPr/>
            </p:nvSpPr>
            <p:spPr>
              <a:xfrm>
                <a:off x="2448560" y="955040"/>
                <a:ext cx="7579360" cy="1788951"/>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x </a:t>
                </a:r>
                <a14:m>
                  <m:oMath xmlns:m="http://schemas.openxmlformats.org/officeDocument/2006/math">
                    <m:f>
                      <m:fPr>
                        <m:ctrlPr>
                          <a:rPr lang="en-US" sz="3200" i="1"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0" smtClean="0">
                            <a:latin typeface="Cambria Math" panose="02040503050406030204" pitchFamily="18" charset="0"/>
                          </a:rPr>
                          <m:t>300 </m:t>
                        </m:r>
                        <m:r>
                          <m:rPr>
                            <m:sty m:val="p"/>
                          </m:rPr>
                          <a:rPr lang="en-US" sz="3200" b="0" i="0" smtClean="0">
                            <a:latin typeface="Cambria Math" panose="02040503050406030204" pitchFamily="18" charset="0"/>
                          </a:rPr>
                          <m:t>x</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x 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788951"/>
              </a:xfrm>
              <a:prstGeom prst="rect">
                <a:avLst/>
              </a:prstGeom>
              <a:blipFill>
                <a:blip r:embed="rId2"/>
                <a:stretch>
                  <a:fillRect l="-2092" b="-10239"/>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xmlns=""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smtClean="0">
                <a:latin typeface="Cambria" panose="02040503050406030204" pitchFamily="18" charset="0"/>
                <a:ea typeface="Cambria" panose="02040503050406030204" pitchFamily="18" charset="0"/>
              </a:rPr>
              <a:t>60</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a16="http://schemas.microsoft.com/office/drawing/2014/main" xmlns=""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xmlns=""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xmlns=""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xmlns="" id="{16C8D7C2-DD85-4774-B00B-67DC399E49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xmlns=""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xmlns="" id="{473C6586-F337-3C12-68D2-CD2A81F00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77" y="2083982"/>
            <a:ext cx="7209886" cy="2513603"/>
          </a:xfrm>
          <a:prstGeom prst="rect">
            <a:avLst/>
          </a:prstGeom>
        </p:spPr>
      </p:pic>
    </p:spTree>
    <p:extLst>
      <p:ext uri="{BB962C8B-B14F-4D97-AF65-F5344CB8AC3E}">
        <p14:creationId xmlns:p14="http://schemas.microsoft.com/office/powerpoint/2010/main" val="6141678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xmlns=""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xmlns=""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xmlns=""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x 70) : 100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xmlns=""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x 24,5) : 100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(15 000 000 x 0,8): 100 =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xmlns=""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xmlns=""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xmlns="" id="{0F8B8201-7BF0-F647-5BCB-5E4A788410E2}"/>
              </a:ext>
            </a:extLst>
          </p:cNvPr>
          <p:cNvSpPr txBox="1"/>
          <p:nvPr/>
        </p:nvSpPr>
        <p:spPr>
          <a:xfrm>
            <a:off x="595423" y="3030279"/>
            <a:ext cx="7485321" cy="3023200"/>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x 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x 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down)">
                                      <p:cBhvr>
                                        <p:cTn id="30" dur="500"/>
                                        <p:tgtEl>
                                          <p:spTgt spid="8">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wipe(down)">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xmlns=""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xmlns="" id="{16C8D7C2-DD85-4774-B00B-67DC399E49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xmlns=""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xmlns="" id="{6B5078F7-EF9C-18FC-03A3-EDF0D6D42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595" y="1809848"/>
            <a:ext cx="12192000" cy="2940592"/>
          </a:xfrm>
          <a:prstGeom prst="rect">
            <a:avLst/>
          </a:prstGeom>
        </p:spPr>
      </p:pic>
    </p:spTree>
    <p:extLst>
      <p:ext uri="{BB962C8B-B14F-4D97-AF65-F5344CB8AC3E}">
        <p14:creationId xmlns:p14="http://schemas.microsoft.com/office/powerpoint/2010/main" val="36456596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xmlns="" id="{C5C07D45-6B6F-60D1-1A9A-2A84128A8C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95497" y="2626242"/>
            <a:ext cx="3521490" cy="4231758"/>
          </a:xfrm>
          <a:prstGeom prst="rect">
            <a:avLst/>
          </a:prstGeom>
        </p:spPr>
      </p:pic>
      <p:pic>
        <p:nvPicPr>
          <p:cNvPr id="12" name="Picture 11">
            <a:extLst>
              <a:ext uri="{FF2B5EF4-FFF2-40B4-BE49-F238E27FC236}">
                <a16:creationId xmlns:a16="http://schemas.microsoft.com/office/drawing/2014/main" xmlns="" id="{5ACD0D88-E5D8-042E-FA41-2281726A9556}"/>
              </a:ext>
            </a:extLst>
          </p:cNvPr>
          <p:cNvPicPr>
            <a:picLocks noChangeAspect="1"/>
          </p:cNvPicPr>
          <p:nvPr/>
        </p:nvPicPr>
        <p:blipFill>
          <a:blip r:embed="rId3"/>
          <a:stretch>
            <a:fillRect/>
          </a:stretch>
        </p:blipFill>
        <p:spPr>
          <a:xfrm>
            <a:off x="1204488" y="725784"/>
            <a:ext cx="7443861" cy="1493649"/>
          </a:xfrm>
          <a:prstGeom prst="rect">
            <a:avLst/>
          </a:prstGeom>
        </p:spPr>
      </p:pic>
      <p:sp>
        <p:nvSpPr>
          <p:cNvPr id="13" name="Rounded Rectangle 2">
            <a:extLst>
              <a:ext uri="{FF2B5EF4-FFF2-40B4-BE49-F238E27FC236}">
                <a16:creationId xmlns:a16="http://schemas.microsoft.com/office/drawing/2014/main" xmlns="" id="{2BDD2D54-C3BF-A2AE-B660-81A841778316}"/>
              </a:ext>
            </a:extLst>
          </p:cNvPr>
          <p:cNvSpPr/>
          <p:nvPr/>
        </p:nvSpPr>
        <p:spPr>
          <a:xfrm>
            <a:off x="765544" y="2530548"/>
            <a:ext cx="7260265" cy="4050331"/>
          </a:xfrm>
          <a:prstGeom prst="roundRect">
            <a:avLst/>
          </a:prstGeom>
          <a:solidFill>
            <a:schemeClr val="accent6">
              <a:lumMod val="20000"/>
              <a:lumOff val="80000"/>
            </a:schemeClr>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xmlns="" id="{29A6D39E-C255-27ED-A300-3C3C17AF0228}"/>
              </a:ext>
            </a:extLst>
          </p:cNvPr>
          <p:cNvSpPr txBox="1"/>
          <p:nvPr/>
        </p:nvSpPr>
        <p:spPr>
          <a:xfrm>
            <a:off x="1190847" y="2806995"/>
            <a:ext cx="6485860"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Tôi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cần</a:t>
            </a:r>
            <a:r>
              <a:rPr lang="en-US" sz="4000" dirty="0">
                <a:latin typeface="Cambria" panose="02040503050406030204" pitchFamily="18" charset="0"/>
                <a:ea typeface="Cambria" panose="02040503050406030204" pitchFamily="18" charset="0"/>
              </a:rPr>
              <a:t> 20%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a:t>
            </a:r>
          </a:p>
        </p:txBody>
      </p:sp>
      <p:sp>
        <p:nvSpPr>
          <p:cNvPr id="15" name="TextBox 14">
            <a:extLst>
              <a:ext uri="{FF2B5EF4-FFF2-40B4-BE49-F238E27FC236}">
                <a16:creationId xmlns:a16="http://schemas.microsoft.com/office/drawing/2014/main" xmlns="" id="{44561DA9-4CE2-7504-8751-DDACC0789BFD}"/>
              </a:ext>
            </a:extLst>
          </p:cNvPr>
          <p:cNvSpPr txBox="1"/>
          <p:nvPr/>
        </p:nvSpPr>
        <p:spPr>
          <a:xfrm>
            <a:off x="1244009" y="3700130"/>
            <a:ext cx="6485860"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10 %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cặp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2.</a:t>
            </a:r>
          </a:p>
        </p:txBody>
      </p:sp>
      <p:sp>
        <p:nvSpPr>
          <p:cNvPr id="16" name="TextBox 15">
            <a:extLst>
              <a:ext uri="{FF2B5EF4-FFF2-40B4-BE49-F238E27FC236}">
                <a16:creationId xmlns:a16="http://schemas.microsoft.com/office/drawing/2014/main" xmlns="" id="{5CA5D39E-751E-447B-0434-86CA538A8745}"/>
              </a:ext>
            </a:extLst>
          </p:cNvPr>
          <p:cNvSpPr txBox="1"/>
          <p:nvPr/>
        </p:nvSpPr>
        <p:spPr>
          <a:xfrm>
            <a:off x="1286540" y="4444410"/>
            <a:ext cx="6485860" cy="1077218"/>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50% số quyển sách Toán lớp 5 của tổ 3.</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15AE9988-45BE-96D8-BB31-C1B5160EC2B8}"/>
              </a:ext>
            </a:extLst>
          </p:cNvPr>
          <p:cNvSpPr txBox="1"/>
          <p:nvPr/>
        </p:nvSpPr>
        <p:spPr>
          <a:xfrm>
            <a:off x="1286540" y="5667154"/>
            <a:ext cx="6485860" cy="584775"/>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60 % số hộp bút của tổ 4.</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81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down)">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wipe(down)">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down)">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down)">
                                      <p:cBhvr>
                                        <p:cTn id="3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46E2379-DAF8-E05A-0248-5D5D2109322B}"/>
              </a:ext>
            </a:extLst>
          </p:cNvPr>
          <p:cNvPicPr>
            <a:picLocks noChangeAspect="1"/>
          </p:cNvPicPr>
          <p:nvPr/>
        </p:nvPicPr>
        <p:blipFill>
          <a:blip r:embed="rId2"/>
          <a:stretch>
            <a:fillRect/>
          </a:stretch>
        </p:blipFill>
        <p:spPr>
          <a:xfrm>
            <a:off x="2925693" y="773247"/>
            <a:ext cx="7297544" cy="2164268"/>
          </a:xfrm>
          <a:prstGeom prst="rect">
            <a:avLst/>
          </a:prstGeom>
        </p:spPr>
      </p:pic>
    </p:spTree>
    <p:extLst>
      <p:ext uri="{BB962C8B-B14F-4D97-AF65-F5344CB8AC3E}">
        <p14:creationId xmlns:p14="http://schemas.microsoft.com/office/powerpoint/2010/main" val="206068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xmlns=""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a16="http://schemas.microsoft.com/office/drawing/2014/main" xmlns=""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xmlns=""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xmlns=""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xmlns=""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xmlns=""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xmlns=""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xmlns=""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a16="http://schemas.microsoft.com/office/drawing/2014/main" xmlns=""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xmlns=""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xmlns=""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xmlns=""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xmlns=""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xmlns=""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xmlns="" id="{15EEE8F0-6FBB-B84E-8B0D-12DF3F990318}"/>
                  </a:ext>
                </a:extLst>
              </p:cNvPr>
              <p:cNvSpPr txBox="1"/>
              <p:nvPr/>
            </p:nvSpPr>
            <p:spPr>
              <a:xfrm>
                <a:off x="2946400" y="1600200"/>
                <a:ext cx="6197600" cy="1175130"/>
              </a:xfrm>
              <a:prstGeom prst="rect">
                <a:avLst/>
              </a:prstGeom>
              <a:noFill/>
            </p:spPr>
            <p:txBody>
              <a:bodyPr wrap="square" lIns="0" tIns="0" rIns="0" bIns="0" rtlCol="0">
                <a:spAutoFit/>
              </a:bodyPr>
              <a:lstStyle/>
              <a:p>
                <a:pPr algn="ctr" defTabSz="609630">
                  <a:defRPr/>
                </a:pPr>
                <a14:m>
                  <m:oMath xmlns:m="http://schemas.openxmlformats.org/officeDocument/2006/math">
                    <m:f>
                      <m:fPr>
                        <m:ctrlPr>
                          <a:rPr lang="nl-NL" sz="5400" i="1" smtClean="0">
                            <a:solidFill>
                              <a:schemeClr val="bg1"/>
                            </a:solidFill>
                            <a:latin typeface="Cambria Math" panose="02040503050406030204" pitchFamily="18" charset="0"/>
                          </a:rPr>
                        </m:ctrlPr>
                      </m:fPr>
                      <m:num>
                        <m:r>
                          <a:rPr lang="en-US" sz="5400" b="0" i="1" smtClean="0">
                            <a:solidFill>
                              <a:schemeClr val="bg1"/>
                            </a:solidFill>
                            <a:latin typeface="Cambria Math" panose="02040503050406030204" pitchFamily="18" charset="0"/>
                          </a:rPr>
                          <m:t>2</m:t>
                        </m:r>
                      </m:num>
                      <m:den>
                        <m:r>
                          <a:rPr lang="en-US" sz="5400" b="0" i="1" smtClean="0">
                            <a:solidFill>
                              <a:schemeClr val="bg1"/>
                            </a:solidFill>
                            <a:latin typeface="Cambria Math" panose="02040503050406030204" pitchFamily="18" charset="0"/>
                          </a:rPr>
                          <m:t>5</m:t>
                        </m:r>
                      </m:den>
                    </m:f>
                  </m:oMath>
                </a14:m>
                <a:r>
                  <a:rPr lang="nl-NL" sz="5400" dirty="0">
                    <a:solidFill>
                      <a:schemeClr val="bg1"/>
                    </a:solidFill>
                    <a:latin typeface="Cambria" panose="02040503050406030204" pitchFamily="18" charset="0"/>
                    <a:ea typeface="Cambria" panose="02040503050406030204" pitchFamily="18" charset="0"/>
                  </a:rPr>
                  <a:t> của 150 = …</a:t>
                </a:r>
                <a:endParaRPr lang="en-US" sz="13800" dirty="0">
                  <a:solidFill>
                    <a:schemeClr val="bg1"/>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46400" y="1600200"/>
                <a:ext cx="6197600" cy="1175130"/>
              </a:xfrm>
              <a:prstGeom prst="rect">
                <a:avLst/>
              </a:prstGeom>
              <a:blipFill>
                <a:blip r:embed="rId17"/>
                <a:stretch>
                  <a:fillRect t="-5729" b="-18750"/>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xmlns=""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xmlns=""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xmlns="" id="{239BC1B2-0E3B-FBEB-A6AF-C46F4AE76CA2}"/>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D. 70</a:t>
              </a:r>
            </a:p>
          </p:txBody>
        </p:sp>
      </p:grpSp>
      <p:grpSp>
        <p:nvGrpSpPr>
          <p:cNvPr id="40" name="Group 39">
            <a:extLst>
              <a:ext uri="{FF2B5EF4-FFF2-40B4-BE49-F238E27FC236}">
                <a16:creationId xmlns:a16="http://schemas.microsoft.com/office/drawing/2014/main" xmlns=""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xmlns=""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xmlns="" id="{51D964AC-6A17-31AF-5A64-DDC31955F4BC}"/>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C. 50</a:t>
              </a:r>
            </a:p>
          </p:txBody>
        </p:sp>
      </p:grpSp>
      <p:grpSp>
        <p:nvGrpSpPr>
          <p:cNvPr id="43" name="Group 42">
            <a:extLst>
              <a:ext uri="{FF2B5EF4-FFF2-40B4-BE49-F238E27FC236}">
                <a16:creationId xmlns:a16="http://schemas.microsoft.com/office/drawing/2014/main" xmlns=""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xmlns=""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xmlns="" id="{DFA4CA41-D64D-343C-9B16-D607AA6D4EE8}"/>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B. 65</a:t>
              </a:r>
            </a:p>
          </p:txBody>
        </p:sp>
      </p:grpSp>
      <p:sp>
        <p:nvSpPr>
          <p:cNvPr id="46" name="Freeform 2">
            <a:extLst>
              <a:ext uri="{FF2B5EF4-FFF2-40B4-BE49-F238E27FC236}">
                <a16:creationId xmlns:a16="http://schemas.microsoft.com/office/drawing/2014/main" xmlns=""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xmlns=""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xmlns=""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xmlns="" id="{6AABE36F-2B98-1E85-57FF-F88D656497D5}"/>
                </a:ext>
              </a:extLst>
            </p:cNvPr>
            <p:cNvSpPr txBox="1"/>
            <p:nvPr/>
          </p:nvSpPr>
          <p:spPr>
            <a:xfrm>
              <a:off x="2523373" y="3506302"/>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A. 60</a:t>
              </a:r>
            </a:p>
          </p:txBody>
        </p:sp>
      </p:grpSp>
      <p:pic>
        <p:nvPicPr>
          <p:cNvPr id="50" name="y2mate.com - Incorrect sound effect">
            <a:hlinkClick r:id="" action="ppaction://media"/>
            <a:extLst>
              <a:ext uri="{FF2B5EF4-FFF2-40B4-BE49-F238E27FC236}">
                <a16:creationId xmlns:a16="http://schemas.microsoft.com/office/drawing/2014/main" xmlns=""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xmlns=""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xmlns=""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xmlns=""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xmlns=""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xmlns="" id="{78CD4E91-7596-B8B7-A249-12A315743A99}"/>
              </a:ext>
            </a:extLst>
          </p:cNvPr>
          <p:cNvSpPr txBox="1"/>
          <p:nvPr/>
        </p:nvSpPr>
        <p:spPr>
          <a:xfrm>
            <a:off x="2783840" y="1000760"/>
            <a:ext cx="7152640" cy="2215991"/>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Một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30%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đỏ</a:t>
            </a:r>
            <a:r>
              <a:rPr lang="en-US" sz="3600" dirty="0">
                <a:solidFill>
                  <a:srgbClr val="15F4FD"/>
                </a:solidFill>
                <a:latin typeface="Cambria" panose="02040503050406030204" pitchFamily="18" charset="0"/>
                <a:ea typeface="Cambria" panose="02040503050406030204" pitchFamily="18" charset="0"/>
              </a:rPr>
              <a:t>, 25%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vàng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còn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lại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Hỏi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chiếm</a:t>
            </a:r>
            <a:r>
              <a:rPr lang="en-US" sz="3600" dirty="0">
                <a:solidFill>
                  <a:srgbClr val="15F4FD"/>
                </a:solidFill>
                <a:latin typeface="Cambria" panose="02040503050406030204" pitchFamily="18" charset="0"/>
                <a:ea typeface="Cambria" panose="02040503050406030204" pitchFamily="18" charset="0"/>
              </a:rPr>
              <a:t> bao </a:t>
            </a:r>
            <a:r>
              <a:rPr lang="en-US" sz="3600" dirty="0" err="1">
                <a:solidFill>
                  <a:srgbClr val="15F4FD"/>
                </a:solidFill>
                <a:latin typeface="Cambria" panose="02040503050406030204" pitchFamily="18" charset="0"/>
                <a:ea typeface="Cambria" panose="02040503050406030204" pitchFamily="18" charset="0"/>
              </a:rPr>
              <a:t>nhiêu</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phần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cả</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xmlns=""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35 %</a:t>
              </a: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50 %</a:t>
              </a:r>
            </a:p>
          </p:txBody>
        </p:sp>
      </p:grpSp>
      <p:grpSp>
        <p:nvGrpSpPr>
          <p:cNvPr id="17" name="Group 16">
            <a:extLst>
              <a:ext uri="{FF2B5EF4-FFF2-40B4-BE49-F238E27FC236}">
                <a16:creationId xmlns:a16="http://schemas.microsoft.com/office/drawing/2014/main" xmlns=""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xmlns=""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40 %</a:t>
              </a: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45 %</a:t>
              </a: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xmlns="" id="{78CD4E91-7596-B8B7-A249-12A315743A99}"/>
              </a:ext>
            </a:extLst>
          </p:cNvPr>
          <p:cNvSpPr txBox="1"/>
          <p:nvPr/>
        </p:nvSpPr>
        <p:spPr>
          <a:xfrm>
            <a:off x="2428240" y="1305560"/>
            <a:ext cx="7325360" cy="1354217"/>
          </a:xfrm>
          <a:prstGeom prst="rect">
            <a:avLst/>
          </a:prstGeom>
          <a:noFill/>
        </p:spPr>
        <p:txBody>
          <a:bodyPr wrap="square" lIns="0" tIns="0" rIns="0" bIns="0" rtlCol="0">
            <a:spAutoFit/>
          </a:bodyPr>
          <a:lstStyle/>
          <a:p>
            <a:pPr algn="ctr" defTabSz="609630">
              <a:defRPr/>
            </a:pPr>
            <a:r>
              <a:rPr lang="vi-VN" sz="4400" dirty="0">
                <a:solidFill>
                  <a:srgbClr val="15F4FD"/>
                </a:solidFill>
                <a:latin typeface="Cambria" panose="02040503050406030204" pitchFamily="18" charset="0"/>
                <a:ea typeface="Cambria" panose="02040503050406030204" pitchFamily="18" charset="0"/>
              </a:rPr>
              <a:t>Viết số sau dưới dạng tỉ số %</a:t>
            </a:r>
          </a:p>
          <a:p>
            <a:pPr algn="ctr" defTabSz="609630">
              <a:defRPr/>
            </a:pPr>
            <a:r>
              <a:rPr lang="vi-VN" sz="4400" dirty="0">
                <a:solidFill>
                  <a:srgbClr val="15F4FD"/>
                </a:solidFill>
                <a:latin typeface="Cambria" panose="02040503050406030204" pitchFamily="18" charset="0"/>
                <a:ea typeface="Cambria" panose="02040503050406030204" pitchFamily="18" charset="0"/>
              </a:rPr>
              <a:t>0,675 = ....... %</a:t>
            </a:r>
          </a:p>
        </p:txBody>
      </p:sp>
      <p:grpSp>
        <p:nvGrpSpPr>
          <p:cNvPr id="11" name="Group 10">
            <a:extLst>
              <a:ext uri="{FF2B5EF4-FFF2-40B4-BE49-F238E27FC236}">
                <a16:creationId xmlns:a16="http://schemas.microsoft.com/office/drawing/2014/main" xmlns=""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675 %</a:t>
              </a: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6,75 %</a:t>
              </a:r>
            </a:p>
          </p:txBody>
        </p:sp>
      </p:grpSp>
      <p:grpSp>
        <p:nvGrpSpPr>
          <p:cNvPr id="17" name="Group 16">
            <a:extLst>
              <a:ext uri="{FF2B5EF4-FFF2-40B4-BE49-F238E27FC236}">
                <a16:creationId xmlns:a16="http://schemas.microsoft.com/office/drawing/2014/main" xmlns=""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xmlns=""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0,675 %</a:t>
              </a: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67,5 %</a:t>
              </a: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xmlns=""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xmlns=""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pic>
        <p:nvPicPr>
          <p:cNvPr id="13" name="Picture 12">
            <a:extLst>
              <a:ext uri="{FF2B5EF4-FFF2-40B4-BE49-F238E27FC236}">
                <a16:creationId xmlns:a16="http://schemas.microsoft.com/office/drawing/2014/main" xmlns="" id="{F4A36FB5-CFC2-D672-B672-7557A9EC3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pic>
        <p:nvPicPr>
          <p:cNvPr id="14" name="Picture 13">
            <a:extLst>
              <a:ext uri="{FF2B5EF4-FFF2-40B4-BE49-F238E27FC236}">
                <a16:creationId xmlns:a16="http://schemas.microsoft.com/office/drawing/2014/main" xmlns="" id="{46DC2568-51F2-99B0-6A26-4D3DC8D6CE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9024" y="5160335"/>
            <a:ext cx="1618952" cy="1618952"/>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xmlns=""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xmlns="" id="{16C8D7C2-DD85-4774-B00B-67DC399E49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xmlns=""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xmlns="" id="{3A5DE530-95A0-EDC3-AB6F-970032E30E24}"/>
              </a:ext>
            </a:extLst>
          </p:cNvPr>
          <p:cNvPicPr>
            <a:picLocks noChangeAspect="1"/>
          </p:cNvPicPr>
          <p:nvPr/>
        </p:nvPicPr>
        <p:blipFill>
          <a:blip r:embed="rId7"/>
          <a:stretch>
            <a:fillRect/>
          </a:stretch>
        </p:blipFill>
        <p:spPr>
          <a:xfrm>
            <a:off x="627986" y="2077888"/>
            <a:ext cx="7425572" cy="2597121"/>
          </a:xfrm>
          <a:prstGeom prst="rect">
            <a:avLst/>
          </a:prstGeom>
        </p:spPr>
      </p:pic>
      <p:pic>
        <p:nvPicPr>
          <p:cNvPr id="7" name="Picture 6">
            <a:extLst>
              <a:ext uri="{FF2B5EF4-FFF2-40B4-BE49-F238E27FC236}">
                <a16:creationId xmlns:a16="http://schemas.microsoft.com/office/drawing/2014/main" xmlns="" id="{E8ED3A8D-C733-C229-0350-FD778BDF7B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5306294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3760"/>
            <a:ext cx="12192000" cy="5984240"/>
          </a:xfrm>
          <a:custGeom>
            <a:avLst/>
            <a:gdLst/>
            <a:ahLst/>
            <a:cxnLst/>
            <a:rect l="l" t="t" r="r" b="b"/>
            <a:pathLst>
              <a:path w="18288000" h="9486900">
                <a:moveTo>
                  <a:pt x="0" y="0"/>
                </a:moveTo>
                <a:lnTo>
                  <a:pt x="18288000" y="0"/>
                </a:lnTo>
                <a:lnTo>
                  <a:pt x="18288000" y="9486900"/>
                </a:lnTo>
                <a:lnTo>
                  <a:pt x="0" y="9486900"/>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a16="http://schemas.microsoft.com/office/drawing/2014/main" xmlns="" id="{40FA47C2-6C20-3766-F22B-6EF4F795E1CB}"/>
              </a:ext>
            </a:extLst>
          </p:cNvPr>
          <p:cNvSpPr/>
          <p:nvPr/>
        </p:nvSpPr>
        <p:spPr>
          <a:xfrm>
            <a:off x="3129280" y="121920"/>
            <a:ext cx="3169920" cy="153416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nay,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đặt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rồi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đấy</a:t>
            </a:r>
            <a:r>
              <a:rPr lang="en-US"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xmlns="" id="{DE1833AD-9A3D-1331-4329-A08704F4A2F1}"/>
              </a:ext>
            </a:extLst>
          </p:cNvPr>
          <p:cNvSpPr/>
          <p:nvPr/>
        </p:nvSpPr>
        <p:spPr>
          <a:xfrm>
            <a:off x="6482080" y="1158240"/>
            <a:ext cx="26924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Vậy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bao </a:t>
            </a:r>
            <a:r>
              <a:rPr lang="en-US" dirty="0" err="1">
                <a:latin typeface="Cambria" panose="02040503050406030204" pitchFamily="18" charset="0"/>
                <a:ea typeface="Cambria" panose="02040503050406030204" pitchFamily="18" charset="0"/>
              </a:rPr>
              <a:t>nhiêu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ạ?</a:t>
            </a:r>
          </a:p>
        </p:txBody>
      </p:sp>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a16="http://schemas.microsoft.com/office/drawing/2014/main" xmlns="" id="{F23FF662-F591-92AA-7E2E-F3437650066C}"/>
                  </a:ext>
                </a:extLst>
              </p:cNvPr>
              <p:cNvSpPr/>
              <p:nvPr/>
            </p:nvSpPr>
            <p:spPr>
              <a:xfrm>
                <a:off x="9296400" y="1910080"/>
                <a:ext cx="28956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coi</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60</m:t>
                        </m:r>
                      </m:num>
                      <m:den>
                        <m:r>
                          <a:rPr lang="en-US" b="0" i="0" smtClean="0">
                            <a:latin typeface="Cambria Math" panose="02040503050406030204" pitchFamily="18" charset="0"/>
                          </a:rPr>
                          <m:t>100</m:t>
                        </m:r>
                      </m:den>
                    </m:f>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0" smtClean="0">
                        <a:latin typeface="Cambria Math" panose="02040503050406030204" pitchFamily="18" charset="0"/>
                      </a:rPr>
                      <m:t>ồ</m:t>
                    </m:r>
                    <m:r>
                      <m:rPr>
                        <m:sty m:val="p"/>
                      </m:rPr>
                      <a:rPr lang="en-US" b="0" i="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ì</m:t>
                    </m:r>
                    <m:r>
                      <m:rPr>
                        <m:sty m:val="p"/>
                      </m:rPr>
                      <a:rPr lang="en-US" b="0" i="0" smtClean="0">
                        <a:latin typeface="Cambria Math" panose="02040503050406030204" pitchFamily="18" charset="0"/>
                      </a:rPr>
                      <m:t>m</m:t>
                    </m:r>
                    <m:f>
                      <m:fPr>
                        <m:ctrlPr>
                          <a:rPr lang="en-US" i="1">
                            <a:latin typeface="Cambria Math" panose="02040503050406030204" pitchFamily="18" charset="0"/>
                          </a:rPr>
                        </m:ctrlPr>
                      </m:fPr>
                      <m:num>
                        <m:r>
                          <a:rPr lang="en-US" i="0">
                            <a:latin typeface="Cambria Math" panose="02040503050406030204" pitchFamily="18" charset="0"/>
                          </a:rPr>
                          <m:t>60</m:t>
                        </m:r>
                      </m:num>
                      <m:den>
                        <m:r>
                          <a:rPr lang="en-US" i="0">
                            <a:latin typeface="Cambria Math" panose="02040503050406030204" pitchFamily="18" charset="0"/>
                          </a:rPr>
                          <m:t>100</m:t>
                        </m:r>
                      </m:den>
                    </m:f>
                  </m:oMath>
                </a14:m>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endParaRPr lang="en-US" dirty="0">
                  <a:latin typeface="Cambria" panose="02040503050406030204" pitchFamily="18" charset="0"/>
                  <a:ea typeface="Cambria" panose="02040503050406030204" pitchFamily="18" charset="0"/>
                </a:endParaRPr>
              </a:p>
            </p:txBody>
          </p:sp>
        </mc:Choice>
        <mc:Fallback xmlns="">
          <p:sp>
            <p:nvSpPr>
              <p:cNvPr id="7" name="Speech Bubble: Rectangle with Corners Rounded 6">
                <a:extLst>
                  <a:ext uri="{FF2B5EF4-FFF2-40B4-BE49-F238E27FC236}">
                    <a16:creationId xmlns:a16="http://schemas.microsoft.com/office/drawing/2014/main" id="{F23FF662-F591-92AA-7E2E-F3437650066C}"/>
                  </a:ext>
                </a:extLst>
              </p:cNvPr>
              <p:cNvSpPr>
                <a:spLocks noRot="1" noChangeAspect="1" noMove="1" noResize="1" noEditPoints="1" noAdjustHandles="1" noChangeArrowheads="1" noChangeShapeType="1" noTextEdit="1"/>
              </p:cNvSpPr>
              <p:nvPr/>
            </p:nvSpPr>
            <p:spPr>
              <a:xfrm>
                <a:off x="9296400" y="1910080"/>
                <a:ext cx="2895600" cy="1137920"/>
              </a:xfrm>
              <a:prstGeom prst="wedgeRoundRectCallout">
                <a:avLst>
                  <a:gd name="adj1" fmla="val -43124"/>
                  <a:gd name="adj2" fmla="val 63162"/>
                  <a:gd name="adj3" fmla="val 16667"/>
                </a:avLst>
              </a:prstGeom>
              <a:blipFill>
                <a:blip r:embed="rId9"/>
                <a:stretch>
                  <a:fillRect/>
                </a:stretch>
              </a:blipFill>
              <a:ln w="57150"/>
            </p:spPr>
            <p:txBody>
              <a:bodyPr/>
              <a:lstStyle/>
              <a:p>
                <a:r>
                  <a:rPr lang="en-US">
                    <a:noFill/>
                  </a:rPr>
                  <a:t> </a:t>
                </a:r>
              </a:p>
            </p:txBody>
          </p:sp>
        </mc:Fallback>
      </mc:AlternateContent>
      <p:pic>
        <p:nvPicPr>
          <p:cNvPr id="8" name="J2TEAM-TTS-1734141436535 (1)">
            <a:hlinkClick r:id="" action="ppaction://media"/>
            <a:extLst>
              <a:ext uri="{FF2B5EF4-FFF2-40B4-BE49-F238E27FC236}">
                <a16:creationId xmlns:a16="http://schemas.microsoft.com/office/drawing/2014/main" xmlns="" id="{49C28C72-6EEE-F64C-EE25-3A7EC4B672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1840" y="96520"/>
            <a:ext cx="406400" cy="406400"/>
          </a:xfrm>
          <a:prstGeom prst="rect">
            <a:avLst/>
          </a:prstGeom>
        </p:spPr>
      </p:pic>
      <p:pic>
        <p:nvPicPr>
          <p:cNvPr id="9" name="J2TEAM-TTS-1734141466535 (1)">
            <a:hlinkClick r:id="" action="ppaction://media"/>
            <a:extLst>
              <a:ext uri="{FF2B5EF4-FFF2-40B4-BE49-F238E27FC236}">
                <a16:creationId xmlns:a16="http://schemas.microsoft.com/office/drawing/2014/main" xmlns="" id="{8E6E0047-A8A4-0983-1980-71091CC3572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11200" y="949960"/>
            <a:ext cx="406400" cy="406400"/>
          </a:xfrm>
          <a:prstGeom prst="rect">
            <a:avLst/>
          </a:prstGeom>
        </p:spPr>
      </p:pic>
      <p:pic>
        <p:nvPicPr>
          <p:cNvPr id="10" name="J2TEAM-TTS-1734141492776 (1)">
            <a:hlinkClick r:id="" action="ppaction://media"/>
            <a:extLst>
              <a:ext uri="{FF2B5EF4-FFF2-40B4-BE49-F238E27FC236}">
                <a16:creationId xmlns:a16="http://schemas.microsoft.com/office/drawing/2014/main" xmlns="" id="{C5595D8B-2D86-F945-B417-5A2CE3778FF4}"/>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17120" y="35052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7992"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417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 presetClass="mediacall" presetSubtype="0" fill="hold" nodeType="withEffect">
                                  <p:stCondLst>
                                    <p:cond delay="0"/>
                                  </p:stCondLst>
                                  <p:childTnLst>
                                    <p:cmd type="call" cmd="playFrom(0.0)">
                                      <p:cBhvr>
                                        <p:cTn id="23" dur="6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3"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449</TotalTime>
  <Words>531</Words>
  <Application>Microsoft Office PowerPoint</Application>
  <PresentationFormat>Widescreen</PresentationFormat>
  <Paragraphs>49</Paragraphs>
  <Slides>17</Slides>
  <Notes>0</Notes>
  <HiddenSlides>0</HiddenSlides>
  <MMClips>24</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SimSun</vt:lpstr>
      <vt:lpstr>#9Slide02 Noi dung dai</vt:lpstr>
      <vt:lpstr>#9Slide02 Tieu de dai</vt:lpstr>
      <vt:lpstr>Arial</vt:lpstr>
      <vt:lpstr>Calibri</vt:lpstr>
      <vt:lpstr>Calibri Light</vt:lpstr>
      <vt:lpstr>Cambria</vt:lpstr>
      <vt:lpstr>Cambria Math</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Microsoft account</cp:lastModifiedBy>
  <cp:revision>11</cp:revision>
  <dcterms:created xsi:type="dcterms:W3CDTF">2023-12-02T07:45:56Z</dcterms:created>
  <dcterms:modified xsi:type="dcterms:W3CDTF">2025-02-10T07:57:50Z</dcterms:modified>
</cp:coreProperties>
</file>