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64" r:id="rId10"/>
    <p:sldId id="293" r:id="rId11"/>
    <p:sldId id="265" r:id="rId12"/>
    <p:sldId id="266" r:id="rId13"/>
    <p:sldId id="267" r:id="rId14"/>
    <p:sldId id="294" r:id="rId15"/>
    <p:sldId id="268" r:id="rId16"/>
    <p:sldId id="269" r:id="rId17"/>
    <p:sldId id="270" r:id="rId18"/>
    <p:sldId id="275" r:id="rId19"/>
  </p:sldIdLst>
  <p:sldSz cx="12192000" cy="6858000"/>
  <p:notesSz cx="6858000" cy="9144000"/>
  <p:embeddedFontLst>
    <p:embeddedFont>
      <p:font typeface="HP001 4 hàng" panose="020B0603050302020204" pitchFamily="34" charset="0"/>
      <p:regular r:id="rId21"/>
      <p:bold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okie" panose="020B0604020202020204" charset="0"/>
      <p:bold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8" name="Google Shape;44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1" name="Google Shape;44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2" name="Google Shape;44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1" name="Google Shape;447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3" name="Google Shape;44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1" name="Google Shape;450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" name="Google Shape;45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7" name="Google Shape;45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999873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18" Type="http://schemas.microsoft.com/office/2007/relationships/hdphoto" Target="../media/hdphoto3.wdp"/><Relationship Id="rId3" Type="http://schemas.microsoft.com/office/2007/relationships/hdphoto" Target="../media/hdphoto1.wdp"/><Relationship Id="rId21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0.png"/><Relationship Id="rId17" Type="http://schemas.openxmlformats.org/officeDocument/2006/relationships/image" Target="../media/image5.png"/><Relationship Id="rId2" Type="http://schemas.openxmlformats.org/officeDocument/2006/relationships/image" Target="../media/image3.png"/><Relationship Id="rId16" Type="http://schemas.openxmlformats.org/officeDocument/2006/relationships/image" Target="../media/image22.GIF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10.wdp"/><Relationship Id="rId5" Type="http://schemas.microsoft.com/office/2007/relationships/hdphoto" Target="../media/hdphoto2.wdp"/><Relationship Id="rId15" Type="http://schemas.microsoft.com/office/2007/relationships/hdphoto" Target="../media/hdphoto12.wdp"/><Relationship Id="rId23" Type="http://schemas.openxmlformats.org/officeDocument/2006/relationships/image" Target="../media/image26.png"/><Relationship Id="rId10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microsoft.com/office/2007/relationships/hdphoto" Target="../media/hdphoto9.wdp"/><Relationship Id="rId14" Type="http://schemas.openxmlformats.org/officeDocument/2006/relationships/image" Target="../media/image21.png"/><Relationship Id="rId2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690880" y="106045"/>
            <a:ext cx="2317115" cy="980440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08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Cookie" panose="02000000000000000000"/>
                  <a:ea typeface="Cookie" panose="02000000000000000000"/>
                  <a:cs typeface="Cookie" panose="0200000000000000000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730500" y="231775"/>
            <a:ext cx="7724775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677160" y="1899285"/>
            <a:ext cx="6896735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706049" y="310608"/>
            <a:ext cx="10391693" cy="5821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405" y="1079206"/>
            <a:ext cx="8384176" cy="558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1" b="1" dirty="0" err="1">
                <a:latin typeface="HP001 4 hàng" pitchFamily="34" charset="0"/>
              </a:rPr>
              <a:t>Thứ</a:t>
            </a:r>
            <a:r>
              <a:rPr lang="en-US" sz="3031" b="1" dirty="0">
                <a:latin typeface="HP001 4 hàng" pitchFamily="34" charset="0"/>
              </a:rPr>
              <a:t> </a:t>
            </a:r>
            <a:r>
              <a:rPr lang="en-US" sz="3031" b="1" dirty="0" err="1" smtClean="0">
                <a:latin typeface="HP001 4 hàng" pitchFamily="34" charset="0"/>
              </a:rPr>
              <a:t>ba</a:t>
            </a:r>
            <a:r>
              <a:rPr lang="en-US" sz="3031" b="1" dirty="0" smtClean="0">
                <a:latin typeface="HP001 4 hàng" pitchFamily="34" charset="0"/>
              </a:rPr>
              <a:t> </a:t>
            </a:r>
            <a:r>
              <a:rPr lang="en-US" sz="3031" b="1" dirty="0" err="1">
                <a:latin typeface="HP001 4 hàng" pitchFamily="34" charset="0"/>
              </a:rPr>
              <a:t>ngày</a:t>
            </a:r>
            <a:r>
              <a:rPr lang="en-US" sz="3031" b="1" dirty="0">
                <a:latin typeface="HP001 4 hàng" pitchFamily="34" charset="0"/>
              </a:rPr>
              <a:t> </a:t>
            </a:r>
            <a:r>
              <a:rPr lang="en-US" sz="3031" b="1" dirty="0" smtClean="0">
                <a:latin typeface="HP001 4 hàng" pitchFamily="34" charset="0"/>
              </a:rPr>
              <a:t>22 </a:t>
            </a:r>
            <a:r>
              <a:rPr lang="en-US" sz="3031" b="1" dirty="0" err="1">
                <a:latin typeface="HP001 4 hàng" pitchFamily="34" charset="0"/>
              </a:rPr>
              <a:t>tháng</a:t>
            </a:r>
            <a:r>
              <a:rPr lang="en-US" sz="3031" b="1" dirty="0">
                <a:latin typeface="HP001 4 hàng" pitchFamily="34" charset="0"/>
              </a:rPr>
              <a:t> 3 </a:t>
            </a:r>
            <a:r>
              <a:rPr lang="en-US" sz="3031" b="1" dirty="0" err="1">
                <a:latin typeface="HP001 4 hàng" pitchFamily="34" charset="0"/>
              </a:rPr>
              <a:t>năm</a:t>
            </a:r>
            <a:r>
              <a:rPr lang="en-US" sz="3031" b="1" dirty="0">
                <a:latin typeface="HP001 4 hàng" pitchFamily="34" charset="0"/>
              </a:rPr>
              <a:t> </a:t>
            </a:r>
            <a:r>
              <a:rPr lang="vi-VN" sz="3031" b="1" dirty="0">
                <a:latin typeface="HP001 4 hàng" pitchFamily="34" charset="0"/>
              </a:rPr>
              <a:t>2022</a:t>
            </a:r>
            <a:endParaRPr lang="en-US" sz="3031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8618" y="1675522"/>
            <a:ext cx="2212931" cy="558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1" b="1" dirty="0" err="1">
                <a:latin typeface="HP001 4 hàng" pitchFamily="34" charset="0"/>
              </a:rPr>
              <a:t>Toán</a:t>
            </a:r>
            <a:endParaRPr lang="en-US" sz="3031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3260" y="2220138"/>
            <a:ext cx="5632267" cy="558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1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1" b="1" dirty="0">
                <a:latin typeface="HP001 4 hàng" pitchFamily="34" charset="0"/>
                <a:cs typeface="Times New Roman" pitchFamily="18" charset="0"/>
              </a:rPr>
              <a:t> 55: </a:t>
            </a:r>
            <a:r>
              <a:rPr lang="en-US" sz="3031" b="1" dirty="0" err="1" smtClean="0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31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1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1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31" b="1" dirty="0" err="1" smtClean="0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31" b="1" dirty="0" smtClean="0">
                <a:latin typeface="HP001 4 hàng" pitchFamily="34" charset="0"/>
                <a:cs typeface="Times New Roman" pitchFamily="18" charset="0"/>
              </a:rPr>
              <a:t> 67, 68)</a:t>
            </a:r>
            <a:endParaRPr lang="en-US" sz="3031" dirty="0"/>
          </a:p>
        </p:txBody>
      </p:sp>
      <p:sp>
        <p:nvSpPr>
          <p:cNvPr id="6" name="Rectangle 5"/>
          <p:cNvSpPr/>
          <p:nvPr/>
        </p:nvSpPr>
        <p:spPr>
          <a:xfrm>
            <a:off x="9279795" y="8484"/>
            <a:ext cx="2897124" cy="302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</p:spTree>
    <p:extLst>
      <p:ext uri="{BB962C8B-B14F-4D97-AF65-F5344CB8AC3E}">
        <p14:creationId xmlns:p14="http://schemas.microsoft.com/office/powerpoint/2010/main" val="15593918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" name="Google Shape;4454;p10" descr="C:\Users\TUAN\Downloads\Luyện tập 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30152" y="328812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4455" name="Google Shape;4455;p10"/>
          <p:cNvSpPr/>
          <p:nvPr/>
        </p:nvSpPr>
        <p:spPr>
          <a:xfrm>
            <a:off x="3585891" y="643936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6" name="Google Shape;4456;p10"/>
          <p:cNvGrpSpPr/>
          <p:nvPr/>
        </p:nvGrpSpPr>
        <p:grpSpPr>
          <a:xfrm>
            <a:off x="2967936" y="589072"/>
            <a:ext cx="1905202" cy="570588"/>
            <a:chOff x="1183343" y="1464304"/>
            <a:chExt cx="1905202" cy="570588"/>
          </a:xfrm>
        </p:grpSpPr>
        <p:sp>
          <p:nvSpPr>
            <p:cNvPr id="4457" name="Google Shape;4457;p10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458" name="Google Shape;4458;p10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sp>
        <p:nvSpPr>
          <p:cNvPr id="4459" name="Google Shape;4459;p10"/>
          <p:cNvSpPr txBox="1"/>
          <p:nvPr/>
        </p:nvSpPr>
        <p:spPr>
          <a:xfrm>
            <a:off x="1234227" y="1673787"/>
            <a:ext cx="9474068" cy="1131848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Mẫu: 		2 dm + 3 dm = 5 dm			4 m + 6 m = 10 m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		5 dm – 3 dm = 2 dm			10 m – 6 m = 4 m    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60" name="Google Shape;4460;p10"/>
          <p:cNvGrpSpPr/>
          <p:nvPr/>
        </p:nvGrpSpPr>
        <p:grpSpPr>
          <a:xfrm>
            <a:off x="1326162" y="3184970"/>
            <a:ext cx="10693773" cy="1508984"/>
            <a:chOff x="2353055" y="2078841"/>
            <a:chExt cx="10693773" cy="1508984"/>
          </a:xfrm>
        </p:grpSpPr>
        <p:sp>
          <p:nvSpPr>
            <p:cNvPr id="4461" name="Google Shape;4461;p10"/>
            <p:cNvSpPr txBox="1"/>
            <p:nvPr/>
          </p:nvSpPr>
          <p:spPr>
            <a:xfrm>
              <a:off x="2353055" y="2078841"/>
              <a:ext cx="10693773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5 dm + 8 dm =                dm		26 dm + 45 dm =              dm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65 m – 30 m =                m			51 m – 16 m =              m</a:t>
              </a:r>
            </a:p>
          </p:txBody>
        </p:sp>
        <p:sp>
          <p:nvSpPr>
            <p:cNvPr id="4462" name="Google Shape;4462;p10"/>
            <p:cNvSpPr/>
            <p:nvPr/>
          </p:nvSpPr>
          <p:spPr>
            <a:xfrm>
              <a:off x="4608858" y="2246029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3" name="Google Shape;4463;p10"/>
            <p:cNvSpPr/>
            <p:nvPr/>
          </p:nvSpPr>
          <p:spPr>
            <a:xfrm>
              <a:off x="4608858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4" name="Google Shape;4464;p10"/>
            <p:cNvSpPr/>
            <p:nvPr/>
          </p:nvSpPr>
          <p:spPr>
            <a:xfrm>
              <a:off x="10352196" y="2231281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5" name="Google Shape;4465;p10"/>
            <p:cNvSpPr/>
            <p:nvPr/>
          </p:nvSpPr>
          <p:spPr>
            <a:xfrm>
              <a:off x="10012992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466" name="Google Shape;4466;p10"/>
          <p:cNvSpPr txBox="1"/>
          <p:nvPr/>
        </p:nvSpPr>
        <p:spPr>
          <a:xfrm>
            <a:off x="3778984" y="3379434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13</a:t>
            </a:r>
          </a:p>
        </p:txBody>
      </p:sp>
      <p:sp>
        <p:nvSpPr>
          <p:cNvPr id="4467" name="Google Shape;4467;p10"/>
          <p:cNvSpPr txBox="1"/>
          <p:nvPr/>
        </p:nvSpPr>
        <p:spPr>
          <a:xfrm>
            <a:off x="3763114" y="413151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35</a:t>
            </a:r>
          </a:p>
        </p:txBody>
      </p:sp>
      <p:sp>
        <p:nvSpPr>
          <p:cNvPr id="4468" name="Google Shape;4468;p10"/>
          <p:cNvSpPr txBox="1"/>
          <p:nvPr/>
        </p:nvSpPr>
        <p:spPr>
          <a:xfrm>
            <a:off x="9535771" y="336690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71</a:t>
            </a:r>
          </a:p>
        </p:txBody>
      </p:sp>
      <p:sp>
        <p:nvSpPr>
          <p:cNvPr id="4469" name="Google Shape;4469;p10"/>
          <p:cNvSpPr txBox="1"/>
          <p:nvPr/>
        </p:nvSpPr>
        <p:spPr>
          <a:xfrm>
            <a:off x="9168370" y="4133857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" name="Google Shape;4474;p11" descr="C:\Users\TUAN\Downloads\Luyện tập 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30152" y="328812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5" name="Google Shape;4475;p11"/>
          <p:cNvGrpSpPr/>
          <p:nvPr/>
        </p:nvGrpSpPr>
        <p:grpSpPr>
          <a:xfrm>
            <a:off x="2967936" y="700290"/>
            <a:ext cx="7193702" cy="481630"/>
            <a:chOff x="2967936" y="700290"/>
            <a:chExt cx="7193702" cy="481630"/>
          </a:xfrm>
        </p:grpSpPr>
        <p:sp>
          <p:nvSpPr>
            <p:cNvPr id="4476" name="Google Shape;4476;p11"/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  <a:endParaRPr sz="32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7" name="Google Shape;4477;p11"/>
            <p:cNvSpPr txBox="1"/>
            <p:nvPr/>
          </p:nvSpPr>
          <p:spPr>
            <a:xfrm>
              <a:off x="3405257" y="720255"/>
              <a:ext cx="675638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Quan sát tranh và trả lời câu hỏi:</a:t>
              </a:r>
            </a:p>
          </p:txBody>
        </p:sp>
      </p:grpSp>
      <p:pic>
        <p:nvPicPr>
          <p:cNvPr id="4478" name="Google Shape;4478;p1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60680" y="1212270"/>
            <a:ext cx="8969195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4479" name="Google Shape;4479;p11"/>
          <p:cNvSpPr txBox="1"/>
          <p:nvPr/>
        </p:nvSpPr>
        <p:spPr>
          <a:xfrm>
            <a:off x="988142" y="4380271"/>
            <a:ext cx="94596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Để đi đến cầu trượt rồi ra bập bênh. Rô – bốt cần đi bao nhiêu mét?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80" name="Google Shape;4480;p11"/>
          <p:cNvSpPr txBox="1"/>
          <p:nvPr/>
        </p:nvSpPr>
        <p:spPr>
          <a:xfrm>
            <a:off x="3569110" y="5104859"/>
            <a:ext cx="35012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30 m + 15 m =  45 m</a:t>
            </a:r>
          </a:p>
        </p:txBody>
      </p:sp>
      <p:sp>
        <p:nvSpPr>
          <p:cNvPr id="4481" name="Google Shape;4481;p11"/>
          <p:cNvSpPr txBox="1"/>
          <p:nvPr/>
        </p:nvSpPr>
        <p:spPr>
          <a:xfrm>
            <a:off x="988142" y="5829447"/>
            <a:ext cx="509400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Rô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bốt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phải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đi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45 m</a:t>
            </a:r>
            <a:r>
              <a:rPr lang="en-US" sz="28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sz="2800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6" name="Google Shape;4486;p12"/>
          <p:cNvGrpSpPr/>
          <p:nvPr/>
        </p:nvGrpSpPr>
        <p:grpSpPr>
          <a:xfrm>
            <a:off x="805176" y="165881"/>
            <a:ext cx="10187765" cy="1015800"/>
            <a:chOff x="2967936" y="602271"/>
            <a:chExt cx="10187765" cy="1015800"/>
          </a:xfrm>
        </p:grpSpPr>
        <p:sp>
          <p:nvSpPr>
            <p:cNvPr id="4487" name="Google Shape;4487;p12"/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  <a:endParaRPr sz="32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8" name="Google Shape;4488;p12"/>
            <p:cNvSpPr txBox="1"/>
            <p:nvPr/>
          </p:nvSpPr>
          <p:spPr>
            <a:xfrm>
              <a:off x="3449501" y="602271"/>
              <a:ext cx="97062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Nam, Việt và Rô – bốt cùng chơi đá cầu. Nam đá quả cầu bay xa 4 m. Việt đá quả cầu bay ra xa 5 m. Rô – bốt đá quả c</a:t>
              </a:r>
              <a:r>
                <a:rPr lang="en-US" sz="2400">
                  <a:solidFill>
                    <a:schemeClr val="dk1"/>
                  </a:solidFill>
                </a:rPr>
                <a:t>ầ</a:t>
              </a: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u bay xa 7 m. </a:t>
              </a:r>
            </a:p>
          </p:txBody>
        </p:sp>
      </p:grpSp>
      <p:pic>
        <p:nvPicPr>
          <p:cNvPr id="4489" name="Google Shape;4489;p1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25044" y="1542250"/>
            <a:ext cx="6365912" cy="2337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0" name="Google Shape;4490;p12"/>
          <p:cNvCxnSpPr/>
          <p:nvPr/>
        </p:nvCxnSpPr>
        <p:spPr>
          <a:xfrm>
            <a:off x="6848505" y="681563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1" name="Google Shape;4491;p12"/>
          <p:cNvCxnSpPr/>
          <p:nvPr/>
        </p:nvCxnSpPr>
        <p:spPr>
          <a:xfrm>
            <a:off x="10107897" y="711059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2" name="Google Shape;4492;p12"/>
          <p:cNvCxnSpPr/>
          <p:nvPr/>
        </p:nvCxnSpPr>
        <p:spPr>
          <a:xfrm>
            <a:off x="1352529" y="1297729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3" name="Google Shape;4493;p12"/>
          <p:cNvCxnSpPr/>
          <p:nvPr/>
        </p:nvCxnSpPr>
        <p:spPr>
          <a:xfrm>
            <a:off x="4905588" y="1276789"/>
            <a:ext cx="549455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4" name="Google Shape;4494;p12"/>
          <p:cNvCxnSpPr/>
          <p:nvPr/>
        </p:nvCxnSpPr>
        <p:spPr>
          <a:xfrm>
            <a:off x="5587971" y="1297729"/>
            <a:ext cx="1177806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5" name="Google Shape;4495;p12"/>
          <p:cNvCxnSpPr/>
          <p:nvPr/>
        </p:nvCxnSpPr>
        <p:spPr>
          <a:xfrm>
            <a:off x="9339820" y="1276789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96" name="Google Shape;4496;p12"/>
          <p:cNvSpPr txBox="1"/>
          <p:nvPr/>
        </p:nvSpPr>
        <p:spPr>
          <a:xfrm>
            <a:off x="7366996" y="1662574"/>
            <a:ext cx="39456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Bạn nào đá quả cầu bay xa nhất?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97" name="Google Shape;4497;p12"/>
          <p:cNvSpPr txBox="1"/>
          <p:nvPr/>
        </p:nvSpPr>
        <p:spPr>
          <a:xfrm>
            <a:off x="7366996" y="2493571"/>
            <a:ext cx="3063659" cy="113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Rô-bốt đá xa nhất.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( 7 m &gt; 5m &gt; 2m)</a:t>
            </a:r>
          </a:p>
        </p:txBody>
      </p:sp>
      <p:sp>
        <p:nvSpPr>
          <p:cNvPr id="4498" name="Google Shape;4498;p12"/>
          <p:cNvSpPr txBox="1"/>
          <p:nvPr/>
        </p:nvSpPr>
        <p:spPr>
          <a:xfrm>
            <a:off x="1023837" y="3905433"/>
            <a:ext cx="7245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Việt đá quả cầu bay xa hơn Nam bao nhiêu mét?</a:t>
            </a:r>
          </a:p>
        </p:txBody>
      </p:sp>
      <p:sp>
        <p:nvSpPr>
          <p:cNvPr id="4499" name="Google Shape;4499;p12"/>
          <p:cNvSpPr txBox="1"/>
          <p:nvPr/>
        </p:nvSpPr>
        <p:spPr>
          <a:xfrm>
            <a:off x="2423374" y="4194026"/>
            <a:ext cx="5513882" cy="223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giải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Việt đá quả cầu xa hơn Nam số mét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– 4 = 1 (m)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Đáp số: 1 m.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706049" y="310608"/>
            <a:ext cx="10391693" cy="5821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405" y="1079206"/>
            <a:ext cx="8384176" cy="558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1" b="1" dirty="0" err="1">
                <a:latin typeface="HP001 4 hàng" pitchFamily="34" charset="0"/>
              </a:rPr>
              <a:t>Thứ</a:t>
            </a:r>
            <a:r>
              <a:rPr lang="en-US" sz="3031" b="1" dirty="0">
                <a:latin typeface="HP001 4 hàng" pitchFamily="34" charset="0"/>
              </a:rPr>
              <a:t> </a:t>
            </a:r>
            <a:r>
              <a:rPr lang="en-US" sz="3031" b="1" dirty="0" err="1" smtClean="0">
                <a:latin typeface="HP001 4 hàng" pitchFamily="34" charset="0"/>
              </a:rPr>
              <a:t>ba</a:t>
            </a:r>
            <a:r>
              <a:rPr lang="en-US" sz="3031" b="1" dirty="0" smtClean="0">
                <a:latin typeface="HP001 4 hàng" pitchFamily="34" charset="0"/>
              </a:rPr>
              <a:t> </a:t>
            </a:r>
            <a:r>
              <a:rPr lang="en-US" sz="3031" b="1" dirty="0" err="1">
                <a:latin typeface="HP001 4 hàng" pitchFamily="34" charset="0"/>
              </a:rPr>
              <a:t>ngày</a:t>
            </a:r>
            <a:r>
              <a:rPr lang="en-US" sz="3031" b="1" dirty="0">
                <a:latin typeface="HP001 4 hàng" pitchFamily="34" charset="0"/>
              </a:rPr>
              <a:t> </a:t>
            </a:r>
            <a:r>
              <a:rPr lang="en-US" sz="3031" b="1" dirty="0" smtClean="0">
                <a:latin typeface="HP001 4 hàng" pitchFamily="34" charset="0"/>
              </a:rPr>
              <a:t>22 </a:t>
            </a:r>
            <a:r>
              <a:rPr lang="en-US" sz="3031" b="1" dirty="0" err="1">
                <a:latin typeface="HP001 4 hàng" pitchFamily="34" charset="0"/>
              </a:rPr>
              <a:t>tháng</a:t>
            </a:r>
            <a:r>
              <a:rPr lang="en-US" sz="3031" b="1" dirty="0">
                <a:latin typeface="HP001 4 hàng" pitchFamily="34" charset="0"/>
              </a:rPr>
              <a:t> 3 </a:t>
            </a:r>
            <a:r>
              <a:rPr lang="en-US" sz="3031" b="1" dirty="0" err="1">
                <a:latin typeface="HP001 4 hàng" pitchFamily="34" charset="0"/>
              </a:rPr>
              <a:t>năm</a:t>
            </a:r>
            <a:r>
              <a:rPr lang="en-US" sz="3031" b="1" dirty="0">
                <a:latin typeface="HP001 4 hàng" pitchFamily="34" charset="0"/>
              </a:rPr>
              <a:t> </a:t>
            </a:r>
            <a:r>
              <a:rPr lang="vi-VN" sz="3031" b="1" dirty="0">
                <a:latin typeface="HP001 4 hàng" pitchFamily="34" charset="0"/>
              </a:rPr>
              <a:t>2022</a:t>
            </a:r>
            <a:endParaRPr lang="en-US" sz="3031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8618" y="1675522"/>
            <a:ext cx="2212931" cy="558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1" b="1" dirty="0" err="1">
                <a:latin typeface="HP001 4 hàng" pitchFamily="34" charset="0"/>
              </a:rPr>
              <a:t>Toán</a:t>
            </a:r>
            <a:endParaRPr lang="en-US" sz="3031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3260" y="2220138"/>
            <a:ext cx="5632267" cy="558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1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1" b="1" dirty="0">
                <a:latin typeface="HP001 4 hàng" pitchFamily="34" charset="0"/>
                <a:cs typeface="Times New Roman" pitchFamily="18" charset="0"/>
              </a:rPr>
              <a:t> 55: </a:t>
            </a:r>
            <a:r>
              <a:rPr lang="en-US" sz="3031" b="1" dirty="0" err="1" smtClean="0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31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1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1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31" b="1" dirty="0" err="1" smtClean="0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31" b="1" dirty="0" smtClean="0">
                <a:latin typeface="HP001 4 hàng" pitchFamily="34" charset="0"/>
                <a:cs typeface="Times New Roman" pitchFamily="18" charset="0"/>
              </a:rPr>
              <a:t> 67, 68)</a:t>
            </a:r>
            <a:endParaRPr lang="en-US" sz="3031" dirty="0"/>
          </a:p>
        </p:txBody>
      </p:sp>
      <p:sp>
        <p:nvSpPr>
          <p:cNvPr id="6" name="Rectangle 5"/>
          <p:cNvSpPr/>
          <p:nvPr/>
        </p:nvSpPr>
        <p:spPr>
          <a:xfrm>
            <a:off x="9279795" y="8484"/>
            <a:ext cx="2897124" cy="302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7" name="TextBox 6"/>
          <p:cNvSpPr txBox="1"/>
          <p:nvPr/>
        </p:nvSpPr>
        <p:spPr>
          <a:xfrm>
            <a:off x="2223261" y="2844164"/>
            <a:ext cx="1755358" cy="558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1" b="1" dirty="0" err="1" smtClean="0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 3:</a:t>
            </a:r>
            <a:endParaRPr lang="en-US" sz="303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3274" y="4018105"/>
            <a:ext cx="7726253" cy="55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b)                 </a:t>
            </a:r>
            <a:r>
              <a:rPr lang="en-US" sz="3031" b="1" dirty="0" err="1" smtClean="0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1" b="1" dirty="0" err="1" smtClean="0">
                <a:solidFill>
                  <a:srgbClr val="7030A0"/>
                </a:solidFill>
                <a:latin typeface="HP001 4 hàng" pitchFamily="34" charset="0"/>
              </a:rPr>
              <a:t>giải</a:t>
            </a:r>
            <a:endParaRPr lang="en-US" sz="303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7114" y="4576576"/>
            <a:ext cx="6726777" cy="55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……………………………………………………</a:t>
            </a:r>
            <a:endParaRPr lang="en-US" sz="303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3274" y="3435644"/>
            <a:ext cx="8709925" cy="55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a) </a:t>
            </a:r>
            <a:r>
              <a:rPr lang="en-US" sz="3031" b="1" dirty="0" err="1" smtClean="0">
                <a:solidFill>
                  <a:srgbClr val="7030A0"/>
                </a:solidFill>
                <a:latin typeface="HP001 4 hàng" pitchFamily="34" charset="0"/>
              </a:rPr>
              <a:t>Bạn</a:t>
            </a:r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 ………………….. </a:t>
            </a:r>
            <a:r>
              <a:rPr lang="en-US" sz="3031" b="1" dirty="0" err="1" smtClean="0">
                <a:solidFill>
                  <a:srgbClr val="7030A0"/>
                </a:solidFill>
                <a:latin typeface="HP001 4 hàng" pitchFamily="34" charset="0"/>
              </a:rPr>
              <a:t>đá</a:t>
            </a:r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1" b="1" dirty="0" err="1" smtClean="0">
                <a:solidFill>
                  <a:srgbClr val="7030A0"/>
                </a:solidFill>
                <a:latin typeface="HP001 4 hàng" pitchFamily="34" charset="0"/>
              </a:rPr>
              <a:t>quả</a:t>
            </a:r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1" b="1" dirty="0" err="1" smtClean="0">
                <a:solidFill>
                  <a:srgbClr val="7030A0"/>
                </a:solidFill>
                <a:latin typeface="HP001 4 hàng" pitchFamily="34" charset="0"/>
              </a:rPr>
              <a:t>cầu</a:t>
            </a:r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 bay </a:t>
            </a:r>
            <a:r>
              <a:rPr lang="en-US" sz="3031" b="1" dirty="0" err="1" smtClean="0">
                <a:solidFill>
                  <a:srgbClr val="7030A0"/>
                </a:solidFill>
                <a:latin typeface="HP001 4 hàng" pitchFamily="34" charset="0"/>
              </a:rPr>
              <a:t>xa</a:t>
            </a:r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1" b="1" dirty="0" err="1" smtClean="0">
                <a:solidFill>
                  <a:srgbClr val="7030A0"/>
                </a:solidFill>
                <a:latin typeface="HP001 4 hàng" pitchFamily="34" charset="0"/>
              </a:rPr>
              <a:t>nhất</a:t>
            </a:r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sz="303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28160" y="5159037"/>
            <a:ext cx="6726777" cy="55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……………………………………………</a:t>
            </a:r>
            <a:endParaRPr lang="en-US" sz="303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1580" y="5741226"/>
            <a:ext cx="6726777" cy="55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1" b="1" dirty="0" smtClean="0">
                <a:solidFill>
                  <a:srgbClr val="7030A0"/>
                </a:solidFill>
                <a:latin typeface="HP001 4 hàng" pitchFamily="34" charset="0"/>
              </a:rPr>
              <a:t>……………………………….</a:t>
            </a:r>
            <a:endParaRPr lang="en-US" sz="3031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240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8" name="Google Shape;4508;p14" descr="Không có mô tả.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90947" y="37040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4509" name="Google Shape;4509;p14"/>
          <p:cNvSpPr txBox="1"/>
          <p:nvPr/>
        </p:nvSpPr>
        <p:spPr>
          <a:xfrm flipH="1">
            <a:off x="3021429" y="740676"/>
            <a:ext cx="484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A1E72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CẦU THANG - CẦU TRƯỢT</a:t>
            </a:r>
          </a:p>
        </p:txBody>
      </p:sp>
      <p:pic>
        <p:nvPicPr>
          <p:cNvPr id="4510" name="Google Shape;4510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307415" y="290996"/>
            <a:ext cx="1693179" cy="142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1" name="Google Shape;4511;p14" descr="Business Rules Clip Art - Royalty Free - GoGraph"/>
          <p:cNvPicPr preferRelativeResize="0"/>
          <p:nvPr/>
        </p:nvPicPr>
        <p:blipFill rotWithShape="1">
          <a:blip r:embed="rId5"/>
          <a:srcRect b="22676"/>
          <a:stretch>
            <a:fillRect/>
          </a:stretch>
        </p:blipFill>
        <p:spPr>
          <a:xfrm>
            <a:off x="5026496" y="1416937"/>
            <a:ext cx="2238375" cy="1428802"/>
          </a:xfrm>
          <a:prstGeom prst="rect">
            <a:avLst/>
          </a:prstGeom>
          <a:noFill/>
          <a:ln>
            <a:noFill/>
          </a:ln>
        </p:spPr>
      </p:pic>
      <p:sp>
        <p:nvSpPr>
          <p:cNvPr id="4512" name="Google Shape;4512;p14"/>
          <p:cNvSpPr txBox="1"/>
          <p:nvPr/>
        </p:nvSpPr>
        <p:spPr>
          <a:xfrm>
            <a:off x="996694" y="2308217"/>
            <a:ext cx="9937608" cy="390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 theo nhóm.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Người chơi bắt đầu từ ô </a:t>
            </a:r>
            <a:r>
              <a:rPr lang="en-US" sz="24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xuất phát</a:t>
            </a: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Khi đến lượt, người chơi gieo xúc xắc. Đếm số chấm ở mặt trên xúc xắc rồi di chuyển số ô bằng số chấm đó. Nếu số thích hợp với      ở ô đi đến, nếu nêu sai số thì phải quay về ô xuất phát trước đó. Khi đến chân cầu thang, em leo lên. Khi đến đỉnh cầu trượt, em trượt xuống.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Trò chơi kết thúc khi có người đến được </a:t>
            </a:r>
            <a:r>
              <a:rPr lang="en-US" sz="24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kho báu</a:t>
            </a: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4513" name="Google Shape;4513;p14"/>
          <p:cNvSpPr/>
          <p:nvPr/>
        </p:nvSpPr>
        <p:spPr>
          <a:xfrm>
            <a:off x="859722" y="1628506"/>
            <a:ext cx="10183416" cy="469499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14" name="Google Shape;4514;p14"/>
          <p:cNvSpPr/>
          <p:nvPr/>
        </p:nvSpPr>
        <p:spPr>
          <a:xfrm>
            <a:off x="5660175" y="4071254"/>
            <a:ext cx="443163" cy="485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4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9" name="Google Shape;4519;p15" descr="Không có mô tả.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90947" y="37040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4520" name="Google Shape;4520;p15"/>
          <p:cNvSpPr txBox="1"/>
          <p:nvPr/>
        </p:nvSpPr>
        <p:spPr>
          <a:xfrm flipH="1">
            <a:off x="408924" y="1557104"/>
            <a:ext cx="48443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A1E72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CẦU THANG – CẦU TRƯỢT</a:t>
            </a:r>
          </a:p>
        </p:txBody>
      </p:sp>
      <p:pic>
        <p:nvPicPr>
          <p:cNvPr id="4521" name="Google Shape;4521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28317" y="2715630"/>
            <a:ext cx="3068056" cy="258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2" name="Google Shape;4522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63453" y="223239"/>
            <a:ext cx="6122852" cy="6234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5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36221" y="2075730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 là một đơn vị đo........?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</a:t>
            </a:r>
          </a:p>
        </p:txBody>
      </p:sp>
      <p:pic>
        <p:nvPicPr>
          <p:cNvPr id="30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3890645" y="1228725"/>
            <a:ext cx="5013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charset="0"/>
                <a:cs typeface="Times New Roman" panose="02020603050405020304" charset="0"/>
              </a:rPr>
              <a:t>4 dm = ......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00026" y="1628690"/>
            <a:ext cx="63828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dm = ..... 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444</Words>
  <Application>Microsoft Office PowerPoint</Application>
  <PresentationFormat>Widescreen</PresentationFormat>
  <Paragraphs>66</Paragraphs>
  <Slides>18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HP001 4 hàng</vt:lpstr>
      <vt:lpstr>Arial</vt:lpstr>
      <vt:lpstr>Tahoma</vt:lpstr>
      <vt:lpstr>Times New Roman</vt:lpstr>
      <vt:lpstr>Calibri</vt:lpstr>
      <vt:lpstr>Noto Sans Symbols</vt:lpstr>
      <vt:lpstr>Cookie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Trang</cp:lastModifiedBy>
  <cp:revision>7</cp:revision>
  <dcterms:created xsi:type="dcterms:W3CDTF">2021-08-04T02:54:00Z</dcterms:created>
  <dcterms:modified xsi:type="dcterms:W3CDTF">2022-03-21T15:36:05Z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1B439640523D4D4390D6F29240648644</vt:lpwstr>
  </property>
</Properties>
</file>