
<file path=[Content_Types].xml><?xml version="1.0" encoding="utf-8"?>
<Types xmlns="http://schemas.openxmlformats.org/package/2006/content-types"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77" r:id="rId5"/>
    <p:sldId id="27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7" r:id="rId14"/>
  </p:sldIdLst>
  <p:sldSz cx="12192000" cy="6858000"/>
  <p:notesSz cx="6858000" cy="9144000"/>
  <p:embeddedFontLst>
    <p:embeddedFont>
      <p:font typeface="Cookie" panose="02000000000000000000"/>
      <p:regular r:id="rId18"/>
    </p:embeddedFont>
    <p:embeddedFont>
      <p:font typeface="Calibri" panose="020F0502020204030204"/>
      <p:regular r:id="rId19"/>
      <p:bold r:id="rId20"/>
      <p:italic r:id="rId21"/>
      <p:boldItalic r:id="rId22"/>
    </p:embeddedFont>
    <p:embeddedFont>
      <p:font typeface="Microsoft YaHei" panose="020B0503020204020204" charset="-122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34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36" name="Google Shape;4336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45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47" name="Google Shape;4347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49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2" name="Google Shape;4352;p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69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71" name="Google Shape;4371;p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76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78" name="Google Shape;4378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80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82" name="Google Shape;4382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19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p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21" name="Google Shape;4421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36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Google Shape;4437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38" name="Google Shape;4438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  <a:endParaRPr lang="en-US" sz="11500">
              <a:solidFill>
                <a:srgbClr val="C0000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lang="en-US"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  <a:endParaRPr lang="en-US" sz="11500">
              <a:solidFill>
                <a:srgbClr val="974806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  <a:endParaRPr lang="en-US" sz="11500">
              <a:solidFill>
                <a:srgbClr val="C0000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2486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2645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2714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295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  <a:endParaRPr lang="en-US" sz="11500">
              <a:solidFill>
                <a:srgbClr val="974806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  <a:endParaRPr lang="en-US" sz="11500" b="0" i="0" u="none" strike="noStrike" cap="none">
              <a:solidFill>
                <a:srgbClr val="974806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3159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  <a:endParaRPr lang="en-US" sz="11500">
              <a:solidFill>
                <a:srgbClr val="C0000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3455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3524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376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  <a:endParaRPr lang="en-US" sz="11500">
              <a:solidFill>
                <a:srgbClr val="974806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3969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  <a:endParaRPr lang="en-US" sz="11500">
              <a:solidFill>
                <a:srgbClr val="C0000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4106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4265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  <a:endParaRPr lang="en-US" sz="11500">
              <a:solidFill>
                <a:srgbClr val="C0000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  <a:endParaRPr lang="en-US" sz="11500">
              <a:solidFill>
                <a:srgbClr val="C0000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  <a:endParaRPr lang="en-US" sz="11500">
              <a:solidFill>
                <a:srgbClr val="974806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audio1.wav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29.xml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37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  <a:endParaRPr lang="en-US" sz="2800" b="0" i="0" u="none" strike="noStrike" cap="none">
                <a:solidFill>
                  <a:srgbClr val="E36C09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endParaRP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ĐỘ DÀI VÀ ĐƠN VỊ ĐO ĐỘ DÀI</a:t>
            </a:r>
            <a:endParaRPr lang="en-US" sz="4000" b="0" i="0" u="none" strike="noStrike" cap="none">
              <a:solidFill>
                <a:srgbClr val="E36C09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TIỀN VIỆT NAM</a:t>
            </a:r>
            <a:endParaRPr lang="en-US" sz="4000" b="0" i="0" u="none" strike="noStrike" cap="none">
              <a:solidFill>
                <a:srgbClr val="E36C09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sp>
        <p:nvSpPr>
          <p:cNvPr id="4344" name="Google Shape;4344;p1"/>
          <p:cNvSpPr txBox="1"/>
          <p:nvPr/>
        </p:nvSpPr>
        <p:spPr>
          <a:xfrm>
            <a:off x="2677160" y="1899285"/>
            <a:ext cx="732790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  <a:endParaRPr lang="en-US" sz="6000" b="0" i="0" u="none" strike="noStrike" cap="none">
              <a:solidFill>
                <a:schemeClr val="lt1"/>
              </a:solidFill>
              <a:latin typeface="Times New Roman" panose="02020603050405020304" charset="0"/>
              <a:ea typeface="Cookie" panose="02000000000000000000"/>
              <a:cs typeface="Times New Roman" panose="02020603050405020304" charset="0"/>
              <a:sym typeface="Cookie" panose="0200000000000000000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  <a:endParaRPr lang="en-US" sz="6000" b="0" i="0" u="none" strike="noStrike" cap="none">
              <a:solidFill>
                <a:schemeClr val="lt1"/>
              </a:solidFill>
              <a:latin typeface="Times New Roman" panose="02020603050405020304" charset="0"/>
              <a:ea typeface="Cookie" panose="02000000000000000000"/>
              <a:cs typeface="Times New Roman" panose="02020603050405020304" charset="0"/>
              <a:sym typeface="Cookie" panose="0200000000000000000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  <a:endParaRPr lang="en-US" sz="6000" b="0" i="0" u="none" strike="noStrike" cap="none">
              <a:solidFill>
                <a:schemeClr val="lt1"/>
              </a:solidFill>
              <a:latin typeface="Times New Roman" panose="02020603050405020304" charset="0"/>
              <a:ea typeface="Cookie" panose="02000000000000000000"/>
              <a:cs typeface="Times New Roman" panose="02020603050405020304" charset="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39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0" name="Google Shape;4440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1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442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Bạn nào nói đúng? </a:t>
              </a:r>
              <a:endPara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3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lang="en-US" sz="3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4" name="Google Shape;4444;p8"/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 bốt và Mai nói đúng.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45" name="Google Shape;4445;p8"/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4576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48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53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4" name="Google Shape;4354;p3"/>
          <p:cNvPicPr preferRelativeResize="0"/>
          <p:nvPr/>
        </p:nvPicPr>
        <p:blipFill rotWithShape="1">
          <a:blip r:embed="rId1"/>
          <a:srcRect l="-2575" t="-639" r="13044" b="85273"/>
          <a:stretch>
            <a:fillRect/>
          </a:stretch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5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56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57" name="Google Shape;4357;p3"/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4358" name="Google Shape;4358;p3"/>
            <p:cNvPicPr preferRelativeResize="0"/>
            <p:nvPr/>
          </p:nvPicPr>
          <p:blipFill rotWithShape="1">
            <a:blip r:embed="rId2"/>
            <a:srcRect t="44865" b="-1"/>
            <a:stretch>
              <a:fillRect/>
            </a:stretch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4360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1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Bút chì dài </a:t>
                </a:r>
                <a:endParaRPr lang="en-US" sz="2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đề- xi- mét.</a:t>
                </a:r>
                <a:endParaRPr lang="en-US" sz="2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4362" name="Google Shape;4362;p3"/>
          <p:cNvPicPr preferRelativeResize="0"/>
          <p:nvPr/>
        </p:nvPicPr>
        <p:blipFill rotWithShape="1">
          <a:blip r:embed="rId3"/>
          <a:srcRect t="40555" r="38535" b="39999"/>
          <a:stretch>
            <a:fillRect/>
          </a:stretch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là một đơn vị đo độ dài.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viết là dm.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dm = 10 cm; 10 cm = 1dm.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4" name="Google Shape;4364;p3"/>
          <p:cNvSpPr txBox="1"/>
          <p:nvPr/>
        </p:nvSpPr>
        <p:spPr>
          <a:xfrm>
            <a:off x="2566737" y="453296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Đề - xi - mét</a:t>
            </a:r>
            <a:endParaRPr lang="en-US" sz="2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65" name="Google Shape;4365;p3"/>
          <p:cNvGrpSpPr/>
          <p:nvPr/>
        </p:nvGrpSpPr>
        <p:grpSpPr>
          <a:xfrm>
            <a:off x="5336414" y="3085305"/>
            <a:ext cx="6324855" cy="2662825"/>
            <a:chOff x="5336414" y="3085305"/>
            <a:chExt cx="6324855" cy="2662825"/>
          </a:xfrm>
        </p:grpSpPr>
        <p:pic>
          <p:nvPicPr>
            <p:cNvPr id="4366" name="Google Shape;4366;p3"/>
            <p:cNvPicPr preferRelativeResize="0"/>
            <p:nvPr/>
          </p:nvPicPr>
          <p:blipFill rotWithShape="1">
            <a:blip r:embed="rId4"/>
            <a:srcRect l="5525" t="1739" r="68269" b="64444"/>
            <a:stretch>
              <a:fillRect/>
            </a:stretch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7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8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Gang tay mình dài </a:t>
              </a:r>
              <a:endParaRPr lang="en-US" sz="2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khoảng 1 đề- xi- mét.</a:t>
              </a:r>
              <a:endParaRPr lang="en-US" sz="2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72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3" name="Google Shape;4373;p4"/>
          <p:cNvPicPr preferRelativeResize="0"/>
          <p:nvPr/>
        </p:nvPicPr>
        <p:blipFill rotWithShape="1">
          <a:blip r:embed="rId1"/>
          <a:srcRect b="46143"/>
          <a:stretch>
            <a:fillRect/>
          </a:stretch>
        </p:blipFill>
        <p:spPr>
          <a:xfrm>
            <a:off x="1296411" y="70758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4"/>
          <p:cNvSpPr txBox="1"/>
          <p:nvPr/>
        </p:nvSpPr>
        <p:spPr>
          <a:xfrm>
            <a:off x="2566737" y="4532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Mét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5" name="Google Shape;4375;p4"/>
          <p:cNvSpPr/>
          <p:nvPr/>
        </p:nvSpPr>
        <p:spPr>
          <a:xfrm>
            <a:off x="1296411" y="4249718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là một đơn vị đo độ dài.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viết là m.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m = 10 dm; 1 m = 100 cm; 10 dm = 1 m; 100 cm = 1m </a:t>
            </a:r>
            <a:endParaRPr lang="en-US"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79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83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4" name="Google Shape;4384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6"/>
          <p:cNvSpPr/>
          <p:nvPr/>
        </p:nvSpPr>
        <p:spPr>
          <a:xfrm>
            <a:off x="3367230" y="713408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86" name="Google Shape;4386;p6"/>
          <p:cNvGrpSpPr/>
          <p:nvPr/>
        </p:nvGrpSpPr>
        <p:grpSpPr>
          <a:xfrm>
            <a:off x="2749275" y="658544"/>
            <a:ext cx="1905202" cy="570588"/>
            <a:chOff x="1183343" y="1464304"/>
            <a:chExt cx="1905202" cy="570588"/>
          </a:xfrm>
        </p:grpSpPr>
        <p:sp>
          <p:nvSpPr>
            <p:cNvPr id="4387" name="Google Shape;4387;p6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  <a:endPara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  <a:endParaRPr lang="en-US" sz="3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89" name="Google Shape;4389;p6"/>
          <p:cNvGrpSpPr/>
          <p:nvPr/>
        </p:nvGrpSpPr>
        <p:grpSpPr>
          <a:xfrm>
            <a:off x="666857" y="1498114"/>
            <a:ext cx="10350817" cy="594936"/>
            <a:chOff x="666857" y="1498114"/>
            <a:chExt cx="10350817" cy="594936"/>
          </a:xfrm>
        </p:grpSpPr>
        <p:sp>
          <p:nvSpPr>
            <p:cNvPr id="4390" name="Google Shape;4390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</a:t>
              </a:r>
              <a:endPara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1" name="Google Shape;4391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2" name="Google Shape;4392;p6"/>
          <p:cNvGrpSpPr/>
          <p:nvPr/>
        </p:nvGrpSpPr>
        <p:grpSpPr>
          <a:xfrm>
            <a:off x="2353056" y="2078841"/>
            <a:ext cx="9180576" cy="1508984"/>
            <a:chOff x="2353056" y="2078841"/>
            <a:chExt cx="9180576" cy="1508984"/>
          </a:xfrm>
        </p:grpSpPr>
        <p:sp>
          <p:nvSpPr>
            <p:cNvPr id="4393" name="Google Shape;4393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00" name="Google Shape;4400;p6"/>
          <p:cNvGrpSpPr/>
          <p:nvPr/>
        </p:nvGrpSpPr>
        <p:grpSpPr>
          <a:xfrm>
            <a:off x="666857" y="3998526"/>
            <a:ext cx="7002145" cy="594936"/>
            <a:chOff x="666857" y="1498114"/>
            <a:chExt cx="7002145" cy="594936"/>
          </a:xfrm>
        </p:grpSpPr>
        <p:sp>
          <p:nvSpPr>
            <p:cNvPr id="4401" name="Google Shape;4401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</a:t>
              </a:r>
              <a:endPara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2" name="Google Shape;4402;p6"/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03" name="Google Shape;4403;p6"/>
          <p:cNvGrpSpPr/>
          <p:nvPr/>
        </p:nvGrpSpPr>
        <p:grpSpPr>
          <a:xfrm>
            <a:off x="2353056" y="4579253"/>
            <a:ext cx="9180576" cy="1508984"/>
            <a:chOff x="2353056" y="2078841"/>
            <a:chExt cx="9180576" cy="1508984"/>
          </a:xfrm>
        </p:grpSpPr>
        <p:sp>
          <p:nvSpPr>
            <p:cNvPr id="4404" name="Google Shape;4404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  <a:endParaRPr lang="en-US" sz="3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9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0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1" name="Google Shape;4411;p6"/>
          <p:cNvSpPr txBox="1"/>
          <p:nvPr/>
        </p:nvSpPr>
        <p:spPr>
          <a:xfrm>
            <a:off x="678490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2" name="Google Shape;4412;p6"/>
          <p:cNvSpPr txBox="1"/>
          <p:nvPr/>
        </p:nvSpPr>
        <p:spPr>
          <a:xfrm>
            <a:off x="6804574" y="303597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3" name="Google Shape;4413;p6"/>
          <p:cNvSpPr txBox="1"/>
          <p:nvPr/>
        </p:nvSpPr>
        <p:spPr>
          <a:xfrm>
            <a:off x="9735997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4" name="Google Shape;4414;p6"/>
          <p:cNvSpPr txBox="1"/>
          <p:nvPr/>
        </p:nvSpPr>
        <p:spPr>
          <a:xfrm>
            <a:off x="9726169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300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5" name="Google Shape;4415;p6"/>
          <p:cNvSpPr txBox="1"/>
          <p:nvPr/>
        </p:nvSpPr>
        <p:spPr>
          <a:xfrm>
            <a:off x="3827959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6" name="Google Shape;4416;p6"/>
          <p:cNvSpPr txBox="1"/>
          <p:nvPr/>
        </p:nvSpPr>
        <p:spPr>
          <a:xfrm>
            <a:off x="3818131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7" name="Google Shape;4417;p6"/>
          <p:cNvSpPr txBox="1"/>
          <p:nvPr/>
        </p:nvSpPr>
        <p:spPr>
          <a:xfrm>
            <a:off x="7245430" y="477623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18" name="Google Shape;4418;p6"/>
          <p:cNvSpPr txBox="1"/>
          <p:nvPr/>
        </p:nvSpPr>
        <p:spPr>
          <a:xfrm>
            <a:off x="7235602" y="5533310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lang="en-US"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22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Phòng học lớp Mai dài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24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m</a:t>
            </a:r>
            <a:endParaRPr lang="en-US" sz="32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425" name="Google Shape;4425;p7"/>
          <p:cNvCxnSpPr>
            <a:endCxn id="4424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6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4427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Chọn độ dài thích hợp (Theo mẫu): </a:t>
              </a:r>
              <a:endPara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lang="en-US" sz="3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29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Bàn học của Mai dài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30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Cái bút chì dài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31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cm</a:t>
            </a:r>
            <a:endParaRPr lang="en-US" sz="32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32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dm</a:t>
            </a:r>
            <a:endParaRPr lang="en-US" sz="32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433" name="Google Shape;4433;p7"/>
          <p:cNvCxnSpPr>
            <a:stCxn id="4430" idx="2"/>
            <a:endCxn id="4431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4" name="Google Shape;4434;p7"/>
          <p:cNvCxnSpPr>
            <a:stCxn id="4429" idx="2"/>
            <a:endCxn id="4432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35" name="Google Shape;4435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WPS Presentation</Application>
  <PresentationFormat/>
  <Paragraphs>113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SimSun</vt:lpstr>
      <vt:lpstr>Wingdings</vt:lpstr>
      <vt:lpstr>Arial</vt:lpstr>
      <vt:lpstr>Cookie</vt:lpstr>
      <vt:lpstr>Calibri</vt:lpstr>
      <vt:lpstr>Montserrat ExtraBold</vt:lpstr>
      <vt:lpstr>Segoe Print</vt:lpstr>
      <vt:lpstr>Microsoft YaHei</vt:lpstr>
      <vt:lpstr>Arial Unicode MS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Phạm Thanh Hằng (ADAS – GV)</dc:creator>
  <cp:lastModifiedBy>ADMIN</cp:lastModifiedBy>
  <cp:revision>5</cp:revision>
  <dcterms:created xsi:type="dcterms:W3CDTF">2021-08-04T02:50:00Z</dcterms:created>
  <dcterms:modified xsi:type="dcterms:W3CDTF">2021-08-19T03:02:23Z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977B0C19D0B44CDBA62EEDE6A4E5C430</vt:lpwstr>
  </property>
</Properties>
</file>