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257" r:id="rId2"/>
    <p:sldId id="256" r:id="rId3"/>
    <p:sldId id="504" r:id="rId4"/>
    <p:sldId id="340" r:id="rId5"/>
    <p:sldId id="258" r:id="rId6"/>
    <p:sldId id="260" r:id="rId7"/>
    <p:sldId id="500" r:id="rId8"/>
    <p:sldId id="313" r:id="rId9"/>
    <p:sldId id="501" r:id="rId10"/>
    <p:sldId id="505" r:id="rId11"/>
    <p:sldId id="314" r:id="rId12"/>
    <p:sldId id="261" r:id="rId13"/>
    <p:sldId id="338" r:id="rId14"/>
    <p:sldId id="502" r:id="rId15"/>
    <p:sldId id="339" r:id="rId16"/>
    <p:sldId id="503" r:id="rId17"/>
    <p:sldId id="262" r:id="rId18"/>
    <p:sldId id="335" r:id="rId19"/>
    <p:sldId id="263" r:id="rId20"/>
    <p:sldId id="329" r:id="rId21"/>
  </p:sldIdLst>
  <p:sldSz cx="12161838" cy="6858000"/>
  <p:notesSz cx="6858000" cy="9144000"/>
  <p:embeddedFontLst>
    <p:embeddedFont>
      <p:font typeface="Exo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Anaheim" panose="020B0604020202020204" charset="0"/>
      <p:regular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Annie Use Your Telescope" panose="020B0604020202020204" charset="0"/>
      <p:regular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Barlow Condensed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chuột vào quả táo để tô màu (hỏi HS tô những số nào?).</a:t>
            </a:r>
          </a:p>
          <a:p>
            <a:r>
              <a:rPr lang="en-US"/>
              <a:t>Tô xong click cho ra kết quả.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9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có thể linh động đổi yêu cầu đề hoặc cách diễn đạt của bài toán nhé! Nên tiêu đề nó khác xíu cũng k sao 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7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348990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  <p:sldLayoutId id="214748368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1.png"/><Relationship Id="rId4" Type="http://schemas.openxmlformats.org/officeDocument/2006/relationships/image" Target="../media/image38.jpeg"/><Relationship Id="rId9" Type="http://schemas.openxmlformats.org/officeDocument/2006/relationships/image" Target="../media/image40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7598" y="302871"/>
            <a:ext cx="10417465" cy="5835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4685" y="2855581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3: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1985" y="3426028"/>
            <a:ext cx="6809414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a)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liền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trước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680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: ………...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1985" y="4017993"/>
            <a:ext cx="6809414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>
                <a:solidFill>
                  <a:srgbClr val="7030A0"/>
                </a:solidFill>
                <a:latin typeface="HP001 4 hàng" pitchFamily="34" charset="0"/>
              </a:rPr>
              <a:t>b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)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liền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sau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999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: ………...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1984" y="4597626"/>
            <a:ext cx="7801463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c)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599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liền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trước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: ………...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1984" y="5183051"/>
            <a:ext cx="7801463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>
                <a:solidFill>
                  <a:srgbClr val="7030A0"/>
                </a:solidFill>
                <a:latin typeface="HP001 4 hàng" pitchFamily="34" charset="0"/>
              </a:rPr>
              <a:t>d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)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800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liền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sau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: ………...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4685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năm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ngày</a:t>
            </a:r>
            <a:r>
              <a:rPr lang="en-US" sz="3039" b="1" dirty="0" smtClean="0">
                <a:latin typeface="HP001 4 hàng" pitchFamily="34" charset="0"/>
              </a:rPr>
              <a:t> 17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8283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39" b="1" dirty="0">
                <a:latin typeface="HP001 4 hàng" pitchFamily="34" charset="0"/>
              </a:rPr>
              <a:t>T</a:t>
            </a:r>
            <a:r>
              <a:rPr lang="en-US" sz="3039" b="1" dirty="0" err="1">
                <a:latin typeface="HP001 4 hàng" pitchFamily="34" charset="0"/>
              </a:rPr>
              <a:t>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4100" y="2231028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54: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61, 62)</a:t>
            </a:r>
            <a:endParaRPr lang="en-US" sz="3039" dirty="0"/>
          </a:p>
        </p:txBody>
      </p:sp>
    </p:spTree>
    <p:extLst>
      <p:ext uri="{BB962C8B-B14F-4D97-AF65-F5344CB8AC3E}">
        <p14:creationId xmlns:p14="http://schemas.microsoft.com/office/powerpoint/2010/main" val="837214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Số?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9BBB19-1DC5-4798-B3BA-A59D03710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70" y="-42462"/>
            <a:ext cx="4164580" cy="29343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CCA9283-5F8D-4C64-8081-DFC263B753A8}"/>
              </a:ext>
            </a:extLst>
          </p:cNvPr>
          <p:cNvSpPr txBox="1"/>
          <p:nvPr/>
        </p:nvSpPr>
        <p:spPr>
          <a:xfrm>
            <a:off x="1109204" y="1277030"/>
            <a:ext cx="9533812" cy="387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en-US" sz="3200"/>
              <a:t> </a:t>
            </a:r>
            <a:r>
              <a:rPr lang="en-VN" sz="3200"/>
              <a:t>Số </a:t>
            </a:r>
            <a:r>
              <a:rPr lang="en-VN" sz="3200" dirty="0"/>
              <a:t>800 là số liền sau của số: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86C020-8392-40D9-B18D-0860D65A9EE3}"/>
              </a:ext>
            </a:extLst>
          </p:cNvPr>
          <p:cNvSpPr txBox="1"/>
          <p:nvPr/>
        </p:nvSpPr>
        <p:spPr>
          <a:xfrm>
            <a:off x="6115342" y="1649045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679</a:t>
            </a:r>
            <a:r>
              <a:rPr lang="en-US" sz="320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0D597D6-8D6B-44C0-BD52-D0B77506BA2D}"/>
              </a:ext>
            </a:extLst>
          </p:cNvPr>
          <p:cNvSpPr txBox="1"/>
          <p:nvPr/>
        </p:nvSpPr>
        <p:spPr>
          <a:xfrm>
            <a:off x="5798714" y="2606667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smtClean="0">
                <a:solidFill>
                  <a:srgbClr val="FF0000"/>
                </a:solidFill>
              </a:rPr>
              <a:t>1000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4207D-4B95-44EB-B127-8D1F831033C0}"/>
              </a:ext>
            </a:extLst>
          </p:cNvPr>
          <p:cNvSpPr txBox="1"/>
          <p:nvPr/>
        </p:nvSpPr>
        <p:spPr>
          <a:xfrm>
            <a:off x="7182154" y="3579981"/>
            <a:ext cx="1063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600</a:t>
            </a:r>
            <a:r>
              <a:rPr lang="en-US" sz="3200">
                <a:solidFill>
                  <a:srgbClr val="FF0000"/>
                </a:solidFill>
              </a:rPr>
              <a:t>. 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502CA6-F190-4DA1-9DFC-888378BAE8B9}"/>
              </a:ext>
            </a:extLst>
          </p:cNvPr>
          <p:cNvSpPr txBox="1"/>
          <p:nvPr/>
        </p:nvSpPr>
        <p:spPr>
          <a:xfrm>
            <a:off x="6884928" y="4553295"/>
            <a:ext cx="104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799</a:t>
            </a:r>
            <a:r>
              <a:rPr lang="en-US" sz="3200">
                <a:solidFill>
                  <a:srgbClr val="FF0000"/>
                </a:solidFill>
              </a:rPr>
              <a:t>. 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18203"/>
            <a:ext cx="12360021" cy="7094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98952" y="431815"/>
            <a:ext cx="6735913" cy="2300403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62878" y="1126506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41" y="7571630"/>
            <a:ext cx="1963560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1" y="692587"/>
            <a:ext cx="1223778" cy="163836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1036552" y="0"/>
            <a:ext cx="1058593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Rô-bốt được Nam tặng một bức tranh như sau: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22E8C8-3E21-4AF4-BAEE-82A74C2DE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87" y="1017698"/>
            <a:ext cx="7588007" cy="38541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5C01A0-838E-486C-93E4-8C26464D6B63}"/>
              </a:ext>
            </a:extLst>
          </p:cNvPr>
          <p:cNvSpPr txBox="1"/>
          <p:nvPr/>
        </p:nvSpPr>
        <p:spPr>
          <a:xfrm>
            <a:off x="1036552" y="4871804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en-VN" sz="2400" dirty="0"/>
              <a:t>Có bao nhiêu quả sẽ được tô màu xanh?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CC90E2-2B47-409D-8C67-6D0B0DC0B5CB}"/>
              </a:ext>
            </a:extLst>
          </p:cNvPr>
          <p:cNvCxnSpPr>
            <a:cxnSpLocks/>
          </p:cNvCxnSpPr>
          <p:nvPr/>
        </p:nvCxnSpPr>
        <p:spPr>
          <a:xfrm>
            <a:off x="3204242" y="5316091"/>
            <a:ext cx="11275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B0DAF5-63A5-4519-B678-084D742FDA15}"/>
              </a:ext>
            </a:extLst>
          </p:cNvPr>
          <p:cNvCxnSpPr>
            <a:cxnSpLocks/>
          </p:cNvCxnSpPr>
          <p:nvPr/>
        </p:nvCxnSpPr>
        <p:spPr>
          <a:xfrm>
            <a:off x="7414113" y="5316091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0">
            <a:extLst>
              <a:ext uri="{FF2B5EF4-FFF2-40B4-BE49-F238E27FC236}">
                <a16:creationId xmlns:a16="http://schemas.microsoft.com/office/drawing/2014/main" id="{24E969AE-E863-4AC8-8EDB-01F26957FBEC}"/>
              </a:ext>
            </a:extLst>
          </p:cNvPr>
          <p:cNvSpPr/>
          <p:nvPr/>
        </p:nvSpPr>
        <p:spPr>
          <a:xfrm>
            <a:off x="5357800" y="2525425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04CEAA4-751A-4266-9263-6ACA0DDA6D66}"/>
              </a:ext>
            </a:extLst>
          </p:cNvPr>
          <p:cNvSpPr/>
          <p:nvPr/>
        </p:nvSpPr>
        <p:spPr>
          <a:xfrm>
            <a:off x="5007924" y="15692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88F99707-6EEE-4871-875F-69003E883C0A}"/>
              </a:ext>
            </a:extLst>
          </p:cNvPr>
          <p:cNvSpPr/>
          <p:nvPr/>
        </p:nvSpPr>
        <p:spPr>
          <a:xfrm>
            <a:off x="6030774" y="15692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9D0F3329-8E86-4B44-AE65-0E3497155D11}"/>
              </a:ext>
            </a:extLst>
          </p:cNvPr>
          <p:cNvSpPr/>
          <p:nvPr/>
        </p:nvSpPr>
        <p:spPr>
          <a:xfrm>
            <a:off x="7079510" y="156773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6A3821D4-072E-4582-A078-630D12804A33}"/>
              </a:ext>
            </a:extLst>
          </p:cNvPr>
          <p:cNvSpPr/>
          <p:nvPr/>
        </p:nvSpPr>
        <p:spPr>
          <a:xfrm>
            <a:off x="7079510" y="2239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6795F2D3-7208-4E6A-828A-E230A6615709}"/>
              </a:ext>
            </a:extLst>
          </p:cNvPr>
          <p:cNvSpPr/>
          <p:nvPr/>
        </p:nvSpPr>
        <p:spPr>
          <a:xfrm>
            <a:off x="4037326" y="1669371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F5141AC8-DFB5-42D2-AF6E-967A8B456B5A}"/>
              </a:ext>
            </a:extLst>
          </p:cNvPr>
          <p:cNvSpPr/>
          <p:nvPr/>
        </p:nvSpPr>
        <p:spPr>
          <a:xfrm>
            <a:off x="4496945" y="2301242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56F31408-2484-4347-AD31-46A681147D44}"/>
              </a:ext>
            </a:extLst>
          </p:cNvPr>
          <p:cNvSpPr/>
          <p:nvPr/>
        </p:nvSpPr>
        <p:spPr>
          <a:xfrm>
            <a:off x="6192827" y="2462065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28" name="Freeform 18">
            <a:extLst>
              <a:ext uri="{FF2B5EF4-FFF2-40B4-BE49-F238E27FC236}">
                <a16:creationId xmlns:a16="http://schemas.microsoft.com/office/drawing/2014/main" id="{21FF7A9C-FA30-4F6B-8082-5C8B619DF56C}"/>
              </a:ext>
            </a:extLst>
          </p:cNvPr>
          <p:cNvSpPr/>
          <p:nvPr/>
        </p:nvSpPr>
        <p:spPr>
          <a:xfrm rot="20091846">
            <a:off x="3873284" y="4145054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4626B911-D1A5-49F9-8CF9-61B364402F36}"/>
              </a:ext>
            </a:extLst>
          </p:cNvPr>
          <p:cNvSpPr/>
          <p:nvPr/>
        </p:nvSpPr>
        <p:spPr>
          <a:xfrm rot="3244095">
            <a:off x="6397592" y="3809328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65EDE4-E9C8-4636-B557-368D32225F5C}"/>
              </a:ext>
            </a:extLst>
          </p:cNvPr>
          <p:cNvSpPr txBox="1"/>
          <p:nvPr/>
        </p:nvSpPr>
        <p:spPr>
          <a:xfrm>
            <a:off x="6873102" y="5710027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900DD3-223A-4A16-AF90-36882BB57346}"/>
              </a:ext>
            </a:extLst>
          </p:cNvPr>
          <p:cNvCxnSpPr/>
          <p:nvPr/>
        </p:nvCxnSpPr>
        <p:spPr>
          <a:xfrm>
            <a:off x="9962197" y="5316091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9167FE-6FDE-48A7-8335-8A41FA174652}"/>
              </a:ext>
            </a:extLst>
          </p:cNvPr>
          <p:cNvCxnSpPr>
            <a:cxnSpLocks/>
          </p:cNvCxnSpPr>
          <p:nvPr/>
        </p:nvCxnSpPr>
        <p:spPr>
          <a:xfrm>
            <a:off x="3204242" y="5748911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26568F3-0BBB-4951-95D3-E748D342B3E5}"/>
              </a:ext>
            </a:extLst>
          </p:cNvPr>
          <p:cNvSpPr txBox="1"/>
          <p:nvPr/>
        </p:nvSpPr>
        <p:spPr>
          <a:xfrm>
            <a:off x="7302625" y="6172930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85" y="9865"/>
            <a:ext cx="12156068" cy="679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820"/>
            <a:ext cx="12161838" cy="45580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3485" y="408752"/>
            <a:ext cx="6485265" cy="2436389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3" y="552016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31082" y="1160512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 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85" y="7571630"/>
            <a:ext cx="1284871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0459" y="685910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0" y="807766"/>
            <a:ext cx="1223777" cy="163836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19" y="4057154"/>
            <a:ext cx="1961518" cy="143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39;p43">
            <a:extLst>
              <a:ext uri="{FF2B5EF4-FFF2-40B4-BE49-F238E27FC236}">
                <a16:creationId xmlns:a16="http://schemas.microsoft.com/office/drawing/2014/main" id="{D3715AD0-5BDE-4889-94F0-FAB7E0D14997}"/>
              </a:ext>
            </a:extLst>
          </p:cNvPr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3" name="Google Shape;1740;p43">
            <a:extLst>
              <a:ext uri="{FF2B5EF4-FFF2-40B4-BE49-F238E27FC236}">
                <a16:creationId xmlns:a16="http://schemas.microsoft.com/office/drawing/2014/main" id="{D7991530-0D8F-4935-8B25-64C408FD5954}"/>
              </a:ext>
            </a:extLst>
          </p:cNvPr>
          <p:cNvSpPr txBox="1">
            <a:spLocks/>
          </p:cNvSpPr>
          <p:nvPr/>
        </p:nvSpPr>
        <p:spPr>
          <a:xfrm>
            <a:off x="-1300266" y="4102502"/>
            <a:ext cx="911225" cy="83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 i="0" u="none" strike="noStrike" cap="none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EC338-6AFC-46E7-BBE3-095EEE40B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9" y="251005"/>
            <a:ext cx="950955" cy="1115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880755-235A-4CCE-A47B-78DB6CEE0BCA}"/>
              </a:ext>
            </a:extLst>
          </p:cNvPr>
          <p:cNvSpPr txBox="1"/>
          <p:nvPr/>
        </p:nvSpPr>
        <p:spPr>
          <a:xfrm>
            <a:off x="1515304" y="251005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&gt;, &lt;, = ?</a:t>
            </a:r>
            <a:endParaRPr lang="en-US" sz="3600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E6F24-38C8-4675-A454-90265B229636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A59CA9-6641-4DE8-88CE-D26E1EB6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2EF0C84-24EC-4DB5-B17E-FABFD880C406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DD63999-C896-4CB7-8900-1C2F27DFBC00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8A924C2-EA73-4762-8085-FB86C23410B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7E01C10-21DA-425C-A3B3-2F57229F89ED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18EB40E-72E0-47DE-BD50-C637BA713F15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FB8A295-9A55-4981-B5A8-1A2B394FC1CA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229F11F-2B24-415B-9308-6581A9BA83AD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87A81-7594-4321-8C98-A496803D1AC0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EEE10-FCF7-465D-9273-66DC37B0C76F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D8B07-03EE-4BAC-9E5C-6D9EDD523A2A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56F993-6C06-4980-80B0-70AA5F73CCA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802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4"/>
            <a:ext cx="12161838" cy="6841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039C9E-BDE6-45DD-A799-8D9E78670A28}"/>
              </a:ext>
            </a:extLst>
          </p:cNvPr>
          <p:cNvSpPr/>
          <p:nvPr/>
        </p:nvSpPr>
        <p:spPr>
          <a:xfrm>
            <a:off x="0" y="0"/>
            <a:ext cx="1889919" cy="1752600"/>
          </a:xfrm>
          <a:prstGeom prst="rect">
            <a:avLst/>
          </a:prstGeom>
          <a:solidFill>
            <a:srgbClr val="60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Trường em có 5 trăm và 4 chục học sinh. </a:t>
            </a:r>
            <a:r>
              <a:rPr lang="en-US" sz="5400">
                <a:latin typeface="+mj-lt"/>
              </a:rPr>
              <a:t/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Em hãy viết ra bảng con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số học sinh của trường em.</a:t>
            </a: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4092" y="1872555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54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/>
              <a:t>S/61</a:t>
            </a:r>
            <a:endParaRPr sz="280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7598" y="302871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685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năm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ngày</a:t>
            </a:r>
            <a:r>
              <a:rPr lang="en-US" sz="3039" b="1" dirty="0" smtClean="0">
                <a:latin typeface="HP001 4 hàng" pitchFamily="34" charset="0"/>
              </a:rPr>
              <a:t> 17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8283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39" b="1" dirty="0">
                <a:latin typeface="HP001 4 hàng" pitchFamily="34" charset="0"/>
              </a:rPr>
              <a:t>T</a:t>
            </a:r>
            <a:r>
              <a:rPr lang="en-US" sz="3039" b="1" dirty="0" err="1">
                <a:latin typeface="HP001 4 hàng" pitchFamily="34" charset="0"/>
              </a:rPr>
              <a:t>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100" y="2231028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54: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chung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61, 62)</a:t>
            </a:r>
            <a:endParaRPr lang="en-US" sz="3039" dirty="0"/>
          </a:p>
        </p:txBody>
      </p:sp>
    </p:spTree>
    <p:extLst>
      <p:ext uri="{BB962C8B-B14F-4D97-AF65-F5344CB8AC3E}">
        <p14:creationId xmlns:p14="http://schemas.microsoft.com/office/powerpoint/2010/main" val="35989846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5" y="4209207"/>
            <a:ext cx="2123766" cy="2641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9" y="8483"/>
            <a:ext cx="1848446" cy="89990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99" y="287193"/>
            <a:ext cx="10128530" cy="31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" y="2743147"/>
            <a:ext cx="3596169" cy="4341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65" y="2391729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35" y="4733864"/>
            <a:ext cx="2829316" cy="19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447800"/>
            <a:ext cx="6660026" cy="33300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33" y="201465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609222" y="485433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Số?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BF08B0-FE17-46DB-832B-084EF51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19A461-DB74-4C05-8FD4-85C6F40B2C17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19" name="Rounded Rectangle 36">
              <a:extLst>
                <a:ext uri="{FF2B5EF4-FFF2-40B4-BE49-F238E27FC236}">
                  <a16:creationId xmlns:a16="http://schemas.microsoft.com/office/drawing/2014/main" id="{075AAB02-DA6B-47BB-B061-CA8CD02321F3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en-VN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20" name="Rounded Rectangle 37">
              <a:extLst>
                <a:ext uri="{FF2B5EF4-FFF2-40B4-BE49-F238E27FC236}">
                  <a16:creationId xmlns:a16="http://schemas.microsoft.com/office/drawing/2014/main" id="{89AB31E2-B54F-46C8-A866-41964955888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21" name="Rounded Rectangle 38">
              <a:extLst>
                <a:ext uri="{FF2B5EF4-FFF2-40B4-BE49-F238E27FC236}">
                  <a16:creationId xmlns:a16="http://schemas.microsoft.com/office/drawing/2014/main" id="{AFE2A30D-E4DB-4A1E-A0D3-526A913BDB42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22" name="Rounded Rectangle 39">
              <a:extLst>
                <a:ext uri="{FF2B5EF4-FFF2-40B4-BE49-F238E27FC236}">
                  <a16:creationId xmlns:a16="http://schemas.microsoft.com/office/drawing/2014/main" id="{A1679593-6E08-4A0F-8D7A-B388CFC99B47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C1DE0B4-CD91-48FA-B07C-768320C029A7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88777B-364A-424E-A871-676AD1721B2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BFC9E7E-8891-4760-B809-7D044DF14DCC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97E904A8-8F20-4F56-9274-14327CBD63E5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14D8D16C-8434-4BB1-B28C-EF434512CFCA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D6F65F1E-78CD-4C60-807D-F9CD6B828220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B26DCC8-8523-415A-B438-31A7BAD8A964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709F8611-EDC1-4224-9AB9-00643D845435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29BCDA-D632-467A-B2F4-A0832A1EE4A6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231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C78492F5-25DF-475F-8244-964EA2D0773F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794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C8A356-4065-4C6B-AC69-AB3837EE535A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601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9C0FED-EEBE-4B8A-95DC-2F94754C967E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/>
              <a:t>855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86" y="7309390"/>
            <a:ext cx="1275948" cy="14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0" y="603151"/>
            <a:ext cx="1392693" cy="186450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F38C95D-330B-4CCD-9DA1-78B23C230441}"/>
              </a:ext>
            </a:extLst>
          </p:cNvPr>
          <p:cNvGrpSpPr/>
          <p:nvPr/>
        </p:nvGrpSpPr>
        <p:grpSpPr>
          <a:xfrm>
            <a:off x="4324921" y="320776"/>
            <a:ext cx="5969310" cy="2470112"/>
            <a:chOff x="2171343" y="4618089"/>
            <a:chExt cx="7988119" cy="2187854"/>
          </a:xfrm>
        </p:grpSpPr>
        <p:sp>
          <p:nvSpPr>
            <p:cNvPr id="29" name="Rectangle: Rounded Corners 11">
              <a:extLst>
                <a:ext uri="{FF2B5EF4-FFF2-40B4-BE49-F238E27FC236}">
                  <a16:creationId xmlns:a16="http://schemas.microsoft.com/office/drawing/2014/main" id="{9D4CAAA0-3273-418C-84BA-A4833EAC73DC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Rectangle: Rounded Corners 61">
              <a:extLst>
                <a:ext uri="{FF2B5EF4-FFF2-40B4-BE49-F238E27FC236}">
                  <a16:creationId xmlns:a16="http://schemas.microsoft.com/office/drawing/2014/main" id="{679CD3F9-FE09-440F-B6EC-89848272E7D8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Rectangle: Rounded Corners 65">
              <a:extLst>
                <a:ext uri="{FF2B5EF4-FFF2-40B4-BE49-F238E27FC236}">
                  <a16:creationId xmlns:a16="http://schemas.microsoft.com/office/drawing/2014/main" id="{3DAE1B27-06BC-442B-B9DC-73568A42EFB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2DA12D-F8BA-4C7B-A9BB-128ECDFF6DCA}"/>
              </a:ext>
            </a:extLst>
          </p:cNvPr>
          <p:cNvSpPr txBox="1"/>
          <p:nvPr/>
        </p:nvSpPr>
        <p:spPr>
          <a:xfrm>
            <a:off x="4793812" y="1100323"/>
            <a:ext cx="523614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69" y="111465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508088" y="304162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Đ, S ?</a:t>
            </a:r>
            <a:endParaRPr lang="en-US" sz="3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89000A-5D15-41BE-B5C6-D7C1F1272C7A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F59B42A-23B4-465A-AFD4-4B97DB0CA4CA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83928E6-C41E-4DF9-AE65-7ED02C2F2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3C69492-CEE6-4A27-AEC6-5AA158A1E01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B30BD88-D55E-4582-9B28-02520DAEC488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5427F14-DBB2-4620-BE99-90E9C342FC9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813BBD4-DCE7-4C38-8FF4-2A017DFB1BDE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30917CE-DD90-44A0-B349-2D7B97B77E5C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CC815EB-9062-47BC-9589-F5C34897223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A4E7591-2100-4F7F-B049-78D8FB403084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651123F-6FE1-4B96-B64C-35CC3BEC9DE4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5549C2-B938-4DB5-B24C-F9E67144A42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F1B46D0-CF59-4794-A74B-E61B86E5DDEF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220E09B-C0F7-4DC0-8E3A-F0475FF5D9CF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7D3C11-B94A-4158-BCD8-922423A2E3A9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359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FBFAF8-8831-4B54-BC6A-07CA0FF80A09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B83DA6A-D46A-4704-8EFD-4B22CE97556C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B9D1CDB-01CD-459E-9D06-8E183AD3583C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BB685B7-5108-4192-ACDE-839618F881B7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EB67CB-5AF8-46E0-8FDE-E687448E8AE7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C407A8-BEE1-410B-B1B2-E245B6BE84E5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539ACB-628B-4F92-8BAA-B5B4DC01B8C2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C13C7E-D45C-48A0-95FB-6922743EF66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367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29827C6D-804D-460C-8924-E346675FA7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3AA8878-4E04-4E5D-90B6-A0D32806A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EAF3ACC-C841-407F-A4B2-C7EC27AFBD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59E3460-FC1A-4100-8E85-0BCBC30BE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3CA9C48C-151E-44AB-A1AF-533A1C7C8E6E}"/>
              </a:ext>
            </a:extLst>
          </p:cNvPr>
          <p:cNvGrpSpPr/>
          <p:nvPr/>
        </p:nvGrpSpPr>
        <p:grpSpPr>
          <a:xfrm>
            <a:off x="1423996" y="3417994"/>
            <a:ext cx="6721063" cy="3619132"/>
            <a:chOff x="1049244" y="3417994"/>
            <a:chExt cx="6721063" cy="36191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4AD0EF3-B9DE-44E0-9043-1FB9BBF1FC05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en-VN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en-VN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en-VN" sz="2600" dirty="0"/>
            </a:p>
          </p:txBody>
        </p:sp>
        <p:sp>
          <p:nvSpPr>
            <p:cNvPr id="75" name="Rounded Rectangle 34">
              <a:extLst>
                <a:ext uri="{FF2B5EF4-FFF2-40B4-BE49-F238E27FC236}">
                  <a16:creationId xmlns:a16="http://schemas.microsoft.com/office/drawing/2014/main" id="{F4952125-4408-4ED2-80BD-3C74AE6E1275}"/>
                </a:ext>
              </a:extLst>
            </p:cNvPr>
            <p:cNvSpPr/>
            <p:nvPr/>
          </p:nvSpPr>
          <p:spPr>
            <a:xfrm>
              <a:off x="7180457" y="4025691"/>
              <a:ext cx="589850" cy="6416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6" name="Rounded Rectangle 35">
              <a:extLst>
                <a:ext uri="{FF2B5EF4-FFF2-40B4-BE49-F238E27FC236}">
                  <a16:creationId xmlns:a16="http://schemas.microsoft.com/office/drawing/2014/main" id="{40A41EE5-065E-4823-9BD4-5058FBABC92F}"/>
                </a:ext>
              </a:extLst>
            </p:cNvPr>
            <p:cNvSpPr/>
            <p:nvPr/>
          </p:nvSpPr>
          <p:spPr>
            <a:xfrm>
              <a:off x="7164737" y="469472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6">
              <a:extLst>
                <a:ext uri="{FF2B5EF4-FFF2-40B4-BE49-F238E27FC236}">
                  <a16:creationId xmlns:a16="http://schemas.microsoft.com/office/drawing/2014/main" id="{F1640DDB-3E7A-42A2-9E48-2596811F2780}"/>
                </a:ext>
              </a:extLst>
            </p:cNvPr>
            <p:cNvSpPr/>
            <p:nvPr/>
          </p:nvSpPr>
          <p:spPr>
            <a:xfrm>
              <a:off x="7180457" y="533303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7">
              <a:extLst>
                <a:ext uri="{FF2B5EF4-FFF2-40B4-BE49-F238E27FC236}">
                  <a16:creationId xmlns:a16="http://schemas.microsoft.com/office/drawing/2014/main" id="{35173225-0720-47B5-B23E-9D562ADA2643}"/>
                </a:ext>
              </a:extLst>
            </p:cNvPr>
            <p:cNvSpPr/>
            <p:nvPr/>
          </p:nvSpPr>
          <p:spPr>
            <a:xfrm>
              <a:off x="7167879" y="59639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7D1F71F6-43F5-447F-80A1-55B2409EA0DD}"/>
              </a:ext>
            </a:extLst>
          </p:cNvPr>
          <p:cNvSpPr txBox="1"/>
          <p:nvPr/>
        </p:nvSpPr>
        <p:spPr>
          <a:xfrm>
            <a:off x="7629561" y="4067550"/>
            <a:ext cx="44114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D3E0727-21AD-495D-A912-9D352DE7A026}"/>
              </a:ext>
            </a:extLst>
          </p:cNvPr>
          <p:cNvSpPr txBox="1"/>
          <p:nvPr/>
        </p:nvSpPr>
        <p:spPr>
          <a:xfrm>
            <a:off x="7629561" y="4711350"/>
            <a:ext cx="46198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64837D9-8989-4E8A-8413-B48DCCC9EF38}"/>
              </a:ext>
            </a:extLst>
          </p:cNvPr>
          <p:cNvSpPr txBox="1"/>
          <p:nvPr/>
        </p:nvSpPr>
        <p:spPr>
          <a:xfrm>
            <a:off x="7629561" y="5368888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784693C-0A8A-4ABF-94CC-D4FD9149B3D4}"/>
              </a:ext>
            </a:extLst>
          </p:cNvPr>
          <p:cNvSpPr txBox="1"/>
          <p:nvPr/>
        </p:nvSpPr>
        <p:spPr>
          <a:xfrm>
            <a:off x="7629561" y="5981106"/>
            <a:ext cx="441146" cy="4578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A668A0D-71F3-4541-B67B-FD2629BC81EC}"/>
              </a:ext>
            </a:extLst>
          </p:cNvPr>
          <p:cNvSpPr txBox="1"/>
          <p:nvPr/>
        </p:nvSpPr>
        <p:spPr>
          <a:xfrm>
            <a:off x="1494929" y="996182"/>
            <a:ext cx="1193007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Ảnh thẻ của mỗi bạn đã che một số trên tia số dưới đây: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237"/>
            <a:ext cx="12166062" cy="455961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" y="603151"/>
            <a:ext cx="1392693" cy="1864501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7384" y="7209009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5" y="8483"/>
            <a:ext cx="6650082" cy="68410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7F956C-7B23-4FC2-A59D-55A303D22F2C}"/>
              </a:ext>
            </a:extLst>
          </p:cNvPr>
          <p:cNvGrpSpPr/>
          <p:nvPr/>
        </p:nvGrpSpPr>
        <p:grpSpPr>
          <a:xfrm>
            <a:off x="2170114" y="200114"/>
            <a:ext cx="7738683" cy="2806867"/>
            <a:chOff x="2171343" y="4618089"/>
            <a:chExt cx="7988119" cy="2187854"/>
          </a:xfrm>
        </p:grpSpPr>
        <p:sp>
          <p:nvSpPr>
            <p:cNvPr id="32" name="Rectangle: Rounded Corners 11">
              <a:extLst>
                <a:ext uri="{FF2B5EF4-FFF2-40B4-BE49-F238E27FC236}">
                  <a16:creationId xmlns:a16="http://schemas.microsoft.com/office/drawing/2014/main" id="{709AD2F7-8883-438F-A867-86FE175E1835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Rectangle: Rounded Corners 61">
              <a:extLst>
                <a:ext uri="{FF2B5EF4-FFF2-40B4-BE49-F238E27FC236}">
                  <a16:creationId xmlns:a16="http://schemas.microsoft.com/office/drawing/2014/main" id="{07EF32E8-C4BD-4DB6-A584-DBC8E962585B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4" name="Rectangle: Rounded Corners 65">
              <a:extLst>
                <a:ext uri="{FF2B5EF4-FFF2-40B4-BE49-F238E27FC236}">
                  <a16:creationId xmlns:a16="http://schemas.microsoft.com/office/drawing/2014/main" id="{628AC083-23BF-400F-800D-1D93C54CF2A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F7F8607-94E4-44FB-A934-49B253591123}"/>
              </a:ext>
            </a:extLst>
          </p:cNvPr>
          <p:cNvSpPr txBox="1"/>
          <p:nvPr/>
        </p:nvSpPr>
        <p:spPr>
          <a:xfrm>
            <a:off x="3726254" y="1148037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831</Words>
  <Application>Microsoft Office PowerPoint</Application>
  <PresentationFormat>Custom</PresentationFormat>
  <Paragraphs>148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SVN-Gretoon</vt:lpstr>
      <vt:lpstr>Exo</vt:lpstr>
      <vt:lpstr>Barriecito</vt:lpstr>
      <vt:lpstr>Calibri</vt:lpstr>
      <vt:lpstr>Lato</vt:lpstr>
      <vt:lpstr>HP001 4 hàng</vt:lpstr>
      <vt:lpstr>Arial</vt:lpstr>
      <vt:lpstr>Anaheim</vt:lpstr>
      <vt:lpstr>Open Sans</vt:lpstr>
      <vt:lpstr>Times New Roman</vt:lpstr>
      <vt:lpstr>Annie Use Your Telescope</vt:lpstr>
      <vt:lpstr>Dekko</vt:lpstr>
      <vt:lpstr>RocknRoll One</vt:lpstr>
      <vt:lpstr>Boogaloo</vt:lpstr>
      <vt:lpstr>微软雅黑</vt:lpstr>
      <vt:lpstr>Barlow Condensed</vt:lpstr>
      <vt:lpstr>Math Subject for Middle School - 7th Grade: Ratio, Proportion and Percent by Slidesgo</vt:lpstr>
      <vt:lpstr>PowerPoint Presentation</vt:lpstr>
      <vt:lpstr>Bài 54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Trường em có 5 trăm và 4 chục học sinh.  Em hãy viết ra bảng con  số học sinh của trường em.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Trang</cp:lastModifiedBy>
  <cp:revision>70</cp:revision>
  <dcterms:modified xsi:type="dcterms:W3CDTF">2022-03-17T00:58:49Z</dcterms:modified>
</cp:coreProperties>
</file>