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4"/>
  </p:notesMasterIdLst>
  <p:sldIdLst>
    <p:sldId id="303" r:id="rId2"/>
    <p:sldId id="403" r:id="rId3"/>
    <p:sldId id="310" r:id="rId4"/>
    <p:sldId id="311" r:id="rId5"/>
    <p:sldId id="312" r:id="rId6"/>
    <p:sldId id="313" r:id="rId7"/>
    <p:sldId id="256" r:id="rId8"/>
    <p:sldId id="406" r:id="rId9"/>
    <p:sldId id="390" r:id="rId10"/>
    <p:sldId id="257" r:id="rId11"/>
    <p:sldId id="394" r:id="rId12"/>
    <p:sldId id="395" r:id="rId13"/>
    <p:sldId id="366" r:id="rId14"/>
    <p:sldId id="393" r:id="rId15"/>
    <p:sldId id="402" r:id="rId16"/>
    <p:sldId id="368" r:id="rId17"/>
    <p:sldId id="318" r:id="rId18"/>
    <p:sldId id="369" r:id="rId19"/>
    <p:sldId id="258" r:id="rId20"/>
    <p:sldId id="371" r:id="rId21"/>
    <p:sldId id="398" r:id="rId22"/>
    <p:sldId id="404" r:id="rId23"/>
    <p:sldId id="399" r:id="rId24"/>
    <p:sldId id="378" r:id="rId25"/>
    <p:sldId id="400" r:id="rId26"/>
    <p:sldId id="382" r:id="rId27"/>
    <p:sldId id="381" r:id="rId28"/>
    <p:sldId id="405" r:id="rId29"/>
    <p:sldId id="401" r:id="rId30"/>
    <p:sldId id="358" r:id="rId31"/>
    <p:sldId id="377" r:id="rId32"/>
    <p:sldId id="389" r:id="rId33"/>
  </p:sldIdLst>
  <p:sldSz cx="12161838" cy="6858000"/>
  <p:notesSz cx="6858000" cy="9144000"/>
  <p:embeddedFontLst>
    <p:embeddedFont>
      <p:font typeface="Arial-Rounded" panose="020B0500000000000000" charset="0"/>
      <p:regular r:id="rId35"/>
    </p:embeddedFont>
    <p:embeddedFont>
      <p:font typeface="Delius Unicase" panose="020B0604020202020204" charset="0"/>
      <p:regular r:id="rId36"/>
      <p:bold r:id="rId37"/>
    </p:embeddedFont>
    <p:embeddedFont>
      <p:font typeface="Patrick Hand" panose="020B0604020202020204" charset="0"/>
      <p:regular r:id="rId38"/>
    </p:embeddedFont>
    <p:embeddedFont>
      <p:font typeface="HP001 4 hàng" panose="020B0603050302020204" pitchFamily="34" charset="0"/>
      <p:regular r:id="rId39"/>
      <p:bold r:id="rId40"/>
    </p:embeddedFont>
    <p:embeddedFont>
      <p:font typeface="Scope One"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18" autoAdjust="0"/>
  </p:normalViewPr>
  <p:slideViewPr>
    <p:cSldViewPr snapToGrid="0">
      <p:cViewPr varScale="1">
        <p:scale>
          <a:sx n="69" d="100"/>
          <a:sy n="69" d="100"/>
        </p:scale>
        <p:origin x="76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1027116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9449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3701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2731123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967134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78925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click vào số để tới câu hỏi</a:t>
            </a:r>
          </a:p>
          <a:p>
            <a:r>
              <a:rPr lang="en-US"/>
              <a:t>Tại câu hỏi, click vào mũi tên để quay vê đây</a:t>
            </a:r>
          </a:p>
          <a:p>
            <a:r>
              <a:rPr lang="en-US"/>
              <a:t>Click vào ô xám để lật mảnh ghép xem bức tranh cánh cam để dẫn vào bài</a:t>
            </a:r>
          </a:p>
          <a:p>
            <a:r>
              <a:rPr lang="en-US"/>
              <a:t>Click vào mũi tên để tới bài mới</a:t>
            </a:r>
          </a:p>
        </p:txBody>
      </p:sp>
    </p:spTree>
    <p:extLst>
      <p:ext uri="{BB962C8B-B14F-4D97-AF65-F5344CB8AC3E}">
        <p14:creationId xmlns:p14="http://schemas.microsoft.com/office/powerpoint/2010/main" val="1368518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học online, GV linh động tặng quà khác nhé</a:t>
            </a:r>
          </a:p>
        </p:txBody>
      </p:sp>
    </p:spTree>
    <p:extLst>
      <p:ext uri="{BB962C8B-B14F-4D97-AF65-F5344CB8AC3E}">
        <p14:creationId xmlns:p14="http://schemas.microsoft.com/office/powerpoint/2010/main" val="376099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5430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304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021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340184"/>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 id="2147483675" r:id="rId8"/>
    <p:sldLayoutId id="214748367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5.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2.gif"/><Relationship Id="rId3" Type="http://schemas.openxmlformats.org/officeDocument/2006/relationships/audio" Target="../media/audio1.wav"/><Relationship Id="rId21" Type="http://schemas.openxmlformats.org/officeDocument/2006/relationships/slide" Target="slide7.xml"/><Relationship Id="rId7" Type="http://schemas.openxmlformats.org/officeDocument/2006/relationships/image" Target="../media/image5.png"/><Relationship Id="rId12" Type="http://schemas.openxmlformats.org/officeDocument/2006/relationships/slide" Target="slide4.xml"/><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slide" Target="slide6.xml"/><Relationship Id="rId20" Type="http://schemas.openxmlformats.org/officeDocument/2006/relationships/image" Target="../media/image14.gif"/><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0.png"/><Relationship Id="rId23" Type="http://schemas.openxmlformats.org/officeDocument/2006/relationships/image" Target="../media/image16.gif"/><Relationship Id="rId10" Type="http://schemas.openxmlformats.org/officeDocument/2006/relationships/slide" Target="slide3.xml"/><Relationship Id="rId19" Type="http://schemas.openxmlformats.org/officeDocument/2006/relationships/image" Target="../media/image13.gi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slide" Target="slide5.xml"/><Relationship Id="rId22"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3.wav"/><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audio" Target="../media/audio4.wav"/></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audio" Target="../media/audio4.wav"/><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audio" Target="../media/audio4.wav"/><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6.gif"/><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1" y="345437"/>
            <a:ext cx="11560554" cy="6007465"/>
            <a:chOff x="300641" y="326387"/>
            <a:chExt cx="11560554" cy="6007465"/>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292" name="TextBox 291">
              <a:extLst>
                <a:ext uri="{FF2B5EF4-FFF2-40B4-BE49-F238E27FC236}">
                  <a16:creationId xmlns:a16="http://schemas.microsoft.com/office/drawing/2014/main" id="{DF27BD9A-DB1A-46E3-B962-B4296A14C6B0}"/>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367751" y="1988458"/>
            <a:ext cx="1351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1F4CC4-B263-4FB1-BA93-F7A61D692798}"/>
              </a:ext>
            </a:extLst>
          </p:cNvPr>
          <p:cNvCxnSpPr>
            <a:cxnSpLocks/>
          </p:cNvCxnSpPr>
          <p:nvPr/>
        </p:nvCxnSpPr>
        <p:spPr>
          <a:xfrm>
            <a:off x="4630736" y="2817587"/>
            <a:ext cx="1450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02D15E-0F74-47D5-8464-AB32AA3109AA}"/>
              </a:ext>
            </a:extLst>
          </p:cNvPr>
          <p:cNvCxnSpPr>
            <a:cxnSpLocks/>
          </p:cNvCxnSpPr>
          <p:nvPr/>
        </p:nvCxnSpPr>
        <p:spPr>
          <a:xfrm>
            <a:off x="10391318" y="2850245"/>
            <a:ext cx="1351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2EFF4E-DAFD-492F-B37E-343C2742861C}"/>
              </a:ext>
            </a:extLst>
          </p:cNvPr>
          <p:cNvCxnSpPr>
            <a:cxnSpLocks/>
          </p:cNvCxnSpPr>
          <p:nvPr/>
        </p:nvCxnSpPr>
        <p:spPr>
          <a:xfrm>
            <a:off x="5042775" y="3274787"/>
            <a:ext cx="1116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58DB15-BDFB-472F-9953-ACA8A851DF7A}"/>
              </a:ext>
            </a:extLst>
          </p:cNvPr>
          <p:cNvCxnSpPr>
            <a:cxnSpLocks/>
          </p:cNvCxnSpPr>
          <p:nvPr/>
        </p:nvCxnSpPr>
        <p:spPr>
          <a:xfrm>
            <a:off x="8209114" y="3258458"/>
            <a:ext cx="122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331767-951A-4930-A760-8913D00E4511}"/>
              </a:ext>
            </a:extLst>
          </p:cNvPr>
          <p:cNvCxnSpPr>
            <a:cxnSpLocks/>
          </p:cNvCxnSpPr>
          <p:nvPr/>
        </p:nvCxnSpPr>
        <p:spPr>
          <a:xfrm>
            <a:off x="9689188" y="3274787"/>
            <a:ext cx="6302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pic>
        <p:nvPicPr>
          <p:cNvPr id="4" name="Picture 3">
            <a:extLst>
              <a:ext uri="{FF2B5EF4-FFF2-40B4-BE49-F238E27FC236}">
                <a16:creationId xmlns:a16="http://schemas.microsoft.com/office/drawing/2014/main" id="{94F6E762-BE3B-4B78-BBC6-D2331E99265A}"/>
              </a:ext>
            </a:extLst>
          </p:cNvPr>
          <p:cNvPicPr>
            <a:picLocks noChangeAspect="1"/>
          </p:cNvPicPr>
          <p:nvPr/>
        </p:nvPicPr>
        <p:blipFill>
          <a:blip r:embed="rId4"/>
          <a:stretch>
            <a:fillRect/>
          </a:stretch>
        </p:blipFill>
        <p:spPr>
          <a:xfrm>
            <a:off x="0" y="10152"/>
            <a:ext cx="12161838" cy="6837695"/>
          </a:xfrm>
          <a:prstGeom prst="rect">
            <a:avLst/>
          </a:prstGeom>
        </p:spPr>
      </p:pic>
      <p:sp>
        <p:nvSpPr>
          <p:cNvPr id="2" name="Rectangle: Rounded Corners 1">
            <a:extLst>
              <a:ext uri="{FF2B5EF4-FFF2-40B4-BE49-F238E27FC236}">
                <a16:creationId xmlns:a16="http://schemas.microsoft.com/office/drawing/2014/main" id="{B8FAE11F-A892-42C1-B1BC-D5DF74F2AF73}"/>
              </a:ext>
            </a:extLst>
          </p:cNvPr>
          <p:cNvSpPr/>
          <p:nvPr/>
        </p:nvSpPr>
        <p:spPr>
          <a:xfrm>
            <a:off x="1758719" y="1458690"/>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tập tễnh</a:t>
            </a:r>
          </a:p>
        </p:txBody>
      </p:sp>
      <p:sp>
        <p:nvSpPr>
          <p:cNvPr id="14" name="Rectangle: Rounded Corners 13">
            <a:extLst>
              <a:ext uri="{FF2B5EF4-FFF2-40B4-BE49-F238E27FC236}">
                <a16:creationId xmlns:a16="http://schemas.microsoft.com/office/drawing/2014/main" id="{8C142259-D819-420A-80F6-061070EBD8C3}"/>
              </a:ext>
            </a:extLst>
          </p:cNvPr>
          <p:cNvSpPr/>
          <p:nvPr/>
        </p:nvSpPr>
        <p:spPr>
          <a:xfrm>
            <a:off x="1758719" y="2857507"/>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xanh biếc</a:t>
            </a:r>
          </a:p>
        </p:txBody>
      </p:sp>
      <p:sp>
        <p:nvSpPr>
          <p:cNvPr id="15" name="Rectangle: Rounded Corners 14">
            <a:extLst>
              <a:ext uri="{FF2B5EF4-FFF2-40B4-BE49-F238E27FC236}">
                <a16:creationId xmlns:a16="http://schemas.microsoft.com/office/drawing/2014/main" id="{2DA3B13A-24F1-4AE9-AA3B-8852F4F1D13E}"/>
              </a:ext>
            </a:extLst>
          </p:cNvPr>
          <p:cNvSpPr/>
          <p:nvPr/>
        </p:nvSpPr>
        <p:spPr>
          <a:xfrm>
            <a:off x="1758719" y="4256323"/>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mặt trời</a:t>
            </a:r>
          </a:p>
        </p:txBody>
      </p:sp>
      <p:sp>
        <p:nvSpPr>
          <p:cNvPr id="16" name="Rectangle: Rounded Corners 15">
            <a:extLst>
              <a:ext uri="{FF2B5EF4-FFF2-40B4-BE49-F238E27FC236}">
                <a16:creationId xmlns:a16="http://schemas.microsoft.com/office/drawing/2014/main" id="{159F94A1-764B-470E-AB36-A3AF5366EE9E}"/>
              </a:ext>
            </a:extLst>
          </p:cNvPr>
          <p:cNvSpPr/>
          <p:nvPr/>
        </p:nvSpPr>
        <p:spPr>
          <a:xfrm>
            <a:off x="6535050" y="1455060"/>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khệ nệ</a:t>
            </a:r>
          </a:p>
        </p:txBody>
      </p:sp>
      <p:sp>
        <p:nvSpPr>
          <p:cNvPr id="17" name="Rectangle: Rounded Corners 16">
            <a:extLst>
              <a:ext uri="{FF2B5EF4-FFF2-40B4-BE49-F238E27FC236}">
                <a16:creationId xmlns:a16="http://schemas.microsoft.com/office/drawing/2014/main" id="{C787AAAD-A338-4F2E-B3CA-8658D8D00673}"/>
              </a:ext>
            </a:extLst>
          </p:cNvPr>
          <p:cNvSpPr/>
          <p:nvPr/>
        </p:nvSpPr>
        <p:spPr>
          <a:xfrm>
            <a:off x="6535050" y="2890164"/>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tròn lẳn</a:t>
            </a:r>
          </a:p>
        </p:txBody>
      </p:sp>
      <p:sp>
        <p:nvSpPr>
          <p:cNvPr id="18" name="Rectangle: Rounded Corners 17">
            <a:extLst>
              <a:ext uri="{FF2B5EF4-FFF2-40B4-BE49-F238E27FC236}">
                <a16:creationId xmlns:a16="http://schemas.microsoft.com/office/drawing/2014/main" id="{739D57B8-B99E-4960-938F-FA21C99163F3}"/>
              </a:ext>
            </a:extLst>
          </p:cNvPr>
          <p:cNvSpPr/>
          <p:nvPr/>
        </p:nvSpPr>
        <p:spPr>
          <a:xfrm>
            <a:off x="6535050" y="4256323"/>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trốn</a:t>
            </a: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97FFD58-7B96-4142-B7F9-C8C62729EA46}"/>
              </a:ext>
            </a:extLst>
          </p:cNvPr>
          <p:cNvGrpSpPr/>
          <p:nvPr/>
        </p:nvGrpSpPr>
        <p:grpSpPr>
          <a:xfrm>
            <a:off x="300641" y="345437"/>
            <a:ext cx="11560554" cy="6007465"/>
            <a:chOff x="300641" y="326387"/>
            <a:chExt cx="11560554" cy="6007465"/>
          </a:xfrm>
        </p:grpSpPr>
        <p:sp>
          <p:nvSpPr>
            <p:cNvPr id="11" name="TextBox 10">
              <a:extLst>
                <a:ext uri="{FF2B5EF4-FFF2-40B4-BE49-F238E27FC236}">
                  <a16:creationId xmlns:a16="http://schemas.microsoft.com/office/drawing/2014/main" id="{2D410F53-4C2F-4285-9D99-09C566EE463A}"/>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3812D8D-EB14-491B-B734-2D307A3ABA71}"/>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Cloud 6">
            <a:extLst>
              <a:ext uri="{FF2B5EF4-FFF2-40B4-BE49-F238E27FC236}">
                <a16:creationId xmlns:a16="http://schemas.microsoft.com/office/drawing/2014/main"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bàic</a:t>
            </a:r>
          </a:p>
        </p:txBody>
      </p:sp>
      <p:cxnSp>
        <p:nvCxnSpPr>
          <p:cNvPr id="16" name="Straight Connector 15">
            <a:extLst>
              <a:ext uri="{FF2B5EF4-FFF2-40B4-BE49-F238E27FC236}">
                <a16:creationId xmlns:a16="http://schemas.microsoft.com/office/drawing/2014/main" id="{96031BD8-2685-474F-98A3-01A05026AB02}"/>
              </a:ext>
            </a:extLst>
          </p:cNvPr>
          <p:cNvCxnSpPr>
            <a:cxnSpLocks/>
          </p:cNvCxnSpPr>
          <p:nvPr/>
        </p:nvCxnSpPr>
        <p:spPr>
          <a:xfrm>
            <a:off x="421842" y="1995507"/>
            <a:ext cx="1292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CC7A50C-9FAD-43E4-BCA6-12D6C79B70BE}"/>
              </a:ext>
            </a:extLst>
          </p:cNvPr>
          <p:cNvCxnSpPr>
            <a:cxnSpLocks/>
          </p:cNvCxnSpPr>
          <p:nvPr/>
        </p:nvCxnSpPr>
        <p:spPr>
          <a:xfrm>
            <a:off x="1714499" y="1527420"/>
            <a:ext cx="15185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84C813-F37E-4FAE-8391-D586928D037A}"/>
              </a:ext>
            </a:extLst>
          </p:cNvPr>
          <p:cNvCxnSpPr>
            <a:cxnSpLocks/>
          </p:cNvCxnSpPr>
          <p:nvPr/>
        </p:nvCxnSpPr>
        <p:spPr>
          <a:xfrm>
            <a:off x="6418642" y="2855477"/>
            <a:ext cx="12621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3516DE0-F306-4DE4-AF39-B1F29869D363}"/>
              </a:ext>
            </a:extLst>
          </p:cNvPr>
          <p:cNvCxnSpPr>
            <a:cxnSpLocks/>
          </p:cNvCxnSpPr>
          <p:nvPr/>
        </p:nvCxnSpPr>
        <p:spPr>
          <a:xfrm>
            <a:off x="5060872" y="3280020"/>
            <a:ext cx="1147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681;p56">
            <a:extLst>
              <a:ext uri="{FF2B5EF4-FFF2-40B4-BE49-F238E27FC236}">
                <a16:creationId xmlns:a16="http://schemas.microsoft.com/office/drawing/2014/main" id="{C1D9A3A2-6718-4C9B-BC4B-8E380C3D3423}"/>
              </a:ext>
            </a:extLst>
          </p:cNvPr>
          <p:cNvGrpSpPr/>
          <p:nvPr/>
        </p:nvGrpSpPr>
        <p:grpSpPr>
          <a:xfrm>
            <a:off x="765582" y="666716"/>
            <a:ext cx="652318" cy="647680"/>
            <a:chOff x="1773575" y="4308850"/>
            <a:chExt cx="650450" cy="645825"/>
          </a:xfrm>
        </p:grpSpPr>
        <p:sp>
          <p:nvSpPr>
            <p:cNvPr id="10" name="Google Shape;7682;p56">
              <a:extLst>
                <a:ext uri="{FF2B5EF4-FFF2-40B4-BE49-F238E27FC236}">
                  <a16:creationId xmlns:a16="http://schemas.microsoft.com/office/drawing/2014/main" id="{31281BFC-B82C-4EA4-BF43-B095586CCB9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 name="Google Shape;7683;p56">
              <a:extLst>
                <a:ext uri="{FF2B5EF4-FFF2-40B4-BE49-F238E27FC236}">
                  <a16:creationId xmlns:a16="http://schemas.microsoft.com/office/drawing/2014/main" id="{1CA50BFC-F3CF-401A-9B07-1AEFF5F6D82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2" name="TextBox 11">
            <a:extLst>
              <a:ext uri="{FF2B5EF4-FFF2-40B4-BE49-F238E27FC236}">
                <a16:creationId xmlns:a16="http://schemas.microsoft.com/office/drawing/2014/main" id="{519571B9-8A86-4C7E-AAA0-B4D2A1DBD6AD}"/>
              </a:ext>
            </a:extLst>
          </p:cNvPr>
          <p:cNvSpPr txBox="1"/>
          <p:nvPr/>
        </p:nvSpPr>
        <p:spPr>
          <a:xfrm>
            <a:off x="1602504" y="666716"/>
            <a:ext cx="6312302" cy="707886"/>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4000" kern="1200">
                <a:solidFill>
                  <a:srgbClr val="FF0000"/>
                </a:solidFill>
                <a:latin typeface="+mj-lt"/>
                <a:ea typeface="Arial-Rounded" panose="020B0500000000000000" pitchFamily="34" charset="0"/>
                <a:cs typeface="Arial-Rounded" panose="020B0500000000000000" pitchFamily="34" charset="0"/>
              </a:rPr>
              <a:t>Cánh cam</a:t>
            </a:r>
            <a:r>
              <a:rPr kumimoji="0" lang="en-US" sz="40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40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316B3A5F-54C7-42E3-BCBA-F5B9777755FE}"/>
              </a:ext>
            </a:extLst>
          </p:cNvPr>
          <p:cNvPicPr>
            <a:picLocks noChangeAspect="1"/>
          </p:cNvPicPr>
          <p:nvPr/>
        </p:nvPicPr>
        <p:blipFill>
          <a:blip r:embed="rId3"/>
          <a:stretch>
            <a:fillRect/>
          </a:stretch>
        </p:blipFill>
        <p:spPr>
          <a:xfrm>
            <a:off x="2658017" y="1497243"/>
            <a:ext cx="6845803" cy="5172061"/>
          </a:xfrm>
          <a:prstGeom prst="rect">
            <a:avLst/>
          </a:prstGeom>
        </p:spPr>
      </p:pic>
    </p:spTree>
    <p:extLst>
      <p:ext uri="{BB962C8B-B14F-4D97-AF65-F5344CB8AC3E}">
        <p14:creationId xmlns:p14="http://schemas.microsoft.com/office/powerpoint/2010/main" val="20991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id="{862D9E92-A471-4BA4-B4DC-37DF293AE8EE}"/>
              </a:ext>
            </a:extLst>
          </p:cNvPr>
          <p:cNvGrpSpPr/>
          <p:nvPr/>
        </p:nvGrpSpPr>
        <p:grpSpPr>
          <a:xfrm>
            <a:off x="840534" y="1030076"/>
            <a:ext cx="652318" cy="647680"/>
            <a:chOff x="1773575" y="4308850"/>
            <a:chExt cx="650450" cy="645825"/>
          </a:xfrm>
        </p:grpSpPr>
        <p:sp>
          <p:nvSpPr>
            <p:cNvPr id="15" name="Google Shape;7682;p56">
              <a:extLst>
                <a:ext uri="{FF2B5EF4-FFF2-40B4-BE49-F238E27FC236}">
                  <a16:creationId xmlns:a16="http://schemas.microsoft.com/office/drawing/2014/main"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id="{DA8779D3-25DA-4AFC-9C65-2A69BD4D7E5C}"/>
              </a:ext>
            </a:extLst>
          </p:cNvPr>
          <p:cNvSpPr txBox="1"/>
          <p:nvPr/>
        </p:nvSpPr>
        <p:spPr>
          <a:xfrm>
            <a:off x="1677456" y="1030076"/>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Tập</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tễnh</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9261F32-D93A-4362-B1F4-F6652013FA80}"/>
              </a:ext>
            </a:extLst>
          </p:cNvPr>
          <p:cNvSpPr txBox="1"/>
          <p:nvPr/>
        </p:nvSpPr>
        <p:spPr>
          <a:xfrm>
            <a:off x="3765568" y="1032702"/>
            <a:ext cx="8448379"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dáng đi không cân, bên cao bên thấp.</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id="{578BCE53-6B08-4B16-875C-6569BDDA8318}"/>
              </a:ext>
            </a:extLst>
          </p:cNvPr>
          <p:cNvGrpSpPr/>
          <p:nvPr/>
        </p:nvGrpSpPr>
        <p:grpSpPr>
          <a:xfrm>
            <a:off x="840534" y="2131507"/>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1677456" y="2131507"/>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Óng ánh</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F867930D-4680-4316-8608-89D012F28C8C}"/>
              </a:ext>
            </a:extLst>
          </p:cNvPr>
          <p:cNvSpPr txBox="1"/>
          <p:nvPr/>
        </p:nvSpPr>
        <p:spPr>
          <a:xfrm>
            <a:off x="1737304" y="2147666"/>
            <a:ext cx="988317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phản chiếu ánh sáng lấp lánh, trông đẹp mắt.</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id="{417CAB1B-0951-4C29-80C0-2E2FF7D4F752}"/>
              </a:ext>
            </a:extLst>
          </p:cNvPr>
          <p:cNvGrpSpPr/>
          <p:nvPr/>
        </p:nvGrpSpPr>
        <p:grpSpPr>
          <a:xfrm>
            <a:off x="840534" y="3445215"/>
            <a:ext cx="652318" cy="647680"/>
            <a:chOff x="1773575" y="4308850"/>
            <a:chExt cx="650450" cy="645825"/>
          </a:xfrm>
        </p:grpSpPr>
        <p:sp>
          <p:nvSpPr>
            <p:cNvPr id="24" name="Google Shape;7682;p56">
              <a:extLst>
                <a:ext uri="{FF2B5EF4-FFF2-40B4-BE49-F238E27FC236}">
                  <a16:creationId xmlns:a16="http://schemas.microsoft.com/office/drawing/2014/main" id="{04A68491-A760-4F6A-B356-A0C8606A4428}"/>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5" name="Google Shape;7683;p56">
              <a:extLst>
                <a:ext uri="{FF2B5EF4-FFF2-40B4-BE49-F238E27FC236}">
                  <a16:creationId xmlns:a16="http://schemas.microsoft.com/office/drawing/2014/main" id="{00ABDE5F-5E80-4EA1-8FDA-5973E4F386DD}"/>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6" name="TextBox 25">
            <a:extLst>
              <a:ext uri="{FF2B5EF4-FFF2-40B4-BE49-F238E27FC236}">
                <a16:creationId xmlns:a16="http://schemas.microsoft.com/office/drawing/2014/main" id="{CEC0B91F-E57F-4244-8570-BDCF7AB7C662}"/>
              </a:ext>
            </a:extLst>
          </p:cNvPr>
          <p:cNvSpPr txBox="1"/>
          <p:nvPr/>
        </p:nvSpPr>
        <p:spPr>
          <a:xfrm>
            <a:off x="1677455" y="3473487"/>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noProof="0">
                <a:solidFill>
                  <a:srgbClr val="FF0000"/>
                </a:solidFill>
                <a:latin typeface="+mj-lt"/>
                <a:ea typeface="Arial-Rounded" panose="020B0500000000000000" pitchFamily="34" charset="0"/>
                <a:cs typeface="Arial-Rounded" panose="020B0500000000000000" pitchFamily="34" charset="0"/>
              </a:rPr>
              <a:t>Khệ nệ</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478A5D63-9D4C-4FE4-99A8-CCC9E76F569E}"/>
              </a:ext>
            </a:extLst>
          </p:cNvPr>
          <p:cNvSpPr txBox="1"/>
          <p:nvPr/>
        </p:nvSpPr>
        <p:spPr>
          <a:xfrm>
            <a:off x="1677456" y="3492730"/>
            <a:ext cx="988317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dáng đi chậm chạp như phải mang vác nặng.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12"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0A0659-16E8-41C3-8DA6-EBC6B0E2F7F8}"/>
              </a:ext>
            </a:extLst>
          </p:cNvPr>
          <p:cNvSpPr txBox="1"/>
          <p:nvPr/>
        </p:nvSpPr>
        <p:spPr>
          <a:xfrm>
            <a:off x="999853" y="2296432"/>
            <a:ext cx="10162132" cy="1323439"/>
          </a:xfrm>
          <a:prstGeom prst="rect">
            <a:avLst/>
          </a:prstGeom>
          <a:noFill/>
        </p:spPr>
        <p:txBody>
          <a:bodyPr wrap="square">
            <a:spAutoFit/>
          </a:bodyPr>
          <a:lstStyle/>
          <a:p>
            <a:pPr algn="just"/>
            <a:r>
              <a:rPr lang="en-US" sz="4000">
                <a:latin typeface="Arial" panose="020B0604020202020204" pitchFamily="34" charset="0"/>
                <a:cs typeface="Arial" panose="020B0604020202020204" pitchFamily="34" charset="0"/>
              </a:rPr>
              <a:t>Hằng ngày, em đều bỏ vào chiếc lọ một chút nước và những ngọn cỏ xanh non.</a:t>
            </a:r>
          </a:p>
        </p:txBody>
      </p:sp>
      <p:cxnSp>
        <p:nvCxnSpPr>
          <p:cNvPr id="4" name="Straight Connector 3">
            <a:extLst>
              <a:ext uri="{FF2B5EF4-FFF2-40B4-BE49-F238E27FC236}">
                <a16:creationId xmlns:a16="http://schemas.microsoft.com/office/drawing/2014/main" id="{2F16A302-1F26-4AFB-B988-D20DFB35041A}"/>
              </a:ext>
            </a:extLst>
          </p:cNvPr>
          <p:cNvCxnSpPr>
            <a:cxnSpLocks/>
          </p:cNvCxnSpPr>
          <p:nvPr/>
        </p:nvCxnSpPr>
        <p:spPr>
          <a:xfrm flipV="1">
            <a:off x="3903446" y="246499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0C215A4-EE7D-48BA-AFF2-E53CAE55ACF5}"/>
              </a:ext>
            </a:extLst>
          </p:cNvPr>
          <p:cNvGrpSpPr/>
          <p:nvPr/>
        </p:nvGrpSpPr>
        <p:grpSpPr>
          <a:xfrm rot="21128394">
            <a:off x="10053487" y="3161029"/>
            <a:ext cx="317117" cy="402892"/>
            <a:chOff x="8074786" y="2617012"/>
            <a:chExt cx="317117" cy="402892"/>
          </a:xfrm>
        </p:grpSpPr>
        <p:cxnSp>
          <p:nvCxnSpPr>
            <p:cNvPr id="11" name="Straight Connector 10">
              <a:extLst>
                <a:ext uri="{FF2B5EF4-FFF2-40B4-BE49-F238E27FC236}">
                  <a16:creationId xmlns:a16="http://schemas.microsoft.com/office/drawing/2014/main" id="{8C913825-D536-4D0C-86F2-194D757C6F1E}"/>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1F530-3249-4CA2-918D-5930A3FC8FDE}"/>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Cloud 21">
            <a:extLst>
              <a:ext uri="{FF2B5EF4-FFF2-40B4-BE49-F238E27FC236}">
                <a16:creationId xmlns:a16="http://schemas.microsoft.com/office/drawing/2014/main" id="{883E743C-4091-45CD-B206-701E79EA01C8}"/>
              </a:ext>
            </a:extLst>
          </p:cNvPr>
          <p:cNvSpPr/>
          <p:nvPr/>
        </p:nvSpPr>
        <p:spPr>
          <a:xfrm>
            <a:off x="3763987" y="573982"/>
            <a:ext cx="3800919" cy="914400"/>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Đọc câu dài</a:t>
            </a:r>
          </a:p>
        </p:txBody>
      </p:sp>
      <p:cxnSp>
        <p:nvCxnSpPr>
          <p:cNvPr id="23" name="Straight Connector 22">
            <a:extLst>
              <a:ext uri="{FF2B5EF4-FFF2-40B4-BE49-F238E27FC236}">
                <a16:creationId xmlns:a16="http://schemas.microsoft.com/office/drawing/2014/main" id="{6D258FF9-90DA-4FF8-BBAD-E2CBE4E39023}"/>
              </a:ext>
            </a:extLst>
          </p:cNvPr>
          <p:cNvCxnSpPr>
            <a:cxnSpLocks/>
          </p:cNvCxnSpPr>
          <p:nvPr/>
        </p:nvCxnSpPr>
        <p:spPr>
          <a:xfrm flipV="1">
            <a:off x="10040106" y="2412306"/>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1A7259-7002-4449-9371-7F0C5BC698F5}"/>
              </a:ext>
            </a:extLst>
          </p:cNvPr>
          <p:cNvCxnSpPr>
            <a:cxnSpLocks/>
          </p:cNvCxnSpPr>
          <p:nvPr/>
        </p:nvCxnSpPr>
        <p:spPr>
          <a:xfrm flipV="1">
            <a:off x="3417915" y="3056120"/>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1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9B666EC3-270C-491E-942B-6C59832012A6}"/>
              </a:ext>
            </a:extLst>
          </p:cNvPr>
          <p:cNvSpPr/>
          <p:nvPr/>
        </p:nvSpPr>
        <p:spPr>
          <a:xfrm>
            <a:off x="9386656" y="128725"/>
            <a:ext cx="2596078"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grpSp>
        <p:nvGrpSpPr>
          <p:cNvPr id="14" name="Group 13">
            <a:extLst>
              <a:ext uri="{FF2B5EF4-FFF2-40B4-BE49-F238E27FC236}">
                <a16:creationId xmlns:a16="http://schemas.microsoft.com/office/drawing/2014/main" id="{B1952090-B5F5-424E-90C2-653F70E2E050}"/>
              </a:ext>
            </a:extLst>
          </p:cNvPr>
          <p:cNvGrpSpPr/>
          <p:nvPr/>
        </p:nvGrpSpPr>
        <p:grpSpPr>
          <a:xfrm>
            <a:off x="300641" y="345437"/>
            <a:ext cx="11560554" cy="6007465"/>
            <a:chOff x="300641" y="326387"/>
            <a:chExt cx="11560554" cy="6007465"/>
          </a:xfrm>
        </p:grpSpPr>
        <p:sp>
          <p:nvSpPr>
            <p:cNvPr id="15" name="TextBox 14">
              <a:extLst>
                <a:ext uri="{FF2B5EF4-FFF2-40B4-BE49-F238E27FC236}">
                  <a16:creationId xmlns:a16="http://schemas.microsoft.com/office/drawing/2014/main" id="{95A9E5AD-2976-4070-A7A7-0AFD8862B1FF}"/>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67C4CB7-B387-4399-8A5B-735B18FB7A4F}"/>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C522EF5A-2DE0-491A-94E4-8358668F0A22}"/>
              </a:ext>
            </a:extLst>
          </p:cNvPr>
          <p:cNvGrpSpPr/>
          <p:nvPr/>
        </p:nvGrpSpPr>
        <p:grpSpPr>
          <a:xfrm>
            <a:off x="300641" y="345437"/>
            <a:ext cx="11560554" cy="6007465"/>
            <a:chOff x="300641" y="326387"/>
            <a:chExt cx="11560554" cy="6007465"/>
          </a:xfrm>
        </p:grpSpPr>
        <p:sp>
          <p:nvSpPr>
            <p:cNvPr id="18" name="TextBox 17">
              <a:extLst>
                <a:ext uri="{FF2B5EF4-FFF2-40B4-BE49-F238E27FC236}">
                  <a16:creationId xmlns:a16="http://schemas.microsoft.com/office/drawing/2014/main" id="{F97F33D2-AD9C-4013-900F-E8588791959E}"/>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a:t>
              </a:r>
              <a:r>
                <a:rPr lang="en-US" sz="2800">
                  <a:solidFill>
                    <a:srgbClr val="0070C0"/>
                  </a:solidFill>
                  <a:latin typeface="Arial" panose="020B0604020202020204" pitchFamily="34" charset="0"/>
                  <a:cs typeface="Arial" panose="020B0604020202020204" pitchFamily="34" charset="0"/>
                </a:rPr>
                <a:t>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a:t>
              </a:r>
              <a:r>
                <a:rPr lang="en-US" sz="2800">
                  <a:solidFill>
                    <a:srgbClr val="C00000"/>
                  </a:solidFill>
                  <a:latin typeface="Arial" panose="020B0604020202020204" pitchFamily="34" charset="0"/>
                  <a:cs typeface="Arial" panose="020B0604020202020204" pitchFamily="34" charset="0"/>
                </a:rPr>
                <a:t>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solidFill>
                    <a:srgbClr val="00B050"/>
                  </a:solidFill>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3AC3A70-5EA3-41CF-8A23-4E9662F79C28}"/>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1B9FD8-67B2-4404-808D-47C63F364588}"/>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5"/>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E888273-37A5-4EE6-AC1A-90AA47A3E845}"/>
              </a:ext>
            </a:extLst>
          </p:cNvPr>
          <p:cNvGrpSpPr/>
          <p:nvPr/>
        </p:nvGrpSpPr>
        <p:grpSpPr>
          <a:xfrm>
            <a:off x="300641" y="345437"/>
            <a:ext cx="11560554" cy="6007465"/>
            <a:chOff x="300641" y="326387"/>
            <a:chExt cx="11560554" cy="6007465"/>
          </a:xfrm>
        </p:grpSpPr>
        <p:sp>
          <p:nvSpPr>
            <p:cNvPr id="6" name="TextBox 5">
              <a:extLst>
                <a:ext uri="{FF2B5EF4-FFF2-40B4-BE49-F238E27FC236}">
                  <a16:creationId xmlns:a16="http://schemas.microsoft.com/office/drawing/2014/main" id="{EDBC9589-D1DF-4AC0-90BF-8D28D44F6F48}"/>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E4927D8-44C4-48CF-B8B1-A1EE5B0AB5A1}"/>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3F123A3-5B80-45C0-8C92-556B4996CCC2}"/>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10071879" y="10152"/>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8359194-3078-42B6-AD18-07FE70520A4A}"/>
              </a:ext>
            </a:extLst>
          </p:cNvPr>
          <p:cNvPicPr>
            <a:picLocks noChangeAspect="1"/>
          </p:cNvPicPr>
          <p:nvPr/>
        </p:nvPicPr>
        <p:blipFill>
          <a:blip r:embed="rId4"/>
          <a:stretch>
            <a:fillRect/>
          </a:stretch>
        </p:blipFill>
        <p:spPr>
          <a:xfrm>
            <a:off x="3753542" y="668433"/>
            <a:ext cx="6845803" cy="5172061"/>
          </a:xfrm>
          <a:prstGeom prst="rect">
            <a:avLst/>
          </a:prstGeom>
        </p:spPr>
      </p:pic>
      <p:pic>
        <p:nvPicPr>
          <p:cNvPr id="3" name="Picture 2">
            <a:extLst>
              <a:ext uri="{FF2B5EF4-FFF2-40B4-BE49-F238E27FC236}">
                <a16:creationId xmlns:a16="http://schemas.microsoft.com/office/drawing/2014/main" id="{CE763278-C313-4EDF-987E-F22E21837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 y="65048"/>
            <a:ext cx="12161833" cy="6839830"/>
          </a:xfrm>
          <a:prstGeom prst="rect">
            <a:avLst/>
          </a:prstGeom>
        </p:spPr>
      </p:pic>
      <p:pic>
        <p:nvPicPr>
          <p:cNvPr id="4"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6575" y="1016492"/>
            <a:ext cx="3211003" cy="2237972"/>
          </a:xfrm>
          <a:prstGeom prst="rect">
            <a:avLst/>
          </a:prstGeom>
        </p:spPr>
      </p:pic>
      <p:pic>
        <p:nvPicPr>
          <p:cNvPr id="5" name="2b">
            <a:extLst>
              <a:ext uri="{FF2B5EF4-FFF2-40B4-BE49-F238E27FC236}">
                <a16:creationId xmlns:a16="http://schemas.microsoft.com/office/drawing/2014/main" id="{D91F0E31-F505-45CC-A500-C8C2CBDA9A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8795" y="1144858"/>
            <a:ext cx="3204921" cy="2250135"/>
          </a:xfrm>
          <a:prstGeom prst="rect">
            <a:avLst/>
          </a:prstGeom>
        </p:spPr>
      </p:pic>
      <p:pic>
        <p:nvPicPr>
          <p:cNvPr id="6" name="3b">
            <a:extLst>
              <a:ext uri="{FF2B5EF4-FFF2-40B4-BE49-F238E27FC236}">
                <a16:creationId xmlns:a16="http://schemas.microsoft.com/office/drawing/2014/main" id="{014C4854-1F24-4C12-B5D7-588DEDA035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7683" y="3415228"/>
            <a:ext cx="3186678" cy="2219728"/>
          </a:xfrm>
          <a:prstGeom prst="rect">
            <a:avLst/>
          </a:prstGeom>
        </p:spPr>
      </p:pic>
      <p:pic>
        <p:nvPicPr>
          <p:cNvPr id="7"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3251" y="3409508"/>
            <a:ext cx="3168433" cy="2219728"/>
          </a:xfrm>
          <a:prstGeom prst="rect">
            <a:avLst/>
          </a:prstGeom>
        </p:spPr>
      </p:pic>
      <p:pic>
        <p:nvPicPr>
          <p:cNvPr id="8" name="1a">
            <a:hlinkClick r:id="rId10"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67826" y="1080859"/>
            <a:ext cx="3204921" cy="2306572"/>
          </a:xfrm>
          <a:prstGeom prst="rect">
            <a:avLst/>
          </a:prstGeom>
        </p:spPr>
      </p:pic>
      <p:pic>
        <p:nvPicPr>
          <p:cNvPr id="9" name="2a">
            <a:hlinkClick r:id="rId12"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76444" y="1130234"/>
            <a:ext cx="3197273" cy="2299368"/>
          </a:xfrm>
          <a:prstGeom prst="rect">
            <a:avLst/>
          </a:prstGeom>
        </p:spPr>
      </p:pic>
      <p:pic>
        <p:nvPicPr>
          <p:cNvPr id="10" name="3a">
            <a:hlinkClick r:id="rId14"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89461" y="3382278"/>
            <a:ext cx="3168433" cy="2285625"/>
          </a:xfrm>
          <a:prstGeom prst="rect">
            <a:avLst/>
          </a:prstGeom>
        </p:spPr>
      </p:pic>
      <p:pic>
        <p:nvPicPr>
          <p:cNvPr id="11" name="4a">
            <a:hlinkClick r:id="rId16"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49322" y="3367964"/>
            <a:ext cx="3165607" cy="2302813"/>
          </a:xfrm>
          <a:prstGeom prst="rect">
            <a:avLst/>
          </a:prstGeom>
        </p:spPr>
      </p:pic>
      <p:pic>
        <p:nvPicPr>
          <p:cNvPr id="13"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770510">
            <a:off x="1830841" y="2495841"/>
            <a:ext cx="961530" cy="921145"/>
          </a:xfrm>
          <a:prstGeom prst="rect">
            <a:avLst/>
          </a:prstGeom>
        </p:spPr>
      </p:pic>
      <p:pic>
        <p:nvPicPr>
          <p:cNvPr id="14" name="Picture 13">
            <a:extLst>
              <a:ext uri="{FF2B5EF4-FFF2-40B4-BE49-F238E27FC236}">
                <a16:creationId xmlns:a16="http://schemas.microsoft.com/office/drawing/2014/main" id="{3269E7C5-4EA5-4C44-AA00-1B2105BB828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39608" y="4931201"/>
            <a:ext cx="505037" cy="505037"/>
          </a:xfrm>
          <a:prstGeom prst="rect">
            <a:avLst/>
          </a:prstGeom>
        </p:spPr>
      </p:pic>
      <p:pic>
        <p:nvPicPr>
          <p:cNvPr id="15" name="Picture 14">
            <a:extLst>
              <a:ext uri="{FF2B5EF4-FFF2-40B4-BE49-F238E27FC236}">
                <a16:creationId xmlns:a16="http://schemas.microsoft.com/office/drawing/2014/main" id="{2534BD2E-90FC-49F3-AC62-E2293F519BB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78152" y="152741"/>
            <a:ext cx="866494" cy="642649"/>
          </a:xfrm>
          <a:prstGeom prst="rect">
            <a:avLst/>
          </a:prstGeom>
        </p:spPr>
      </p:pic>
      <p:pic>
        <p:nvPicPr>
          <p:cNvPr id="16" name="Picture 15">
            <a:hlinkClick r:id="rId21" action="ppaction://hlinksldjump"/>
            <a:extLst>
              <a:ext uri="{FF2B5EF4-FFF2-40B4-BE49-F238E27FC236}">
                <a16:creationId xmlns:a16="http://schemas.microsoft.com/office/drawing/2014/main" id="{490A87E2-6F22-4B14-A9C6-16CD95B0AB62}"/>
              </a:ext>
            </a:extLst>
          </p:cNvPr>
          <p:cNvPicPr>
            <a:picLocks noChangeAspect="1"/>
          </p:cNvPicPr>
          <p:nvPr/>
        </p:nvPicPr>
        <p:blipFill rotWithShape="1">
          <a:blip r:embed="rId22">
            <a:extLst>
              <a:ext uri="{28A0092B-C50C-407E-A947-70E740481C1C}">
                <a14:useLocalDpi xmlns:a14="http://schemas.microsoft.com/office/drawing/2010/main" val="0"/>
              </a:ext>
            </a:extLst>
          </a:blip>
          <a:srcRect t="10052" b="11202"/>
          <a:stretch/>
        </p:blipFill>
        <p:spPr>
          <a:xfrm>
            <a:off x="7331360" y="6217118"/>
            <a:ext cx="1502521" cy="556784"/>
          </a:xfrm>
          <a:prstGeom prst="rect">
            <a:avLst/>
          </a:prstGeom>
        </p:spPr>
      </p:pic>
      <p:pic>
        <p:nvPicPr>
          <p:cNvPr id="17" name="Picture 1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484899" y="5548410"/>
            <a:ext cx="1216184" cy="1292195"/>
          </a:xfrm>
          <a:prstGeom prst="rect">
            <a:avLst/>
          </a:prstGeom>
        </p:spPr>
      </p:pic>
      <p:pic>
        <p:nvPicPr>
          <p:cNvPr id="18" name="Picture 1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647146" y="5435019"/>
            <a:ext cx="1216184" cy="1292195"/>
          </a:xfrm>
          <a:prstGeom prst="rect">
            <a:avLst/>
          </a:prstGeom>
        </p:spPr>
      </p:pic>
      <p:pic>
        <p:nvPicPr>
          <p:cNvPr id="19" name="Picture 1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78421" y="289493"/>
            <a:ext cx="1143227" cy="1292195"/>
          </a:xfrm>
          <a:prstGeom prst="rect">
            <a:avLst/>
          </a:prstGeom>
        </p:spPr>
      </p:pic>
      <p:pic>
        <p:nvPicPr>
          <p:cNvPr id="20" name="Picture 1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64638" y="292949"/>
            <a:ext cx="1143227" cy="1292195"/>
          </a:xfrm>
          <a:prstGeom prst="rect">
            <a:avLst/>
          </a:prstGeom>
        </p:spPr>
      </p:pic>
    </p:spTree>
    <p:extLst>
      <p:ext uri="{BB962C8B-B14F-4D97-AF65-F5344CB8AC3E}">
        <p14:creationId xmlns:p14="http://schemas.microsoft.com/office/powerpoint/2010/main" val="4043730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par>
                                <p:cTn id="68" presetID="32" presetClass="emph" presetSubtype="0" repeatCount="indefinite" fill="hold" nodeType="withEffect">
                                  <p:stCondLst>
                                    <p:cond delay="0"/>
                                  </p:stCondLst>
                                  <p:childTnLst>
                                    <p:animRot by="120000">
                                      <p:cBhvr>
                                        <p:cTn id="69" dur="100" fill="hold">
                                          <p:stCondLst>
                                            <p:cond delay="0"/>
                                          </p:stCondLst>
                                        </p:cTn>
                                        <p:tgtEl>
                                          <p:spTgt spid="16"/>
                                        </p:tgtEl>
                                        <p:attrNameLst>
                                          <p:attrName>r</p:attrName>
                                        </p:attrNameLst>
                                      </p:cBhvr>
                                    </p:animRot>
                                    <p:animRot by="-240000">
                                      <p:cBhvr>
                                        <p:cTn id="70" dur="200" fill="hold">
                                          <p:stCondLst>
                                            <p:cond delay="200"/>
                                          </p:stCondLst>
                                        </p:cTn>
                                        <p:tgtEl>
                                          <p:spTgt spid="16"/>
                                        </p:tgtEl>
                                        <p:attrNameLst>
                                          <p:attrName>r</p:attrName>
                                        </p:attrNameLst>
                                      </p:cBhvr>
                                    </p:animRot>
                                    <p:animRot by="240000">
                                      <p:cBhvr>
                                        <p:cTn id="71" dur="200" fill="hold">
                                          <p:stCondLst>
                                            <p:cond delay="400"/>
                                          </p:stCondLst>
                                        </p:cTn>
                                        <p:tgtEl>
                                          <p:spTgt spid="16"/>
                                        </p:tgtEl>
                                        <p:attrNameLst>
                                          <p:attrName>r</p:attrName>
                                        </p:attrNameLst>
                                      </p:cBhvr>
                                    </p:animRot>
                                    <p:animRot by="-240000">
                                      <p:cBhvr>
                                        <p:cTn id="72" dur="200" fill="hold">
                                          <p:stCondLst>
                                            <p:cond delay="600"/>
                                          </p:stCondLst>
                                        </p:cTn>
                                        <p:tgtEl>
                                          <p:spTgt spid="16"/>
                                        </p:tgtEl>
                                        <p:attrNameLst>
                                          <p:attrName>r</p:attrName>
                                        </p:attrNameLst>
                                      </p:cBhvr>
                                    </p:animRot>
                                    <p:animRot by="120000">
                                      <p:cBhvr>
                                        <p:cTn id="73"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498894"/>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Bống làm gì khi thấy cánh cam bị thương?</a:t>
              </a:r>
            </a:p>
          </p:txBody>
        </p:sp>
      </p:grpSp>
      <p:sp>
        <p:nvSpPr>
          <p:cNvPr id="17" name="TextBox 16">
            <a:extLst>
              <a:ext uri="{FF2B5EF4-FFF2-40B4-BE49-F238E27FC236}">
                <a16:creationId xmlns:a16="http://schemas.microsoft.com/office/drawing/2014/main" id="{8333DA43-01EF-473A-92A5-C8F912938479}"/>
              </a:ext>
            </a:extLst>
          </p:cNvPr>
          <p:cNvSpPr txBox="1"/>
          <p:nvPr/>
        </p:nvSpPr>
        <p:spPr>
          <a:xfrm>
            <a:off x="1107499" y="1536174"/>
            <a:ext cx="9946839" cy="2862322"/>
          </a:xfrm>
          <a:prstGeom prst="rect">
            <a:avLst/>
          </a:prstGeom>
          <a:solidFill>
            <a:srgbClr val="FFFFFF"/>
          </a:solidFill>
        </p:spPr>
        <p:txBody>
          <a:bodyPr wrap="square">
            <a:spAutoFit/>
          </a:bodyPr>
          <a:lstStyle/>
          <a:p>
            <a:pPr algn="just">
              <a:spcBef>
                <a:spcPts val="1200"/>
              </a:spcBef>
              <a:spcAft>
                <a:spcPts val="1200"/>
              </a:spcAft>
            </a:pPr>
            <a:r>
              <a:rPr lang="en-US" sz="36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B50C6128-D86C-432D-9966-9E6A8C3BEE30}"/>
              </a:ext>
            </a:extLst>
          </p:cNvPr>
          <p:cNvCxnSpPr>
            <a:cxnSpLocks/>
          </p:cNvCxnSpPr>
          <p:nvPr/>
        </p:nvCxnSpPr>
        <p:spPr>
          <a:xfrm>
            <a:off x="2236120" y="3216729"/>
            <a:ext cx="88182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A1D64C-CBB8-46EF-9BC4-7283E7D691AC}"/>
              </a:ext>
            </a:extLst>
          </p:cNvPr>
          <p:cNvCxnSpPr>
            <a:cxnSpLocks/>
          </p:cNvCxnSpPr>
          <p:nvPr/>
        </p:nvCxnSpPr>
        <p:spPr>
          <a:xfrm>
            <a:off x="1229191" y="3728358"/>
            <a:ext cx="13833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8BD92D-08FF-4973-8C4D-558A8C86B87D}"/>
              </a:ext>
            </a:extLst>
          </p:cNvPr>
          <p:cNvSpPr txBox="1"/>
          <p:nvPr/>
        </p:nvSpPr>
        <p:spPr>
          <a:xfrm>
            <a:off x="1124646" y="4910124"/>
            <a:ext cx="9929692" cy="1200329"/>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Khi thấy cánh cam bị thương, </a:t>
            </a:r>
            <a:r>
              <a:rPr lang="en-US" sz="3600">
                <a:solidFill>
                  <a:srgbClr val="FF0000"/>
                </a:solidFill>
                <a:ea typeface="Arial-Rounded" pitchFamily="34" charset="0"/>
                <a:cs typeface="Arial-Rounded" pitchFamily="34" charset="0"/>
              </a:rPr>
              <a:t>Bống </a:t>
            </a:r>
            <a:r>
              <a:rPr lang="en-US" sz="3600">
                <a:solidFill>
                  <a:srgbClr val="FF0000"/>
                </a:solidFill>
                <a:latin typeface="Arial" panose="020B0604020202020204" pitchFamily="34" charset="0"/>
                <a:cs typeface="Arial" panose="020B0604020202020204" pitchFamily="34" charset="0"/>
              </a:rPr>
              <a:t>đặt cánh cam vào một chiếc lọ nhỏ đựng đầy cỏ</a:t>
            </a:r>
            <a:r>
              <a:rPr lang="en-US" sz="3600">
                <a:latin typeface="+mj-lt"/>
                <a:ea typeface="Arial-Rounded" pitchFamily="34" charset="0"/>
                <a:cs typeface="Arial-Rounded" pitchFamily="34" charset="0"/>
              </a:rPr>
              <a:t>.</a:t>
            </a:r>
            <a:endParaRPr lang="en-US" sz="3600">
              <a:solidFill>
                <a:schemeClr val="tx1"/>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440495" y="388239"/>
            <a:ext cx="10850338" cy="729710"/>
            <a:chOff x="294783" y="915918"/>
            <a:chExt cx="10877248"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092732" cy="647935"/>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a. Bống chăm sóc cánh cam như thế nào? </a:t>
              </a:r>
            </a:p>
          </p:txBody>
        </p:sp>
      </p:grpSp>
      <p:sp>
        <p:nvSpPr>
          <p:cNvPr id="13" name="TextBox 12">
            <a:extLst>
              <a:ext uri="{FF2B5EF4-FFF2-40B4-BE49-F238E27FC236}">
                <a16:creationId xmlns:a16="http://schemas.microsoft.com/office/drawing/2014/main" id="{F0C0788D-46CD-410C-8D28-D4DD6F710C7C}"/>
              </a:ext>
            </a:extLst>
          </p:cNvPr>
          <p:cNvSpPr txBox="1"/>
          <p:nvPr/>
        </p:nvSpPr>
        <p:spPr>
          <a:xfrm>
            <a:off x="1246705" y="5399609"/>
            <a:ext cx="9929692" cy="646331"/>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Bống chăm sóc cánh cam </a:t>
            </a:r>
            <a:r>
              <a:rPr lang="en-US" sz="3600">
                <a:solidFill>
                  <a:srgbClr val="FF0000"/>
                </a:solidFill>
                <a:ea typeface="Arial-Rounded" pitchFamily="34" charset="0"/>
                <a:cs typeface="Arial-Rounded" pitchFamily="34" charset="0"/>
              </a:rPr>
              <a:t>rất cẩn thận</a:t>
            </a:r>
            <a:r>
              <a:rPr lang="en-US" sz="3600">
                <a:ea typeface="Arial-Rounded" pitchFamily="34" charset="0"/>
                <a:cs typeface="Arial-Rounded" pitchFamily="34" charset="0"/>
              </a:rPr>
              <a:t>.</a:t>
            </a:r>
            <a:endParaRPr lang="en-US" sz="3600">
              <a:solidFill>
                <a:schemeClr val="tx1"/>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9EEAEB89-10FD-4B26-ADCF-A481CA0072DF}"/>
              </a:ext>
            </a:extLst>
          </p:cNvPr>
          <p:cNvSpPr txBox="1"/>
          <p:nvPr/>
        </p:nvSpPr>
        <p:spPr>
          <a:xfrm>
            <a:off x="1132269" y="1582137"/>
            <a:ext cx="10158564" cy="3416320"/>
          </a:xfrm>
          <a:prstGeom prst="rect">
            <a:avLst/>
          </a:prstGeom>
          <a:noFill/>
        </p:spPr>
        <p:txBody>
          <a:bodyPr wrap="square">
            <a:spAutoFit/>
          </a:bodyPr>
          <a:lstStyle/>
          <a:p>
            <a:pPr algn="just"/>
            <a:r>
              <a:rPr lang="en-US" sz="36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p:txBody>
      </p:sp>
      <p:cxnSp>
        <p:nvCxnSpPr>
          <p:cNvPr id="16" name="Straight Connector 15">
            <a:extLst>
              <a:ext uri="{FF2B5EF4-FFF2-40B4-BE49-F238E27FC236}">
                <a16:creationId xmlns:a16="http://schemas.microsoft.com/office/drawing/2014/main" id="{8DBCBED7-7F77-46E3-A63D-086A5EE3F82B}"/>
              </a:ext>
            </a:extLst>
          </p:cNvPr>
          <p:cNvCxnSpPr>
            <a:cxnSpLocks/>
          </p:cNvCxnSpPr>
          <p:nvPr/>
        </p:nvCxnSpPr>
        <p:spPr>
          <a:xfrm>
            <a:off x="2676995" y="3804558"/>
            <a:ext cx="84917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2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59407"/>
            <a:ext cx="10850338" cy="1258752"/>
            <a:chOff x="294783" y="915918"/>
            <a:chExt cx="10877248" cy="1261874"/>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092732"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 Câu văn nào cho em biết Bống chăm sóc cánh cam rất cẩn thận?</a:t>
              </a:r>
            </a:p>
          </p:txBody>
        </p:sp>
      </p:grpSp>
      <p:sp>
        <p:nvSpPr>
          <p:cNvPr id="13" name="TextBox 12">
            <a:extLst>
              <a:ext uri="{FF2B5EF4-FFF2-40B4-BE49-F238E27FC236}">
                <a16:creationId xmlns:a16="http://schemas.microsoft.com/office/drawing/2014/main" id="{F0C0788D-46CD-410C-8D28-D4DD6F710C7C}"/>
              </a:ext>
            </a:extLst>
          </p:cNvPr>
          <p:cNvSpPr txBox="1"/>
          <p:nvPr/>
        </p:nvSpPr>
        <p:spPr>
          <a:xfrm>
            <a:off x="1043072" y="4915857"/>
            <a:ext cx="10733511" cy="1754326"/>
          </a:xfrm>
          <a:prstGeom prst="rect">
            <a:avLst/>
          </a:prstGeom>
          <a:solidFill>
            <a:srgbClr val="CEEBEA"/>
          </a:solidFill>
        </p:spPr>
        <p:txBody>
          <a:bodyPr wrap="square" rtlCol="0">
            <a:spAutoFit/>
          </a:bodyPr>
          <a:lstStyle/>
          <a:p>
            <a:pPr algn="just"/>
            <a:r>
              <a:rPr lang="en-US" sz="3600">
                <a:ea typeface="Arial-Rounded" pitchFamily="34" charset="0"/>
                <a:cs typeface="Arial-Rounded" pitchFamily="34" charset="0"/>
              </a:rPr>
              <a:t>Câu văn cho em biết Bống chăm sóc cánh cam rất cẩn thận là: </a:t>
            </a:r>
            <a:r>
              <a:rPr lang="en-US" sz="3600">
                <a:solidFill>
                  <a:srgbClr val="FF0000"/>
                </a:solidFill>
                <a:latin typeface="Arial" panose="020B0604020202020204" pitchFamily="34" charset="0"/>
                <a:cs typeface="Arial" panose="020B0604020202020204" pitchFamily="34" charset="0"/>
              </a:rPr>
              <a:t>Hằng ngày, em đều bỏ vào chiếc lọ một chút nước và những ngọn cỏ xanh non.</a:t>
            </a:r>
            <a:endParaRPr lang="en-US" sz="3600">
              <a:solidFill>
                <a:srgbClr val="FF0000"/>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9EEAEB89-10FD-4B26-ADCF-A481CA0072DF}"/>
              </a:ext>
            </a:extLst>
          </p:cNvPr>
          <p:cNvSpPr txBox="1"/>
          <p:nvPr/>
        </p:nvSpPr>
        <p:spPr>
          <a:xfrm>
            <a:off x="1132269" y="1255557"/>
            <a:ext cx="10158564" cy="3416320"/>
          </a:xfrm>
          <a:prstGeom prst="rect">
            <a:avLst/>
          </a:prstGeom>
          <a:noFill/>
        </p:spPr>
        <p:txBody>
          <a:bodyPr wrap="square">
            <a:spAutoFit/>
          </a:bodyPr>
          <a:lstStyle/>
          <a:p>
            <a:pPr algn="just"/>
            <a:r>
              <a:rPr lang="en-US" sz="36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p:txBody>
      </p:sp>
      <p:cxnSp>
        <p:nvCxnSpPr>
          <p:cNvPr id="14" name="Straight Connector 13">
            <a:extLst>
              <a:ext uri="{FF2B5EF4-FFF2-40B4-BE49-F238E27FC236}">
                <a16:creationId xmlns:a16="http://schemas.microsoft.com/office/drawing/2014/main" id="{E31B8535-147F-47A3-887C-A854C3F69CC0}"/>
              </a:ext>
            </a:extLst>
          </p:cNvPr>
          <p:cNvCxnSpPr>
            <a:cxnSpLocks/>
          </p:cNvCxnSpPr>
          <p:nvPr/>
        </p:nvCxnSpPr>
        <p:spPr>
          <a:xfrm>
            <a:off x="1246705" y="4016821"/>
            <a:ext cx="99220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5F9569-5F8B-4B51-9490-3BA969E84016}"/>
              </a:ext>
            </a:extLst>
          </p:cNvPr>
          <p:cNvCxnSpPr>
            <a:cxnSpLocks/>
          </p:cNvCxnSpPr>
          <p:nvPr/>
        </p:nvCxnSpPr>
        <p:spPr>
          <a:xfrm>
            <a:off x="1246705" y="4544778"/>
            <a:ext cx="69502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83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732832" y="346648"/>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Vì sao Bống thả cánh cam đi?</a:t>
              </a:r>
            </a:p>
          </p:txBody>
        </p:sp>
      </p:grpSp>
      <p:sp>
        <p:nvSpPr>
          <p:cNvPr id="14" name="TextBox 13">
            <a:extLst>
              <a:ext uri="{FF2B5EF4-FFF2-40B4-BE49-F238E27FC236}">
                <a16:creationId xmlns:a16="http://schemas.microsoft.com/office/drawing/2014/main" id="{451C0419-82C5-4DBA-9637-E4364A5C790A}"/>
              </a:ext>
            </a:extLst>
          </p:cNvPr>
          <p:cNvSpPr txBox="1"/>
          <p:nvPr/>
        </p:nvSpPr>
        <p:spPr>
          <a:xfrm>
            <a:off x="1518557" y="1198560"/>
            <a:ext cx="9829799" cy="2554545"/>
          </a:xfrm>
          <a:prstGeom prst="rect">
            <a:avLst/>
          </a:prstGeom>
          <a:noFill/>
        </p:spPr>
        <p:txBody>
          <a:bodyPr wrap="square">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   </a:t>
            </a:r>
            <a:r>
              <a:rPr lang="en-US" sz="3200">
                <a:latin typeface="Arial" panose="020B0604020202020204" pitchFamily="34" charset="0"/>
                <a:cs typeface="Arial" panose="020B0604020202020204" pitchFamily="34" charset="0"/>
              </a:rPr>
              <a:t>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p:txBody>
      </p:sp>
      <p:sp>
        <p:nvSpPr>
          <p:cNvPr id="18" name="TextBox 17">
            <a:extLst>
              <a:ext uri="{FF2B5EF4-FFF2-40B4-BE49-F238E27FC236}">
                <a16:creationId xmlns:a16="http://schemas.microsoft.com/office/drawing/2014/main" id="{98D0C0BB-998C-4820-837F-0B87C2356303}"/>
              </a:ext>
            </a:extLst>
          </p:cNvPr>
          <p:cNvSpPr txBox="1"/>
          <p:nvPr/>
        </p:nvSpPr>
        <p:spPr>
          <a:xfrm>
            <a:off x="1632857" y="4618484"/>
            <a:ext cx="9601200" cy="1569660"/>
          </a:xfrm>
          <a:prstGeom prst="rect">
            <a:avLst/>
          </a:prstGeom>
          <a:solidFill>
            <a:srgbClr val="CEEBEA"/>
          </a:solidFill>
        </p:spPr>
        <p:txBody>
          <a:bodyPr wrap="square"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Bống thả cánh cam đi vì: </a:t>
            </a:r>
            <a:r>
              <a:rPr lang="en-US" sz="3200">
                <a:solidFill>
                  <a:srgbClr val="FF0000"/>
                </a:solidFill>
                <a:latin typeface="Arial" panose="020B0604020202020204" pitchFamily="34" charset="0"/>
                <a:cs typeface="Arial" panose="020B0604020202020204" pitchFamily="34" charset="0"/>
              </a:rPr>
              <a:t>Bống cảm thấy cánh cam có vẻ ngơ ngác không vui. Bống đoán chắc chú nhớ nhà và nhớ bạn bè</a:t>
            </a:r>
            <a:r>
              <a:rPr lang="en-US" sz="320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3200">
              <a:solidFill>
                <a:srgbClr val="FF0000"/>
              </a:solidFill>
              <a:latin typeface="+mj-lt"/>
              <a:ea typeface="Arial-Rounded" pitchFamily="34" charset="0"/>
              <a:cs typeface="Arial-Rounded" pitchFamily="34" charset="0"/>
            </a:endParaRPr>
          </a:p>
        </p:txBody>
      </p:sp>
      <p:cxnSp>
        <p:nvCxnSpPr>
          <p:cNvPr id="13" name="Straight Connector 12">
            <a:extLst>
              <a:ext uri="{FF2B5EF4-FFF2-40B4-BE49-F238E27FC236}">
                <a16:creationId xmlns:a16="http://schemas.microsoft.com/office/drawing/2014/main" id="{74C2B4A3-D690-468C-8B32-A6752A14C38A}"/>
              </a:ext>
            </a:extLst>
          </p:cNvPr>
          <p:cNvCxnSpPr>
            <a:cxnSpLocks/>
          </p:cNvCxnSpPr>
          <p:nvPr/>
        </p:nvCxnSpPr>
        <p:spPr>
          <a:xfrm>
            <a:off x="1899848" y="1714492"/>
            <a:ext cx="93342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005AF5-C3D7-4CE5-A559-6158D4431D52}"/>
              </a:ext>
            </a:extLst>
          </p:cNvPr>
          <p:cNvCxnSpPr>
            <a:cxnSpLocks/>
          </p:cNvCxnSpPr>
          <p:nvPr/>
        </p:nvCxnSpPr>
        <p:spPr>
          <a:xfrm>
            <a:off x="1600199" y="2177134"/>
            <a:ext cx="85235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955FC3-95B7-42E7-A952-1FAF6032B9F2}"/>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id="{F536A8A1-E4CD-45CB-80D9-65C149C417CE}"/>
              </a:ext>
            </a:extLst>
          </p:cNvPr>
          <p:cNvGrpSpPr/>
          <p:nvPr/>
        </p:nvGrpSpPr>
        <p:grpSpPr>
          <a:xfrm>
            <a:off x="900203" y="284843"/>
            <a:ext cx="10361431" cy="1282700"/>
            <a:chOff x="294783" y="915918"/>
            <a:chExt cx="10387128" cy="1285882"/>
          </a:xfrm>
        </p:grpSpPr>
        <p:grpSp>
          <p:nvGrpSpPr>
            <p:cNvPr id="4" name="Group 3">
              <a:extLst>
                <a:ext uri="{FF2B5EF4-FFF2-40B4-BE49-F238E27FC236}">
                  <a16:creationId xmlns:a16="http://schemas.microsoft.com/office/drawing/2014/main" id="{71B814C3-FBDE-4AE9-BD6F-3C20F10DBC2A}"/>
                </a:ext>
              </a:extLst>
            </p:cNvPr>
            <p:cNvGrpSpPr/>
            <p:nvPr/>
          </p:nvGrpSpPr>
          <p:grpSpPr>
            <a:xfrm>
              <a:off x="294783" y="915918"/>
              <a:ext cx="758018" cy="731520"/>
              <a:chOff x="3065608" y="1727884"/>
              <a:chExt cx="1240358" cy="1188720"/>
            </a:xfrm>
          </p:grpSpPr>
          <p:sp>
            <p:nvSpPr>
              <p:cNvPr id="6" name="Google Shape;418;p36">
                <a:extLst>
                  <a:ext uri="{FF2B5EF4-FFF2-40B4-BE49-F238E27FC236}">
                    <a16:creationId xmlns:a16="http://schemas.microsoft.com/office/drawing/2014/main" id="{606E268F-9933-40F7-88E1-23878804EBD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CF2BA5FF-4CF2-4856-8A9C-D2EF49BA2F30}"/>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5" name="TextBox 4">
              <a:extLst>
                <a:ext uri="{FF2B5EF4-FFF2-40B4-BE49-F238E27FC236}">
                  <a16:creationId xmlns:a16="http://schemas.microsoft.com/office/drawing/2014/main" id="{5E1F93E1-ABA7-4B67-9C2D-C0CD53407DC6}"/>
                </a:ext>
              </a:extLst>
            </p:cNvPr>
            <p:cNvSpPr txBox="1"/>
            <p:nvPr/>
          </p:nvSpPr>
          <p:spPr>
            <a:xfrm>
              <a:off x="1047743" y="998494"/>
              <a:ext cx="9634168"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Nếu là Bống, em có thả cánh cam đi không? Vì sao?</a:t>
              </a:r>
            </a:p>
          </p:txBody>
        </p:sp>
      </p:grpSp>
      <p:pic>
        <p:nvPicPr>
          <p:cNvPr id="9" name="Picture 8">
            <a:extLst>
              <a:ext uri="{FF2B5EF4-FFF2-40B4-BE49-F238E27FC236}">
                <a16:creationId xmlns:a16="http://schemas.microsoft.com/office/drawing/2014/main" id="{BAF41617-BAE7-4D98-954A-0FD2144EDBD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16465" t="24760"/>
          <a:stretch/>
        </p:blipFill>
        <p:spPr>
          <a:xfrm>
            <a:off x="1812471" y="1677746"/>
            <a:ext cx="8232776" cy="3502506"/>
          </a:xfrm>
          <a:prstGeom prst="rect">
            <a:avLst/>
          </a:prstGeom>
        </p:spPr>
      </p:pic>
    </p:spTree>
    <p:extLst>
      <p:ext uri="{BB962C8B-B14F-4D97-AF65-F5344CB8AC3E}">
        <p14:creationId xmlns:p14="http://schemas.microsoft.com/office/powerpoint/2010/main" val="725383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3E600133-7643-482B-ACD0-14326BA99AE7}"/>
              </a:ext>
            </a:extLst>
          </p:cNvPr>
          <p:cNvSpPr/>
          <p:nvPr/>
        </p:nvSpPr>
        <p:spPr>
          <a:xfrm>
            <a:off x="8866414" y="79738"/>
            <a:ext cx="3116320"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6" name="Group 5">
            <a:extLst>
              <a:ext uri="{FF2B5EF4-FFF2-40B4-BE49-F238E27FC236}">
                <a16:creationId xmlns:a16="http://schemas.microsoft.com/office/drawing/2014/main" id="{28BEC571-21D2-4BC8-9F27-FAD7D77D7805}"/>
              </a:ext>
            </a:extLst>
          </p:cNvPr>
          <p:cNvGrpSpPr/>
          <p:nvPr/>
        </p:nvGrpSpPr>
        <p:grpSpPr>
          <a:xfrm>
            <a:off x="300641" y="345437"/>
            <a:ext cx="11560554" cy="6007465"/>
            <a:chOff x="300641" y="326387"/>
            <a:chExt cx="11560554" cy="6007465"/>
          </a:xfrm>
        </p:grpSpPr>
        <p:sp>
          <p:nvSpPr>
            <p:cNvPr id="7" name="TextBox 6">
              <a:extLst>
                <a:ext uri="{FF2B5EF4-FFF2-40B4-BE49-F238E27FC236}">
                  <a16:creationId xmlns:a16="http://schemas.microsoft.com/office/drawing/2014/main" id="{2DAEC14D-F1A2-4552-B3BD-1BDB0A2A16B6}"/>
                </a:ext>
              </a:extLst>
            </p:cNvPr>
            <p:cNvSpPr txBox="1"/>
            <p:nvPr/>
          </p:nvSpPr>
          <p:spPr>
            <a:xfrm>
              <a:off x="300641" y="1070873"/>
              <a:ext cx="11560554" cy="5262979"/>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Chú cánh cam đi lạc vào nhà Bống. Chân chú bị thương, bước đi tập tễnh. Bống thương quá, đặt cánh cam vào một chiếc lọ nhỏ đựng đầy cỏ. Từ ngày đó, cánh cam trở thành người bạn nhỏ xíu của Bống.</a:t>
              </a:r>
            </a:p>
            <a:p>
              <a:pPr algn="just"/>
              <a:r>
                <a:rPr lang="en-US" sz="2800">
                  <a:latin typeface="Arial" panose="020B0604020202020204" pitchFamily="34" charset="0"/>
                  <a:cs typeface="Arial" panose="020B0604020202020204" pitchFamily="34" charset="0"/>
                </a:rPr>
                <a:t>    Cánh cam có đôi cánh xanh biếc, óng ánh dưới ánh nắng mặt trời. Mỗi khi nghe tiếng động, chú khệ nệ ôm cái bụng tròn lẳn, trốn vào đám cỏ rối. Bống chăm sóc cánh cam rất cẩn thận. Hằng ngày, em đều bỏ vào chiếc lọ một chút nước và những ngọn cỏ xanh non.</a:t>
              </a:r>
            </a:p>
            <a:p>
              <a:pPr algn="just"/>
              <a:r>
                <a:rPr lang="en-US" sz="2800">
                  <a:latin typeface="Arial" panose="020B0604020202020204" pitchFamily="34" charset="0"/>
                  <a:cs typeface="Arial" panose="020B0604020202020204" pitchFamily="34" charset="0"/>
                </a:rPr>
                <a:t>    Nhưng Bống cảm thấy cánh cam có vẻ ngơ ngác không vui, chắc chú nhớ nhà và nhớ bạn bè. Đoán vậy, Bống mang cánh cam thả ra bãi cỏ sau nhà. Tạm biệt cánh cam nhỏ bé, Bống hi vọng chú sẽ tìm được đường về căn nhà thân thương của mình.</a:t>
              </a:r>
            </a:p>
            <a:p>
              <a:pPr algn="r"/>
              <a:r>
                <a:rPr lang="en-US" sz="2800">
                  <a:latin typeface="Arial" panose="020B0604020202020204" pitchFamily="34" charset="0"/>
                  <a:cs typeface="Arial" panose="020B0604020202020204" pitchFamily="34" charset="0"/>
                </a:rPr>
                <a:t>(Minh Đăng)</a:t>
              </a: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3CD5EB8-2B9F-4320-AB43-DEBD5335651B}"/>
                </a:ext>
              </a:extLst>
            </p:cNvPr>
            <p:cNvSpPr txBox="1"/>
            <p:nvPr/>
          </p:nvSpPr>
          <p:spPr>
            <a:xfrm>
              <a:off x="3535454" y="326387"/>
              <a:ext cx="5090927" cy="584642"/>
            </a:xfrm>
            <a:prstGeom prst="rect">
              <a:avLst/>
            </a:prstGeom>
            <a:noFill/>
          </p:spPr>
          <p:txBody>
            <a:bodyPr wrap="square" lIns="91305" tIns="45654" rIns="91305" bIns="45654" rtlCol="0">
              <a:spAutoFit/>
            </a:bodyPr>
            <a:lstStyle/>
            <a:p>
              <a:pPr algn="ctr"/>
              <a:r>
                <a:rPr lang="en" sz="3200" b="1">
                  <a:solidFill>
                    <a:schemeClr val="bg2">
                      <a:lumMod val="75000"/>
                    </a:schemeClr>
                  </a:solidFill>
                  <a:latin typeface="+mj-lt"/>
                  <a:ea typeface="Arial-Rounded" pitchFamily="34" charset="0"/>
                  <a:cs typeface="Arial-Rounded" pitchFamily="34" charset="0"/>
                </a:rPr>
                <a:t>TẠM BIỆT CÁNH CAM</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112538" y="160880"/>
            <a:ext cx="10115783" cy="1265694"/>
            <a:chOff x="292250" y="915918"/>
            <a:chExt cx="10140870" cy="1268833"/>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995274" y="984274"/>
              <a:ext cx="9437846" cy="1200477"/>
            </a:xfrm>
            <a:prstGeom prst="rect">
              <a:avLst/>
            </a:prstGeom>
            <a:noFill/>
          </p:spPr>
          <p:txBody>
            <a:bodyPr wrap="square" rtlCol="0">
              <a:spAutoFit/>
            </a:bodyPr>
            <a:lstStyle/>
            <a:p>
              <a:pPr algn="just"/>
              <a:r>
                <a:rPr lang="en-US" sz="3591">
                  <a:latin typeface="+mj-lt"/>
                  <a:ea typeface="Arial-Rounded" pitchFamily="34" charset="0"/>
                  <a:cs typeface="Arial-Rounded" pitchFamily="34" charset="0"/>
                </a:rPr>
                <a:t>Những từ ngữ nào dưới đây được dùng trong bài để miêu tả cánh cam?</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91133" y="138969"/>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a:extLst>
              <a:ext uri="{FF2B5EF4-FFF2-40B4-BE49-F238E27FC236}">
                <a16:creationId xmlns:a16="http://schemas.microsoft.com/office/drawing/2014/main" id="{BCCAE073-512D-4DEB-9ABC-95AEA0ED1DEC}"/>
              </a:ext>
            </a:extLst>
          </p:cNvPr>
          <p:cNvGrpSpPr/>
          <p:nvPr/>
        </p:nvGrpSpPr>
        <p:grpSpPr>
          <a:xfrm>
            <a:off x="764908" y="2122715"/>
            <a:ext cx="3095625" cy="1600200"/>
            <a:chOff x="764908" y="3070377"/>
            <a:chExt cx="3095625" cy="1600200"/>
          </a:xfrm>
        </p:grpSpPr>
        <p:pic>
          <p:nvPicPr>
            <p:cNvPr id="2050" name="Picture 2" descr="Cartoon leaves Images, Stock Photos &amp;amp; Vectors | Shutterstock">
              <a:extLst>
                <a:ext uri="{FF2B5EF4-FFF2-40B4-BE49-F238E27FC236}">
                  <a16:creationId xmlns:a16="http://schemas.microsoft.com/office/drawing/2014/main" id="{4AFF4460-65AF-498D-B433-4809642B28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8CF00AE-2B78-498B-84EC-CE2965D6283D}"/>
                </a:ext>
              </a:extLst>
            </p:cNvPr>
            <p:cNvSpPr txBox="1"/>
            <p:nvPr/>
          </p:nvSpPr>
          <p:spPr>
            <a:xfrm>
              <a:off x="1477393" y="3734757"/>
              <a:ext cx="1929741" cy="523220"/>
            </a:xfrm>
            <a:prstGeom prst="rect">
              <a:avLst/>
            </a:prstGeom>
            <a:solidFill>
              <a:srgbClr val="FFFFFF"/>
            </a:solidFill>
            <a:effectLst>
              <a:softEdge rad="127000"/>
            </a:effectLst>
          </p:spPr>
          <p:txBody>
            <a:bodyPr wrap="square" rtlCol="0">
              <a:spAutoFit/>
            </a:bodyPr>
            <a:lstStyle/>
            <a:p>
              <a:pPr algn="ctr"/>
              <a:r>
                <a:rPr lang="en-US" sz="2800"/>
                <a:t>xanh biếc</a:t>
              </a:r>
            </a:p>
          </p:txBody>
        </p:sp>
      </p:grpSp>
      <p:grpSp>
        <p:nvGrpSpPr>
          <p:cNvPr id="20" name="Group 19">
            <a:extLst>
              <a:ext uri="{FF2B5EF4-FFF2-40B4-BE49-F238E27FC236}">
                <a16:creationId xmlns:a16="http://schemas.microsoft.com/office/drawing/2014/main" id="{E08213F3-97F2-482E-8C98-9CBF9451345D}"/>
              </a:ext>
            </a:extLst>
          </p:cNvPr>
          <p:cNvGrpSpPr/>
          <p:nvPr/>
        </p:nvGrpSpPr>
        <p:grpSpPr>
          <a:xfrm>
            <a:off x="4448802" y="2122715"/>
            <a:ext cx="3095625" cy="1600200"/>
            <a:chOff x="764908" y="3070377"/>
            <a:chExt cx="3095625" cy="1600200"/>
          </a:xfrm>
        </p:grpSpPr>
        <p:pic>
          <p:nvPicPr>
            <p:cNvPr id="21" name="Picture 2" descr="Cartoon leaves Images, Stock Photos &amp;amp; Vectors | Shutterstock">
              <a:extLst>
                <a:ext uri="{FF2B5EF4-FFF2-40B4-BE49-F238E27FC236}">
                  <a16:creationId xmlns:a16="http://schemas.microsoft.com/office/drawing/2014/main" id="{88F49B45-CA35-4BA1-9922-9524A4D5DE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04284CF-F931-406B-B0A5-FC31D987172E}"/>
                </a:ext>
              </a:extLst>
            </p:cNvPr>
            <p:cNvSpPr txBox="1"/>
            <p:nvPr/>
          </p:nvSpPr>
          <p:spPr>
            <a:xfrm>
              <a:off x="1477393" y="3863365"/>
              <a:ext cx="1929741" cy="523220"/>
            </a:xfrm>
            <a:prstGeom prst="rect">
              <a:avLst/>
            </a:prstGeom>
            <a:solidFill>
              <a:srgbClr val="FFFFFF"/>
            </a:solidFill>
            <a:effectLst>
              <a:softEdge rad="127000"/>
            </a:effectLst>
          </p:spPr>
          <p:txBody>
            <a:bodyPr wrap="square" rtlCol="0">
              <a:spAutoFit/>
            </a:bodyPr>
            <a:lstStyle/>
            <a:p>
              <a:pPr algn="ctr"/>
              <a:r>
                <a:rPr lang="en-US" sz="2800"/>
                <a:t>tròn lẳn</a:t>
              </a:r>
            </a:p>
          </p:txBody>
        </p:sp>
      </p:grpSp>
      <p:grpSp>
        <p:nvGrpSpPr>
          <p:cNvPr id="23" name="Group 22">
            <a:extLst>
              <a:ext uri="{FF2B5EF4-FFF2-40B4-BE49-F238E27FC236}">
                <a16:creationId xmlns:a16="http://schemas.microsoft.com/office/drawing/2014/main" id="{4CB81FDD-FB02-45F2-9D7C-C100180F56FD}"/>
              </a:ext>
            </a:extLst>
          </p:cNvPr>
          <p:cNvGrpSpPr/>
          <p:nvPr/>
        </p:nvGrpSpPr>
        <p:grpSpPr>
          <a:xfrm>
            <a:off x="8132696" y="2112885"/>
            <a:ext cx="3095625" cy="1600200"/>
            <a:chOff x="764908" y="3070377"/>
            <a:chExt cx="3095625" cy="1600200"/>
          </a:xfrm>
        </p:grpSpPr>
        <p:pic>
          <p:nvPicPr>
            <p:cNvPr id="24" name="Picture 2" descr="Cartoon leaves Images, Stock Photos &amp;amp; Vectors | Shutterstock">
              <a:extLst>
                <a:ext uri="{FF2B5EF4-FFF2-40B4-BE49-F238E27FC236}">
                  <a16:creationId xmlns:a16="http://schemas.microsoft.com/office/drawing/2014/main" id="{A42C035B-FC99-4EA9-90D7-318F5090BD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1710404E-98FD-4754-A61C-3B4D3DC15C40}"/>
                </a:ext>
              </a:extLst>
            </p:cNvPr>
            <p:cNvSpPr txBox="1"/>
            <p:nvPr/>
          </p:nvSpPr>
          <p:spPr>
            <a:xfrm>
              <a:off x="1477393" y="3734757"/>
              <a:ext cx="1929741" cy="523220"/>
            </a:xfrm>
            <a:prstGeom prst="rect">
              <a:avLst/>
            </a:prstGeom>
            <a:solidFill>
              <a:srgbClr val="FFFFFF"/>
            </a:solidFill>
            <a:effectLst>
              <a:softEdge rad="127000"/>
            </a:effectLst>
          </p:spPr>
          <p:txBody>
            <a:bodyPr wrap="square" rtlCol="0">
              <a:spAutoFit/>
            </a:bodyPr>
            <a:lstStyle/>
            <a:p>
              <a:pPr algn="ctr"/>
              <a:r>
                <a:rPr lang="en-US" sz="2800"/>
                <a:t>óng ánh</a:t>
              </a:r>
            </a:p>
          </p:txBody>
        </p:sp>
      </p:grpSp>
      <p:grpSp>
        <p:nvGrpSpPr>
          <p:cNvPr id="26" name="Group 25">
            <a:extLst>
              <a:ext uri="{FF2B5EF4-FFF2-40B4-BE49-F238E27FC236}">
                <a16:creationId xmlns:a16="http://schemas.microsoft.com/office/drawing/2014/main" id="{7D09C3BF-5579-48BB-A901-8A886EFB1B08}"/>
              </a:ext>
            </a:extLst>
          </p:cNvPr>
          <p:cNvGrpSpPr/>
          <p:nvPr/>
        </p:nvGrpSpPr>
        <p:grpSpPr>
          <a:xfrm>
            <a:off x="2312720" y="3974695"/>
            <a:ext cx="3095625" cy="1600200"/>
            <a:chOff x="764908" y="3070377"/>
            <a:chExt cx="3095625" cy="1600200"/>
          </a:xfrm>
        </p:grpSpPr>
        <p:pic>
          <p:nvPicPr>
            <p:cNvPr id="27" name="Picture 2" descr="Cartoon leaves Images, Stock Photos &amp;amp; Vectors | Shutterstock">
              <a:extLst>
                <a:ext uri="{FF2B5EF4-FFF2-40B4-BE49-F238E27FC236}">
                  <a16:creationId xmlns:a16="http://schemas.microsoft.com/office/drawing/2014/main" id="{6A822DC2-4DB5-4777-8C1B-01173375E84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2AE9512-5C33-4D25-8A63-B7F9D96C05B9}"/>
                </a:ext>
              </a:extLst>
            </p:cNvPr>
            <p:cNvSpPr txBox="1"/>
            <p:nvPr/>
          </p:nvSpPr>
          <p:spPr>
            <a:xfrm>
              <a:off x="1230335" y="3766511"/>
              <a:ext cx="2383140" cy="523220"/>
            </a:xfrm>
            <a:prstGeom prst="rect">
              <a:avLst/>
            </a:prstGeom>
            <a:solidFill>
              <a:srgbClr val="FFFFFF"/>
            </a:solidFill>
            <a:effectLst>
              <a:softEdge rad="127000"/>
            </a:effectLst>
          </p:spPr>
          <p:txBody>
            <a:bodyPr wrap="square" rtlCol="0">
              <a:spAutoFit/>
            </a:bodyPr>
            <a:lstStyle/>
            <a:p>
              <a:pPr algn="ctr"/>
              <a:r>
                <a:rPr lang="en-US" sz="2800"/>
                <a:t>thân thương</a:t>
              </a:r>
            </a:p>
          </p:txBody>
        </p:sp>
      </p:grpSp>
      <p:grpSp>
        <p:nvGrpSpPr>
          <p:cNvPr id="29" name="Group 28">
            <a:extLst>
              <a:ext uri="{FF2B5EF4-FFF2-40B4-BE49-F238E27FC236}">
                <a16:creationId xmlns:a16="http://schemas.microsoft.com/office/drawing/2014/main" id="{3B58F592-8C59-4566-A4C0-505273CD9EEE}"/>
              </a:ext>
            </a:extLst>
          </p:cNvPr>
          <p:cNvGrpSpPr/>
          <p:nvPr/>
        </p:nvGrpSpPr>
        <p:grpSpPr>
          <a:xfrm>
            <a:off x="6126157" y="3870729"/>
            <a:ext cx="3095625" cy="1600200"/>
            <a:chOff x="764908" y="3070377"/>
            <a:chExt cx="3095625" cy="1600200"/>
          </a:xfrm>
        </p:grpSpPr>
        <p:pic>
          <p:nvPicPr>
            <p:cNvPr id="30" name="Picture 2" descr="Cartoon leaves Images, Stock Photos &amp;amp; Vectors | Shutterstock">
              <a:extLst>
                <a:ext uri="{FF2B5EF4-FFF2-40B4-BE49-F238E27FC236}">
                  <a16:creationId xmlns:a16="http://schemas.microsoft.com/office/drawing/2014/main" id="{E210D88D-0280-4EB3-A5CF-7B7441EF72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918" b="25081"/>
            <a:stretch/>
          </p:blipFill>
          <p:spPr bwMode="auto">
            <a:xfrm>
              <a:off x="764908" y="3070377"/>
              <a:ext cx="3095625" cy="16002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1FED069-A344-45B9-A2B4-978090E94B64}"/>
                </a:ext>
              </a:extLst>
            </p:cNvPr>
            <p:cNvSpPr txBox="1"/>
            <p:nvPr/>
          </p:nvSpPr>
          <p:spPr>
            <a:xfrm>
              <a:off x="1230335" y="3766511"/>
              <a:ext cx="2383140" cy="523220"/>
            </a:xfrm>
            <a:prstGeom prst="rect">
              <a:avLst/>
            </a:prstGeom>
            <a:solidFill>
              <a:srgbClr val="FFFFFF"/>
            </a:solidFill>
            <a:effectLst>
              <a:softEdge rad="127000"/>
            </a:effectLst>
          </p:spPr>
          <p:txBody>
            <a:bodyPr wrap="square" rtlCol="0">
              <a:spAutoFit/>
            </a:bodyPr>
            <a:lstStyle/>
            <a:p>
              <a:pPr algn="ctr"/>
              <a:r>
                <a:rPr lang="en-US" sz="2800"/>
                <a:t>khệ nệ</a:t>
              </a:r>
            </a:p>
          </p:txBody>
        </p:sp>
      </p:grpSp>
      <p:pic>
        <p:nvPicPr>
          <p:cNvPr id="32" name="Picture 31">
            <a:extLst>
              <a:ext uri="{FF2B5EF4-FFF2-40B4-BE49-F238E27FC236}">
                <a16:creationId xmlns:a16="http://schemas.microsoft.com/office/drawing/2014/main" id="{D009AA00-8678-4887-8E25-66FE451EFD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9174" y="2233513"/>
            <a:ext cx="576229" cy="599237"/>
          </a:xfrm>
          <a:prstGeom prst="rect">
            <a:avLst/>
          </a:prstGeom>
        </p:spPr>
      </p:pic>
      <p:pic>
        <p:nvPicPr>
          <p:cNvPr id="33" name="Picture 2">
            <a:extLst>
              <a:ext uri="{FF2B5EF4-FFF2-40B4-BE49-F238E27FC236}">
                <a16:creationId xmlns:a16="http://schemas.microsoft.com/office/drawing/2014/main" id="{6D6430E7-5ED3-4C07-ADB6-D7AD1ACCA9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5585" y="413505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a:extLst>
              <a:ext uri="{FF2B5EF4-FFF2-40B4-BE49-F238E27FC236}">
                <a16:creationId xmlns:a16="http://schemas.microsoft.com/office/drawing/2014/main" id="{88AFEE8D-3EF7-4392-88EF-B9F71CBC04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1516" y="2066094"/>
            <a:ext cx="576229" cy="599237"/>
          </a:xfrm>
          <a:prstGeom prst="rect">
            <a:avLst/>
          </a:prstGeom>
        </p:spPr>
      </p:pic>
      <p:pic>
        <p:nvPicPr>
          <p:cNvPr id="35" name="Picture 34">
            <a:extLst>
              <a:ext uri="{FF2B5EF4-FFF2-40B4-BE49-F238E27FC236}">
                <a16:creationId xmlns:a16="http://schemas.microsoft.com/office/drawing/2014/main" id="{A2DCF1A5-F0C3-4380-B4D3-EDD8C948F3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3507" y="2168114"/>
            <a:ext cx="576229" cy="599237"/>
          </a:xfrm>
          <a:prstGeom prst="rect">
            <a:avLst/>
          </a:prstGeom>
        </p:spPr>
      </p:pic>
      <p:pic>
        <p:nvPicPr>
          <p:cNvPr id="36" name="Picture 35">
            <a:extLst>
              <a:ext uri="{FF2B5EF4-FFF2-40B4-BE49-F238E27FC236}">
                <a16:creationId xmlns:a16="http://schemas.microsoft.com/office/drawing/2014/main" id="{526A906B-8ED7-4F90-89C2-37FB71DE8B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5553" y="3870729"/>
            <a:ext cx="576229" cy="599237"/>
          </a:xfrm>
          <a:prstGeom prst="rect">
            <a:avLst/>
          </a:prstGeom>
        </p:spPr>
      </p:pic>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5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subTnLst>
                                    <p:audio>
                                      <p:cMediaNode>
                                        <p:cTn display="0" masterRel="sameClick">
                                          <p:stCondLst>
                                            <p:cond evt="begin" delay="0">
                                              <p:tn val="1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subTnLst>
                                    <p:audio>
                                      <p:cMediaNode>
                                        <p:cTn display="0" masterRel="sameClick">
                                          <p:stCondLst>
                                            <p:cond evt="begin" delay="0">
                                              <p:tn val="1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5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subTnLst>
                                    <p:audio>
                                      <p:cMediaNode>
                                        <p:cTn display="0" masterRel="sameClick">
                                          <p:stCondLst>
                                            <p:cond evt="begin" delay="0">
                                              <p:tn val="2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50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subTnLst>
                                    <p:audio>
                                      <p:cMediaNode>
                                        <p:cTn display="0" masterRel="sameClick">
                                          <p:stCondLst>
                                            <p:cond evt="begin" delay="0">
                                              <p:tn val="2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B20277-1E33-45E7-9C04-E24BD54C8E97}"/>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id="{8A405393-1CC8-4F97-896A-54C7A849B4E3}"/>
              </a:ext>
            </a:extLst>
          </p:cNvPr>
          <p:cNvGrpSpPr/>
          <p:nvPr/>
        </p:nvGrpSpPr>
        <p:grpSpPr>
          <a:xfrm>
            <a:off x="1325106" y="693082"/>
            <a:ext cx="10235522" cy="1328724"/>
            <a:chOff x="292250" y="915918"/>
            <a:chExt cx="10260906" cy="1332020"/>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531917" cy="1203307"/>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Thay lời bạn Bống, hãy nói lời động viên, an ủi cánh cam khi bị thương.</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4" name="Picture 2" descr="Boy Comforting Girl Vector Cartoon Illustration Stock Vector (Royalty Free)  1967984896">
            <a:extLst>
              <a:ext uri="{FF2B5EF4-FFF2-40B4-BE49-F238E27FC236}">
                <a16:creationId xmlns:a16="http://schemas.microsoft.com/office/drawing/2014/main" id="{374D2775-BD5E-4578-838A-2CAF12F347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375"/>
          <a:stretch/>
        </p:blipFill>
        <p:spPr bwMode="auto">
          <a:xfrm>
            <a:off x="3325470" y="2413786"/>
            <a:ext cx="6118247" cy="362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258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09D0CF-46A7-4C8F-AC34-ED060A031C27}"/>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3" name="Group 2">
            <a:extLst>
              <a:ext uri="{FF2B5EF4-FFF2-40B4-BE49-F238E27FC236}">
                <a16:creationId xmlns:a16="http://schemas.microsoft.com/office/drawing/2014/main" id="{8A405393-1CC8-4F97-896A-54C7A849B4E3}"/>
              </a:ext>
            </a:extLst>
          </p:cNvPr>
          <p:cNvGrpSpPr/>
          <p:nvPr/>
        </p:nvGrpSpPr>
        <p:grpSpPr>
          <a:xfrm>
            <a:off x="1325106" y="693082"/>
            <a:ext cx="10235522" cy="774725"/>
            <a:chOff x="292250" y="915918"/>
            <a:chExt cx="10260906"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531917"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Nếu thấy bạn đang buồn, em sẽ nói gì?</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4" name="Picture 2" descr="Boy Comforting Girl Vector Cartoon Illustration Stock Vector (Royalty Free)  1967984896">
            <a:extLst>
              <a:ext uri="{FF2B5EF4-FFF2-40B4-BE49-F238E27FC236}">
                <a16:creationId xmlns:a16="http://schemas.microsoft.com/office/drawing/2014/main" id="{374D2775-BD5E-4578-838A-2CAF12F347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375"/>
          <a:stretch/>
        </p:blipFill>
        <p:spPr bwMode="auto">
          <a:xfrm>
            <a:off x="3325470" y="2413786"/>
            <a:ext cx="6118247" cy="362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D3435-0DF3-4390-8A10-09047C16A421}"/>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Củng cố</a:t>
            </a:r>
          </a:p>
        </p:txBody>
      </p:sp>
    </p:spTree>
    <p:extLst>
      <p:ext uri="{BB962C8B-B14F-4D97-AF65-F5344CB8AC3E}">
        <p14:creationId xmlns:p14="http://schemas.microsoft.com/office/powerpoint/2010/main" val="56392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5176FA-BD0C-4891-8CB6-58B56C8DC56F}"/>
              </a:ext>
            </a:extLst>
          </p:cNvPr>
          <p:cNvPicPr>
            <a:picLocks noChangeAspect="1"/>
          </p:cNvPicPr>
          <p:nvPr/>
        </p:nvPicPr>
        <p:blipFill>
          <a:blip r:embed="rId2"/>
          <a:stretch>
            <a:fillRect/>
          </a:stretch>
        </p:blipFill>
        <p:spPr>
          <a:xfrm>
            <a:off x="0" y="8483"/>
            <a:ext cx="12161838" cy="6841034"/>
          </a:xfrm>
          <a:prstGeom prst="rect">
            <a:avLst/>
          </a:prstGeom>
        </p:spPr>
      </p:pic>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6962652" y="6053008"/>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1096122" y="1678198"/>
            <a:ext cx="9989599" cy="3170099"/>
          </a:xfrm>
          <a:prstGeom prst="rect">
            <a:avLst/>
          </a:prstGeom>
          <a:noFill/>
        </p:spPr>
        <p:txBody>
          <a:bodyPr wrap="square" rtlCol="0">
            <a:spAutoFit/>
          </a:bodyPr>
          <a:lstStyle/>
          <a:p>
            <a:pPr algn="just"/>
            <a:r>
              <a:rPr lang="en-US" sz="4000" b="1" dirty="0" err="1">
                <a:solidFill>
                  <a:srgbClr val="FFFF00"/>
                </a:solidFill>
                <a:latin typeface="+mj-lt"/>
                <a:cs typeface="Times New Roman" panose="02020603050405020304" pitchFamily="18" charset="0"/>
              </a:rPr>
              <a:t>Đọc</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đoạn</a:t>
            </a:r>
            <a:r>
              <a:rPr lang="en-US" sz="4000" b="1" dirty="0">
                <a:solidFill>
                  <a:srgbClr val="FFFF00"/>
                </a:solidFill>
                <a:latin typeface="+mj-lt"/>
                <a:cs typeface="Times New Roman" panose="02020603050405020304" pitchFamily="18" charset="0"/>
              </a:rPr>
              <a:t> 1 </a:t>
            </a:r>
            <a:r>
              <a:rPr lang="en-US" sz="4000" b="1" dirty="0" err="1">
                <a:solidFill>
                  <a:srgbClr val="FFFF00"/>
                </a:solidFill>
                <a:latin typeface="+mj-lt"/>
                <a:cs typeface="Times New Roman" panose="02020603050405020304" pitchFamily="18" charset="0"/>
              </a:rPr>
              <a:t>của</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bài</a:t>
            </a:r>
            <a:r>
              <a:rPr lang="en-US" sz="4000" b="1" dirty="0">
                <a:solidFill>
                  <a:srgbClr val="FFFF00"/>
                </a:solidFill>
                <a:latin typeface="+mj-lt"/>
                <a:cs typeface="Times New Roman" panose="02020603050405020304" pitchFamily="18" charset="0"/>
              </a:rPr>
              <a:t> </a:t>
            </a:r>
            <a:r>
              <a:rPr lang="en-US" sz="4000" b="1" i="1" dirty="0" err="1">
                <a:solidFill>
                  <a:srgbClr val="FFFF00"/>
                </a:solidFill>
                <a:latin typeface="+mj-lt"/>
                <a:cs typeface="Times New Roman" panose="02020603050405020304" pitchFamily="18" charset="0"/>
              </a:rPr>
              <a:t>Những</a:t>
            </a:r>
            <a:r>
              <a:rPr lang="en-US" sz="4000" b="1" i="1" dirty="0">
                <a:solidFill>
                  <a:srgbClr val="FFFF00"/>
                </a:solidFill>
                <a:latin typeface="+mj-lt"/>
                <a:cs typeface="Times New Roman" panose="02020603050405020304" pitchFamily="18" charset="0"/>
              </a:rPr>
              <a:t> con </a:t>
            </a:r>
            <a:r>
              <a:rPr lang="en-US" sz="4000" b="1" i="1" dirty="0" err="1">
                <a:solidFill>
                  <a:srgbClr val="FFFF00"/>
                </a:solidFill>
                <a:latin typeface="+mj-lt"/>
                <a:cs typeface="Times New Roman" panose="02020603050405020304" pitchFamily="18" charset="0"/>
              </a:rPr>
              <a:t>sao</a:t>
            </a:r>
            <a:r>
              <a:rPr lang="en-US" sz="4000" b="1" i="1" dirty="0">
                <a:solidFill>
                  <a:srgbClr val="FFFF00"/>
                </a:solidFill>
                <a:latin typeface="+mj-lt"/>
                <a:cs typeface="Times New Roman" panose="02020603050405020304" pitchFamily="18" charset="0"/>
              </a:rPr>
              <a:t> </a:t>
            </a:r>
            <a:r>
              <a:rPr lang="en-US" sz="4000" b="1" i="1" dirty="0" err="1">
                <a:solidFill>
                  <a:srgbClr val="FFFF00"/>
                </a:solidFill>
                <a:latin typeface="+mj-lt"/>
                <a:cs typeface="Times New Roman" panose="02020603050405020304" pitchFamily="18" charset="0"/>
              </a:rPr>
              <a:t>biển</a:t>
            </a:r>
            <a:r>
              <a:rPr lang="en-US" sz="4000" b="1" i="1" dirty="0">
                <a:solidFill>
                  <a:srgbClr val="FFFF00"/>
                </a:solidFill>
                <a:latin typeface="+mj-lt"/>
                <a:cs typeface="Times New Roman" panose="02020603050405020304" pitchFamily="18" charset="0"/>
              </a:rPr>
              <a:t> </a:t>
            </a:r>
          </a:p>
          <a:p>
            <a:pPr algn="just"/>
            <a:endParaRPr lang="en-US" sz="4000" b="1">
              <a:solidFill>
                <a:srgbClr val="FFFFFF"/>
              </a:solidFill>
              <a:latin typeface="+mj-lt"/>
              <a:cs typeface="Times New Roman" panose="02020603050405020304" pitchFamily="18" charset="0"/>
            </a:endParaRPr>
          </a:p>
          <a:p>
            <a:pPr algn="just"/>
            <a:r>
              <a:rPr lang="en-US" sz="4000" b="1">
                <a:solidFill>
                  <a:srgbClr val="FFFFFF"/>
                </a:solidFill>
                <a:latin typeface="+mj-lt"/>
                <a:cs typeface="Times New Roman" panose="02020603050405020304" pitchFamily="18" charset="0"/>
              </a:rPr>
              <a:t>Trả </a:t>
            </a:r>
            <a:r>
              <a:rPr lang="en-US" sz="4000" b="1" dirty="0" err="1">
                <a:solidFill>
                  <a:srgbClr val="FFFFFF"/>
                </a:solidFill>
                <a:latin typeface="+mj-lt"/>
                <a:cs typeface="Times New Roman" panose="02020603050405020304" pitchFamily="18" charset="0"/>
              </a:rPr>
              <a:t>lời</a:t>
            </a:r>
            <a:r>
              <a:rPr lang="en-US" sz="4000" b="1" dirty="0">
                <a:solidFill>
                  <a:srgbClr val="FFFFFF"/>
                </a:solidFill>
                <a:latin typeface="+mj-lt"/>
                <a:cs typeface="Times New Roman" panose="02020603050405020304" pitchFamily="18" charset="0"/>
              </a:rPr>
              <a:t> </a:t>
            </a:r>
            <a:r>
              <a:rPr lang="en-US" sz="4000" b="1" dirty="0" err="1">
                <a:solidFill>
                  <a:srgbClr val="FFFFFF"/>
                </a:solidFill>
                <a:latin typeface="+mj-lt"/>
                <a:cs typeface="Times New Roman" panose="02020603050405020304" pitchFamily="18" charset="0"/>
              </a:rPr>
              <a:t>câu</a:t>
            </a:r>
            <a:r>
              <a:rPr lang="en-US" sz="4000" b="1" dirty="0">
                <a:solidFill>
                  <a:srgbClr val="FFFFFF"/>
                </a:solidFill>
                <a:latin typeface="+mj-lt"/>
                <a:cs typeface="Times New Roman" panose="02020603050405020304" pitchFamily="18" charset="0"/>
              </a:rPr>
              <a:t> </a:t>
            </a:r>
            <a:r>
              <a:rPr lang="en-US" sz="4000" b="1" dirty="0" err="1">
                <a:solidFill>
                  <a:srgbClr val="FFFFFF"/>
                </a:solidFill>
                <a:latin typeface="+mj-lt"/>
                <a:cs typeface="Times New Roman" panose="02020603050405020304" pitchFamily="18" charset="0"/>
              </a:rPr>
              <a:t>hỏi</a:t>
            </a:r>
            <a:r>
              <a:rPr lang="en-US" sz="4000" b="1" dirty="0">
                <a:solidFill>
                  <a:srgbClr val="FFFFFF"/>
                </a:solidFill>
                <a:latin typeface="+mj-lt"/>
                <a:cs typeface="Times New Roman" panose="02020603050405020304" pitchFamily="18" charset="0"/>
              </a:rPr>
              <a:t>: </a:t>
            </a:r>
          </a:p>
          <a:p>
            <a:pPr algn="just"/>
            <a:r>
              <a:rPr lang="en-US" sz="4000" b="1" dirty="0" err="1">
                <a:solidFill>
                  <a:srgbClr val="FFFF00"/>
                </a:solidFill>
                <a:latin typeface="+mj-lt"/>
                <a:cs typeface="Times New Roman" panose="02020603050405020304" pitchFamily="18" charset="0"/>
              </a:rPr>
              <a:t>Vì</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sao</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biển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đông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người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nhưng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người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đàn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ông</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lại</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chú</a:t>
            </a:r>
            <a:r>
              <a:rPr lang="en-US" sz="4000" b="1" dirty="0">
                <a:solidFill>
                  <a:srgbClr val="FFFF00"/>
                </a:solidFill>
                <a:latin typeface="+mj-lt"/>
                <a:cs typeface="Times New Roman" panose="02020603050405020304" pitchFamily="18" charset="0"/>
              </a:rPr>
              <a:t> ý </a:t>
            </a:r>
            <a:r>
              <a:rPr lang="en-US" sz="4000" b="1" dirty="0" err="1">
                <a:solidFill>
                  <a:srgbClr val="FFFF00"/>
                </a:solidFill>
                <a:latin typeface="+mj-lt"/>
                <a:cs typeface="Times New Roman" panose="02020603050405020304" pitchFamily="18" charset="0"/>
              </a:rPr>
              <a:t>đến</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cậu</a:t>
            </a:r>
            <a:r>
              <a:rPr lang="en-US" sz="4000" b="1" dirty="0">
                <a:solidFill>
                  <a:srgbClr val="FFFF00"/>
                </a:solidFill>
                <a:latin typeface="+mj-lt"/>
                <a:cs typeface="Times New Roman" panose="02020603050405020304" pitchFamily="18" charset="0"/>
              </a:rPr>
              <a:t> </a:t>
            </a:r>
            <a:r>
              <a:rPr lang="en-US" sz="4000" b="1" dirty="0" err="1">
                <a:solidFill>
                  <a:srgbClr val="FFFF00"/>
                </a:solidFill>
                <a:latin typeface="+mj-lt"/>
                <a:cs typeface="Times New Roman" panose="02020603050405020304" pitchFamily="18" charset="0"/>
              </a:rPr>
              <a:t>bé</a:t>
            </a:r>
            <a:r>
              <a:rPr lang="en-US" sz="4000" b="1" dirty="0">
                <a:solidFill>
                  <a:srgbClr val="FFFF00"/>
                </a:solidFill>
                <a:latin typeface="+mj-lt"/>
                <a:cs typeface="Times New Roman" panose="02020603050405020304" pitchFamily="18"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Tree>
    <p:extLst>
      <p:ext uri="{BB962C8B-B14F-4D97-AF65-F5344CB8AC3E}">
        <p14:creationId xmlns:p14="http://schemas.microsoft.com/office/powerpoint/2010/main" val="41776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29310" y="3707332"/>
            <a:ext cx="11703215"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3600">
                <a:solidFill>
                  <a:schemeClr val="tx1"/>
                </a:solidFill>
                <a:latin typeface="+mj-lt"/>
                <a:ea typeface="Arial-Rounded" pitchFamily="34" charset="0"/>
                <a:cs typeface="Arial-Rounded" pitchFamily="34" charset="0"/>
              </a:rPr>
              <a:t>B. Bống nhặt cánh cam vào một cái lọ nhỏ đựng đầy cỏ.</a:t>
            </a:r>
            <a:endParaRPr lang="vi-VN" sz="36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219872" y="2158489"/>
            <a:ext cx="11738985"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600">
                <a:solidFill>
                  <a:schemeClr val="tx1"/>
                </a:solidFill>
                <a:latin typeface="+mj-lt"/>
                <a:ea typeface="Arial-Rounded" pitchFamily="34" charset="0"/>
                <a:cs typeface="Arial-Rounded" pitchFamily="34" charset="0"/>
              </a:rPr>
              <a:t>A. Bống rất thương cánh cam.</a:t>
            </a:r>
            <a:endParaRPr lang="en-US" sz="36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211424" y="5477722"/>
            <a:ext cx="11738985"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pPr algn="just"/>
            <a:r>
              <a:rPr lang="en-US" sz="3600">
                <a:solidFill>
                  <a:schemeClr val="tx1"/>
                </a:solidFill>
                <a:latin typeface="+mj-lt"/>
                <a:ea typeface="Arial-Rounded" pitchFamily="34" charset="0"/>
                <a:cs typeface="Arial-Rounded" pitchFamily="34" charset="0"/>
              </a:rPr>
              <a:t>C. Bống hi vọng cánh cam sẽ tìm được đường về căn nhà thân thương của mình.</a:t>
            </a:r>
            <a:endParaRPr lang="en-US" sz="36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219872" y="424259"/>
            <a:ext cx="11738985" cy="800021"/>
          </a:xfrm>
          <a:prstGeom prst="rect">
            <a:avLst/>
          </a:prstGeom>
          <a:solidFill>
            <a:srgbClr val="FFCC99"/>
          </a:solidFill>
        </p:spPr>
        <p:txBody>
          <a:bodyPr wrap="square" lIns="121725" tIns="60862" rIns="121725" bIns="60862">
            <a:spAutoFit/>
          </a:bodyPr>
          <a:lstStyle/>
          <a:p>
            <a:pPr algn="ctr"/>
            <a:r>
              <a:rPr lang="en-US" sz="4400" b="1">
                <a:solidFill>
                  <a:schemeClr val="tx1"/>
                </a:solidFill>
                <a:latin typeface="+mj-lt"/>
                <a:ea typeface="Arial-Rounded" pitchFamily="34" charset="0"/>
                <a:cs typeface="Arial-Rounded" pitchFamily="34" charset="0"/>
              </a:rPr>
              <a:t>Bống làm gì khi thấy cánh cam bị thương?</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9783" y="3360259"/>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61116" y="5982963"/>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60859" y="2040626"/>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72652" y="4182419"/>
            <a:ext cx="7941468"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đi lạc</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66178" y="2923758"/>
            <a:ext cx="796574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xanh biếc</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Đâu là từ ngữ chỉ hoạt động của cánh cam?</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9676" y="4349325"/>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9676" y="314178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48380" y="5444303"/>
            <a:ext cx="796574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tròn lẳn</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1878" y="5662332"/>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B3958D-D403-4C96-AEC0-8D6B1E0EE6C0}"/>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F2C3CF-B83E-407D-A1F3-CB769AF28EAC}"/>
              </a:ext>
            </a:extLst>
          </p:cNvPr>
          <p:cNvPicPr>
            <a:picLocks noChangeAspect="1"/>
          </p:cNvPicPr>
          <p:nvPr/>
        </p:nvPicPr>
        <p:blipFill>
          <a:blip r:embed="rId3"/>
          <a:stretch>
            <a:fillRect/>
          </a:stretch>
        </p:blipFill>
        <p:spPr>
          <a:xfrm>
            <a:off x="0" y="8483"/>
            <a:ext cx="12161838" cy="6841034"/>
          </a:xfrm>
          <a:prstGeom prst="rect">
            <a:avLst/>
          </a:prstGeom>
        </p:spPr>
      </p:pic>
      <p:sp>
        <p:nvSpPr>
          <p:cNvPr id="3" name="Rectangle 2">
            <a:hlinkClick r:id="rId4" action="ppaction://hlinksldjump"/>
            <a:extLst>
              <a:ext uri="{FF2B5EF4-FFF2-40B4-BE49-F238E27FC236}">
                <a16:creationId xmlns:a16="http://schemas.microsoft.com/office/drawing/2014/main" id="{BAC73DBC-8EDB-4C1D-ADC5-59A21F8A3FCD}"/>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
        <p:nvSpPr>
          <p:cNvPr id="2" name="Rectangle 1"/>
          <p:cNvSpPr/>
          <p:nvPr/>
        </p:nvSpPr>
        <p:spPr>
          <a:xfrm>
            <a:off x="1301254" y="2277172"/>
            <a:ext cx="9597742" cy="1439582"/>
          </a:xfrm>
          <a:prstGeom prst="rect">
            <a:avLst/>
          </a:prstGeom>
          <a:noFill/>
        </p:spPr>
        <p:txBody>
          <a:bodyPr wrap="none" lIns="91214" tIns="45607" rIns="91214" bIns="45607">
            <a:spAutoFit/>
          </a:bodyPr>
          <a:lstStyle/>
          <a:p>
            <a:pPr algn="ctr"/>
            <a:r>
              <a:rPr lang="en-US" sz="8778" b="1" dirty="0">
                <a:ln w="0"/>
                <a:solidFill>
                  <a:schemeClr val="bg1"/>
                </a:solidFill>
                <a:effectLst>
                  <a:outerShdw blurRad="38100" dist="19050" dir="2700000" algn="tl" rotWithShape="0">
                    <a:schemeClr val="dk1">
                      <a:alpha val="40000"/>
                    </a:schemeClr>
                  </a:outerShdw>
                </a:effectLst>
              </a:rPr>
              <a:t>Ô CỬA MAY MẮN</a:t>
            </a:r>
          </a:p>
        </p:txBody>
      </p:sp>
      <p:pic>
        <p:nvPicPr>
          <p:cNvPr id="5" name="Picture 4">
            <a:extLst>
              <a:ext uri="{FF2B5EF4-FFF2-40B4-BE49-F238E27FC236}">
                <a16:creationId xmlns:a16="http://schemas.microsoft.com/office/drawing/2014/main" id="{D7014162-89D1-4A93-A118-EE9B1A3876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9750" b="74250" l="0" r="99167"/>
                    </a14:imgEffect>
                  </a14:imgLayer>
                </a14:imgProps>
              </a:ext>
            </a:extLst>
          </a:blip>
          <a:stretch>
            <a:fillRect/>
          </a:stretch>
        </p:blipFill>
        <p:spPr>
          <a:xfrm>
            <a:off x="4499570" y="3002025"/>
            <a:ext cx="3429000" cy="3429000"/>
          </a:xfrm>
          <a:prstGeom prst="rect">
            <a:avLst/>
          </a:prstGeom>
        </p:spPr>
      </p:pic>
    </p:spTree>
    <p:extLst>
      <p:ext uri="{BB962C8B-B14F-4D97-AF65-F5344CB8AC3E}">
        <p14:creationId xmlns:p14="http://schemas.microsoft.com/office/powerpoint/2010/main" val="275661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9F02FF-03F0-41C0-8E89-670BE4D598C4}"/>
              </a:ext>
            </a:extLst>
          </p:cNvPr>
          <p:cNvPicPr>
            <a:picLocks noChangeAspect="1"/>
          </p:cNvPicPr>
          <p:nvPr/>
        </p:nvPicPr>
        <p:blipFill>
          <a:blip r:embed="rId2"/>
          <a:stretch>
            <a:fillRect/>
          </a:stretch>
        </p:blipFill>
        <p:spPr>
          <a:xfrm>
            <a:off x="0" y="8483"/>
            <a:ext cx="12161838" cy="6841034"/>
          </a:xfrm>
          <a:prstGeom prst="rect">
            <a:avLst/>
          </a:prstGeom>
        </p:spPr>
      </p:pic>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1115296" y="1629220"/>
            <a:ext cx="9931246" cy="3469540"/>
          </a:xfrm>
          <a:prstGeom prst="rect">
            <a:avLst/>
          </a:prstGeom>
          <a:noFill/>
        </p:spPr>
        <p:txBody>
          <a:bodyPr wrap="square" rtlCol="0">
            <a:spAutoFit/>
          </a:bodyPr>
          <a:lstStyle/>
          <a:p>
            <a:pPr algn="just"/>
            <a:r>
              <a:rPr lang="en-US" sz="4389" b="1" dirty="0" err="1">
                <a:solidFill>
                  <a:srgbClr val="FFFF00"/>
                </a:solidFill>
                <a:latin typeface="+mj-lt"/>
                <a:cs typeface="Times New Roman" panose="02020603050405020304" pitchFamily="18" charset="0"/>
              </a:rPr>
              <a:t>Đọc</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đoạn</a:t>
            </a:r>
            <a:r>
              <a:rPr lang="en-US" sz="4389" b="1" dirty="0">
                <a:solidFill>
                  <a:srgbClr val="FFFF00"/>
                </a:solidFill>
                <a:latin typeface="+mj-lt"/>
                <a:cs typeface="Times New Roman" panose="02020603050405020304" pitchFamily="18" charset="0"/>
              </a:rPr>
              <a:t> 3 </a:t>
            </a:r>
            <a:r>
              <a:rPr lang="en-US" sz="4389" b="1" dirty="0" err="1">
                <a:solidFill>
                  <a:srgbClr val="FFFF00"/>
                </a:solidFill>
                <a:latin typeface="+mj-lt"/>
                <a:cs typeface="Times New Roman" panose="02020603050405020304" pitchFamily="18" charset="0"/>
              </a:rPr>
              <a:t>bài</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Những</a:t>
            </a:r>
            <a:r>
              <a:rPr lang="en-US" sz="4389" b="1" dirty="0">
                <a:solidFill>
                  <a:srgbClr val="FFFF00"/>
                </a:solidFill>
                <a:latin typeface="+mj-lt"/>
                <a:cs typeface="Times New Roman" panose="02020603050405020304" pitchFamily="18" charset="0"/>
              </a:rPr>
              <a:t> con </a:t>
            </a:r>
            <a:r>
              <a:rPr lang="en-US" sz="4389" b="1" dirty="0" err="1">
                <a:solidFill>
                  <a:srgbClr val="FFFF00"/>
                </a:solidFill>
                <a:latin typeface="+mj-lt"/>
                <a:cs typeface="Times New Roman" panose="02020603050405020304" pitchFamily="18" charset="0"/>
              </a:rPr>
              <a:t>sao</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biển</a:t>
            </a:r>
            <a:r>
              <a:rPr lang="en-US" sz="4389" b="1" dirty="0">
                <a:solidFill>
                  <a:srgbClr val="FFFF00"/>
                </a:solidFill>
                <a:latin typeface="+mj-lt"/>
                <a:cs typeface="Times New Roman" panose="02020603050405020304" pitchFamily="18" charset="0"/>
              </a:rPr>
              <a:t> </a:t>
            </a:r>
          </a:p>
          <a:p>
            <a:pPr algn="just"/>
            <a:endParaRPr lang="en-US" sz="4389" b="1">
              <a:solidFill>
                <a:srgbClr val="FFFFFF"/>
              </a:solidFill>
              <a:latin typeface="+mj-lt"/>
              <a:cs typeface="Times New Roman" panose="02020603050405020304" pitchFamily="18" charset="0"/>
            </a:endParaRPr>
          </a:p>
          <a:p>
            <a:pPr algn="just"/>
            <a:r>
              <a:rPr lang="en-US" sz="4389" b="1">
                <a:solidFill>
                  <a:srgbClr val="FFFFFF"/>
                </a:solidFill>
                <a:latin typeface="+mj-lt"/>
                <a:cs typeface="Times New Roman" panose="02020603050405020304" pitchFamily="18" charset="0"/>
              </a:rPr>
              <a:t>Trả </a:t>
            </a:r>
            <a:r>
              <a:rPr lang="en-US" sz="4389" b="1" dirty="0" err="1">
                <a:solidFill>
                  <a:srgbClr val="FFFFFF"/>
                </a:solidFill>
                <a:latin typeface="+mj-lt"/>
                <a:cs typeface="Times New Roman" panose="02020603050405020304" pitchFamily="18" charset="0"/>
              </a:rPr>
              <a:t>lời</a:t>
            </a:r>
            <a:r>
              <a:rPr lang="en-US" sz="4389" b="1" dirty="0">
                <a:solidFill>
                  <a:srgbClr val="FFFFFF"/>
                </a:solidFill>
                <a:latin typeface="+mj-lt"/>
                <a:cs typeface="Times New Roman" panose="02020603050405020304" pitchFamily="18" charset="0"/>
              </a:rPr>
              <a:t> </a:t>
            </a:r>
            <a:r>
              <a:rPr lang="en-US" sz="4389" b="1" dirty="0" err="1">
                <a:solidFill>
                  <a:srgbClr val="FFFFFF"/>
                </a:solidFill>
                <a:latin typeface="+mj-lt"/>
                <a:cs typeface="Times New Roman" panose="02020603050405020304" pitchFamily="18" charset="0"/>
              </a:rPr>
              <a:t>câu</a:t>
            </a:r>
            <a:r>
              <a:rPr lang="en-US" sz="4389" b="1" dirty="0">
                <a:solidFill>
                  <a:srgbClr val="FFFFFF"/>
                </a:solidFill>
                <a:latin typeface="+mj-lt"/>
                <a:cs typeface="Times New Roman" panose="02020603050405020304" pitchFamily="18" charset="0"/>
              </a:rPr>
              <a:t> </a:t>
            </a:r>
            <a:r>
              <a:rPr lang="en-US" sz="4389" b="1" dirty="0" err="1">
                <a:solidFill>
                  <a:srgbClr val="FFFFFF"/>
                </a:solidFill>
                <a:latin typeface="+mj-lt"/>
                <a:cs typeface="Times New Roman" panose="02020603050405020304" pitchFamily="18" charset="0"/>
              </a:rPr>
              <a:t>hỏi</a:t>
            </a:r>
            <a:r>
              <a:rPr lang="en-US" sz="4389" b="1" dirty="0">
                <a:solidFill>
                  <a:srgbClr val="FFFFFF"/>
                </a:solidFill>
                <a:latin typeface="+mj-lt"/>
                <a:cs typeface="Times New Roman" panose="02020603050405020304" pitchFamily="18" charset="0"/>
              </a:rPr>
              <a:t>: </a:t>
            </a:r>
          </a:p>
          <a:p>
            <a:pPr algn="just"/>
            <a:r>
              <a:rPr lang="en-US" sz="4389" b="1" dirty="0" err="1">
                <a:solidFill>
                  <a:srgbClr val="FFFF00"/>
                </a:solidFill>
                <a:latin typeface="+mj-lt"/>
                <a:cs typeface="Times New Roman" panose="02020603050405020304" pitchFamily="18" charset="0"/>
              </a:rPr>
              <a:t>Em</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có</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suy</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nghĩ</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gì</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về</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việc</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làm</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của</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cậu</a:t>
            </a:r>
            <a:r>
              <a:rPr lang="en-US" sz="4389" b="1" dirty="0">
                <a:solidFill>
                  <a:srgbClr val="FFFF00"/>
                </a:solidFill>
                <a:latin typeface="+mj-lt"/>
                <a:cs typeface="Times New Roman" panose="02020603050405020304" pitchFamily="18" charset="0"/>
              </a:rPr>
              <a:t> </a:t>
            </a:r>
            <a:r>
              <a:rPr lang="en-US" sz="4389" b="1" dirty="0" err="1">
                <a:solidFill>
                  <a:srgbClr val="FFFF00"/>
                </a:solidFill>
                <a:latin typeface="+mj-lt"/>
                <a:cs typeface="Times New Roman" panose="02020603050405020304" pitchFamily="18" charset="0"/>
              </a:rPr>
              <a:t>bé</a:t>
            </a:r>
            <a:r>
              <a:rPr lang="en-US" sz="4389" b="1" dirty="0">
                <a:solidFill>
                  <a:srgbClr val="FFFF00"/>
                </a:solidFill>
                <a:latin typeface="+mj-lt"/>
                <a:cs typeface="Times New Roman" panose="02020603050405020304" pitchFamily="18" charset="0"/>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Tree>
    <p:extLst>
      <p:ext uri="{BB962C8B-B14F-4D97-AF65-F5344CB8AC3E}">
        <p14:creationId xmlns:p14="http://schemas.microsoft.com/office/powerpoint/2010/main" val="15209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AF3DD6-EC55-4346-AC30-4B95A77EDF5C}"/>
              </a:ext>
            </a:extLst>
          </p:cNvPr>
          <p:cNvPicPr>
            <a:picLocks noChangeAspect="1"/>
          </p:cNvPicPr>
          <p:nvPr/>
        </p:nvPicPr>
        <p:blipFill>
          <a:blip r:embed="rId2"/>
          <a:stretch>
            <a:fillRect/>
          </a:stretch>
        </p:blipFill>
        <p:spPr>
          <a:xfrm>
            <a:off x="0" y="0"/>
            <a:ext cx="12161838" cy="6841034"/>
          </a:xfrm>
          <a:prstGeom prst="rect">
            <a:avLst/>
          </a:prstGeom>
        </p:spPr>
      </p:pic>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6962652" y="6043795"/>
            <a:ext cx="2158726" cy="638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2">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412" y="5557322"/>
            <a:ext cx="1216184" cy="129219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29" y="5560777"/>
            <a:ext cx="1216184" cy="1292195"/>
          </a:xfrm>
          <a:prstGeom prst="rect">
            <a:avLst/>
          </a:prstGeom>
        </p:spPr>
      </p:pic>
      <p:sp>
        <p:nvSpPr>
          <p:cNvPr id="9" name="TextBox 8">
            <a:extLst>
              <a:ext uri="{FF2B5EF4-FFF2-40B4-BE49-F238E27FC236}">
                <a16:creationId xmlns:a16="http://schemas.microsoft.com/office/drawing/2014/main" id="{7CF2F40B-0C06-41A2-98EB-3C7D4751E754}"/>
              </a:ext>
            </a:extLst>
          </p:cNvPr>
          <p:cNvSpPr txBox="1"/>
          <p:nvPr/>
        </p:nvSpPr>
        <p:spPr>
          <a:xfrm>
            <a:off x="1062415" y="1325108"/>
            <a:ext cx="10248094" cy="3469540"/>
          </a:xfrm>
          <a:prstGeom prst="rect">
            <a:avLst/>
          </a:prstGeom>
          <a:noFill/>
        </p:spPr>
        <p:txBody>
          <a:bodyPr wrap="square" rtlCol="0">
            <a:spAutoFit/>
          </a:bodyPr>
          <a:lstStyle/>
          <a:p>
            <a:pPr algn="just"/>
            <a:r>
              <a:rPr lang="en-US" sz="4389" b="1" dirty="0" err="1">
                <a:solidFill>
                  <a:srgbClr val="FFFF00"/>
                </a:solidFill>
                <a:latin typeface="Arial" panose="020B0604020202020204" pitchFamily="34" charset="0"/>
                <a:cs typeface="Arial" panose="020B0604020202020204" pitchFamily="34" charset="0"/>
              </a:rPr>
              <a:t>Đọc</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đoạn</a:t>
            </a:r>
            <a:r>
              <a:rPr lang="en-US" sz="4389" b="1" dirty="0">
                <a:solidFill>
                  <a:srgbClr val="FFFF00"/>
                </a:solidFill>
                <a:latin typeface="Arial" panose="020B0604020202020204" pitchFamily="34" charset="0"/>
                <a:cs typeface="Arial" panose="020B0604020202020204" pitchFamily="34" charset="0"/>
              </a:rPr>
              <a:t> 4 </a:t>
            </a:r>
            <a:r>
              <a:rPr lang="en-US" sz="4389" b="1" dirty="0" err="1">
                <a:solidFill>
                  <a:srgbClr val="FFFF00"/>
                </a:solidFill>
                <a:latin typeface="Arial" panose="020B0604020202020204" pitchFamily="34" charset="0"/>
                <a:cs typeface="Arial" panose="020B0604020202020204" pitchFamily="34" charset="0"/>
              </a:rPr>
              <a:t>bài</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Những</a:t>
            </a:r>
            <a:r>
              <a:rPr lang="en-US" sz="4389" b="1" dirty="0">
                <a:solidFill>
                  <a:srgbClr val="FFFF00"/>
                </a:solidFill>
                <a:latin typeface="Arial" panose="020B0604020202020204" pitchFamily="34" charset="0"/>
                <a:cs typeface="Arial" panose="020B0604020202020204" pitchFamily="34" charset="0"/>
              </a:rPr>
              <a:t> con </a:t>
            </a:r>
            <a:r>
              <a:rPr lang="en-US" sz="4389" b="1" dirty="0" err="1">
                <a:solidFill>
                  <a:srgbClr val="FFFF00"/>
                </a:solidFill>
                <a:latin typeface="Arial" panose="020B0604020202020204" pitchFamily="34" charset="0"/>
                <a:cs typeface="Arial" panose="020B0604020202020204" pitchFamily="34" charset="0"/>
              </a:rPr>
              <a:t>sao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biển</a:t>
            </a:r>
            <a:r>
              <a:rPr lang="en-US" sz="4389" b="1" dirty="0">
                <a:solidFill>
                  <a:srgbClr val="FFFF00"/>
                </a:solidFill>
                <a:latin typeface="Arial" panose="020B0604020202020204" pitchFamily="34" charset="0"/>
                <a:cs typeface="Arial" panose="020B0604020202020204" pitchFamily="34" charset="0"/>
              </a:rPr>
              <a:t> </a:t>
            </a:r>
          </a:p>
          <a:p>
            <a:pPr algn="just"/>
            <a:endParaRPr lang="en-US" sz="4389" b="1">
              <a:solidFill>
                <a:srgbClr val="FFFFFF"/>
              </a:solidFill>
              <a:latin typeface="Arial" panose="020B0604020202020204" pitchFamily="34" charset="0"/>
              <a:cs typeface="Arial" panose="020B0604020202020204" pitchFamily="34" charset="0"/>
            </a:endParaRPr>
          </a:p>
          <a:p>
            <a:pPr algn="just"/>
            <a:r>
              <a:rPr lang="en-US" sz="4389" b="1">
                <a:solidFill>
                  <a:srgbClr val="FFFFFF"/>
                </a:solidFill>
                <a:latin typeface="Arial" panose="020B0604020202020204" pitchFamily="34" charset="0"/>
                <a:cs typeface="Arial" panose="020B0604020202020204" pitchFamily="34" charset="0"/>
              </a:rPr>
              <a:t>Trả </a:t>
            </a:r>
            <a:r>
              <a:rPr lang="en-US" sz="4389" b="1" dirty="0" err="1">
                <a:solidFill>
                  <a:srgbClr val="FFFFFF"/>
                </a:solidFill>
                <a:latin typeface="Arial" panose="020B0604020202020204" pitchFamily="34" charset="0"/>
                <a:cs typeface="Arial" panose="020B0604020202020204" pitchFamily="34" charset="0"/>
              </a:rPr>
              <a:t>lời</a:t>
            </a:r>
            <a:r>
              <a:rPr lang="en-US" sz="4389" b="1" dirty="0">
                <a:solidFill>
                  <a:srgbClr val="FFFFFF"/>
                </a:solidFill>
                <a:latin typeface="Arial" panose="020B0604020202020204" pitchFamily="34" charset="0"/>
                <a:cs typeface="Arial" panose="020B0604020202020204" pitchFamily="34" charset="0"/>
              </a:rPr>
              <a:t> </a:t>
            </a:r>
            <a:r>
              <a:rPr lang="en-US" sz="4389" b="1" dirty="0" err="1">
                <a:solidFill>
                  <a:srgbClr val="FFFFFF"/>
                </a:solidFill>
                <a:latin typeface="Arial" panose="020B0604020202020204" pitchFamily="34" charset="0"/>
                <a:cs typeface="Arial" panose="020B0604020202020204" pitchFamily="34" charset="0"/>
              </a:rPr>
              <a:t>câu</a:t>
            </a:r>
            <a:r>
              <a:rPr lang="en-US" sz="4389" b="1" dirty="0">
                <a:solidFill>
                  <a:srgbClr val="FFFFFF"/>
                </a:solidFill>
                <a:latin typeface="Arial" panose="020B0604020202020204" pitchFamily="34" charset="0"/>
                <a:cs typeface="Arial" panose="020B0604020202020204" pitchFamily="34" charset="0"/>
              </a:rPr>
              <a:t> </a:t>
            </a:r>
            <a:r>
              <a:rPr lang="en-US" sz="4389" b="1" dirty="0" err="1">
                <a:solidFill>
                  <a:srgbClr val="FFFFFF"/>
                </a:solidFill>
                <a:latin typeface="Arial" panose="020B0604020202020204" pitchFamily="34" charset="0"/>
                <a:cs typeface="Arial" panose="020B0604020202020204" pitchFamily="34" charset="0"/>
              </a:rPr>
              <a:t>hỏi</a:t>
            </a:r>
            <a:r>
              <a:rPr lang="en-US" sz="4389" b="1" dirty="0">
                <a:solidFill>
                  <a:srgbClr val="FFFFFF"/>
                </a:solidFill>
                <a:latin typeface="Arial" panose="020B0604020202020204" pitchFamily="34" charset="0"/>
                <a:cs typeface="Arial" panose="020B0604020202020204" pitchFamily="34" charset="0"/>
              </a:rPr>
              <a:t>: </a:t>
            </a:r>
          </a:p>
          <a:p>
            <a:pPr algn="just"/>
            <a:r>
              <a:rPr lang="en-US" sz="4389" b="1" dirty="0" err="1">
                <a:solidFill>
                  <a:srgbClr val="FFFF00"/>
                </a:solidFill>
                <a:latin typeface="Arial" panose="020B0604020202020204" pitchFamily="34" charset="0"/>
                <a:cs typeface="Arial" panose="020B0604020202020204" pitchFamily="34" charset="0"/>
              </a:rPr>
              <a:t>Câu</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văn</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nào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cho</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thấy</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cậu</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bé</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nghĩ</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việc</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mình</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làm</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là</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có</a:t>
            </a:r>
            <a:r>
              <a:rPr lang="en-US" sz="4389" b="1" dirty="0">
                <a:solidFill>
                  <a:srgbClr val="FFFF00"/>
                </a:solidFill>
                <a:latin typeface="Arial" panose="020B0604020202020204" pitchFamily="34" charset="0"/>
                <a:cs typeface="Arial" panose="020B0604020202020204" pitchFamily="34" charset="0"/>
              </a:rPr>
              <a:t> </a:t>
            </a:r>
            <a:r>
              <a:rPr lang="en-US" sz="4389" b="1" dirty="0" err="1">
                <a:solidFill>
                  <a:srgbClr val="FFFF00"/>
                </a:solidFill>
                <a:latin typeface="Arial" panose="020B0604020202020204" pitchFamily="34" charset="0"/>
                <a:cs typeface="Arial" panose="020B0604020202020204" pitchFamily="34" charset="0"/>
              </a:rPr>
              <a:t>ích</a:t>
            </a:r>
            <a:r>
              <a:rPr lang="en-US" sz="4389" b="1"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5990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3" name="Picture 2">
            <a:extLst>
              <a:ext uri="{FF2B5EF4-FFF2-40B4-BE49-F238E27FC236}">
                <a16:creationId xmlns:a16="http://schemas.microsoft.com/office/drawing/2014/main" id="{EE83C06A-10C2-439A-8CEA-1AA885E48921}"/>
              </a:ext>
            </a:extLst>
          </p:cNvPr>
          <p:cNvPicPr>
            <a:picLocks noChangeAspect="1"/>
          </p:cNvPicPr>
          <p:nvPr/>
        </p:nvPicPr>
        <p:blipFill>
          <a:blip r:embed="rId3"/>
          <a:stretch>
            <a:fillRect/>
          </a:stretch>
        </p:blipFill>
        <p:spPr>
          <a:xfrm>
            <a:off x="0" y="10152"/>
            <a:ext cx="12161838" cy="6837695"/>
          </a:xfrm>
          <a:prstGeom prst="rect">
            <a:avLst/>
          </a:prstGeom>
        </p:spPr>
      </p:pic>
      <p:sp>
        <p:nvSpPr>
          <p:cNvPr id="951" name="Google Shape;951;p29"/>
          <p:cNvSpPr/>
          <p:nvPr/>
        </p:nvSpPr>
        <p:spPr>
          <a:xfrm>
            <a:off x="1570006" y="1848337"/>
            <a:ext cx="9021825"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957626" y="2305855"/>
            <a:ext cx="10246588" cy="763600"/>
          </a:xfrm>
          <a:prstGeom prst="rect">
            <a:avLst/>
          </a:prstGeom>
        </p:spPr>
        <p:txBody>
          <a:bodyPr spcFirstLastPara="1" wrap="square" lIns="121404" tIns="121404" rIns="121404" bIns="121404" anchor="ctr" anchorCtr="0">
            <a:noAutofit/>
          </a:bodyPr>
          <a:lstStyle/>
          <a:p>
            <a:r>
              <a:rPr lang="en" sz="4400">
                <a:solidFill>
                  <a:schemeClr val="bg2">
                    <a:lumMod val="75000"/>
                  </a:schemeClr>
                </a:solidFill>
                <a:latin typeface="+mj-lt"/>
                <a:ea typeface="Arial-Rounded" pitchFamily="34" charset="0"/>
                <a:cs typeface="Arial-Rounded" pitchFamily="34" charset="0"/>
              </a:rPr>
              <a:t>Bài 16: TẠM BIỆT CÁNH CAM</a:t>
            </a:r>
            <a:endParaRPr sz="44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id="{03BB6DAE-E90A-4D3E-A3D9-7848AFC89693}"/>
              </a:ext>
            </a:extLst>
          </p:cNvPr>
          <p:cNvSpPr>
            <a:spLocks noGrp="1"/>
          </p:cNvSpPr>
          <p:nvPr>
            <p:ph type="subTitle" idx="4294967295"/>
          </p:nvPr>
        </p:nvSpPr>
        <p:spPr>
          <a:xfrm>
            <a:off x="6958180" y="4585539"/>
            <a:ext cx="1747838" cy="574675"/>
          </a:xfrm>
          <a:solidFill>
            <a:schemeClr val="accent5">
              <a:lumMod val="40000"/>
              <a:lumOff val="60000"/>
            </a:schemeClr>
          </a:solidFill>
        </p:spPr>
        <p:txBody>
          <a:bodyPr/>
          <a:lstStyle/>
          <a:p>
            <a:pPr marL="139700" indent="0" algn="ctr">
              <a:buNone/>
            </a:pPr>
            <a:r>
              <a:rPr lang="en-US" sz="3591">
                <a:solidFill>
                  <a:schemeClr val="tx1"/>
                </a:solidFill>
                <a:latin typeface="+mj-lt"/>
              </a:rPr>
              <a:t>S/64</a:t>
            </a:r>
          </a:p>
        </p:txBody>
      </p:sp>
      <p:sp>
        <p:nvSpPr>
          <p:cNvPr id="1935" name="Google Shape;561;p32">
            <a:extLst>
              <a:ext uri="{FF2B5EF4-FFF2-40B4-BE49-F238E27FC236}">
                <a16:creationId xmlns:a16="http://schemas.microsoft.com/office/drawing/2014/main"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a:latin typeface="+mj-lt"/>
                <a:ea typeface="Arial-Rounded" pitchFamily="34" charset="0"/>
                <a:cs typeface="Arial-Rounded" pitchFamily="34" charset="0"/>
              </a:rPr>
              <a:t>Thứ … ngày … tháng … năm 2022</a:t>
            </a:r>
            <a:endParaRPr lang="pl-PL" sz="4389">
              <a:latin typeface="+mj-lt"/>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55681"/>
          <a:stretch/>
        </p:blipFill>
        <p:spPr>
          <a:xfrm>
            <a:off x="677598" y="302871"/>
            <a:ext cx="10417465" cy="5835869"/>
          </a:xfrm>
          <a:prstGeom prst="rect">
            <a:avLst/>
          </a:prstGeom>
        </p:spPr>
      </p:pic>
      <p:sp>
        <p:nvSpPr>
          <p:cNvPr id="3" name="TextBox 2"/>
          <p:cNvSpPr txBox="1"/>
          <p:nvPr/>
        </p:nvSpPr>
        <p:spPr>
          <a:xfrm>
            <a:off x="2184685" y="1073377"/>
            <a:ext cx="8404970" cy="559856"/>
          </a:xfrm>
          <a:prstGeom prst="rect">
            <a:avLst/>
          </a:prstGeom>
          <a:noFill/>
        </p:spPr>
        <p:txBody>
          <a:bodyPr wrap="square" rtlCol="0">
            <a:spAutoFit/>
          </a:bodyPr>
          <a:lstStyle/>
          <a:p>
            <a:r>
              <a:rPr lang="en-US" sz="3039" b="1" dirty="0" err="1">
                <a:latin typeface="HP001 4 hàng" pitchFamily="34" charset="0"/>
              </a:rPr>
              <a:t>Thứ</a:t>
            </a:r>
            <a:r>
              <a:rPr lang="en-US" sz="3039" b="1" dirty="0">
                <a:latin typeface="HP001 4 hàng" pitchFamily="34" charset="0"/>
              </a:rPr>
              <a:t> </a:t>
            </a:r>
            <a:r>
              <a:rPr lang="en-US" sz="3039" b="1" dirty="0" err="1" smtClean="0">
                <a:latin typeface="HP001 4 hàng" pitchFamily="34" charset="0"/>
              </a:rPr>
              <a:t>tư</a:t>
            </a:r>
            <a:r>
              <a:rPr lang="en-US" sz="3039" b="1" dirty="0" smtClean="0">
                <a:latin typeface="HP001 4 hàng" pitchFamily="34" charset="0"/>
              </a:rPr>
              <a:t> </a:t>
            </a:r>
            <a:r>
              <a:rPr lang="en-US" sz="3039" b="1" dirty="0" err="1">
                <a:latin typeface="HP001 4 hàng" pitchFamily="34" charset="0"/>
              </a:rPr>
              <a:t>ngày</a:t>
            </a:r>
            <a:r>
              <a:rPr lang="en-US" sz="3039" b="1" dirty="0">
                <a:latin typeface="HP001 4 hàng" pitchFamily="34" charset="0"/>
              </a:rPr>
              <a:t> </a:t>
            </a:r>
            <a:r>
              <a:rPr lang="en-US" sz="3039" b="1" dirty="0" smtClean="0">
                <a:latin typeface="HP001 4 hàng" pitchFamily="34" charset="0"/>
              </a:rPr>
              <a:t>16 </a:t>
            </a:r>
            <a:r>
              <a:rPr lang="en-US" sz="3039" b="1" dirty="0" err="1">
                <a:latin typeface="HP001 4 hàng" pitchFamily="34" charset="0"/>
              </a:rPr>
              <a:t>tháng</a:t>
            </a:r>
            <a:r>
              <a:rPr lang="en-US" sz="3039" b="1" dirty="0">
                <a:latin typeface="HP001 4 hàng" pitchFamily="34" charset="0"/>
              </a:rPr>
              <a:t> 3 </a:t>
            </a:r>
            <a:r>
              <a:rPr lang="en-US" sz="3039" b="1" dirty="0" err="1">
                <a:latin typeface="HP001 4 hàng" pitchFamily="34" charset="0"/>
              </a:rPr>
              <a:t>năm</a:t>
            </a:r>
            <a:r>
              <a:rPr lang="en-US" sz="3039" b="1" dirty="0">
                <a:latin typeface="HP001 4 hàng" pitchFamily="34" charset="0"/>
              </a:rPr>
              <a:t> </a:t>
            </a:r>
            <a:r>
              <a:rPr lang="vi-VN" sz="3039" b="1" dirty="0">
                <a:latin typeface="HP001 4 hàng" pitchFamily="34" charset="0"/>
              </a:rPr>
              <a:t>2022</a:t>
            </a:r>
            <a:endParaRPr lang="en-US" sz="3039" b="1" dirty="0">
              <a:latin typeface="HP001 4 hàng" pitchFamily="34" charset="0"/>
            </a:endParaRPr>
          </a:p>
        </p:txBody>
      </p:sp>
      <p:sp>
        <p:nvSpPr>
          <p:cNvPr id="4" name="TextBox 3"/>
          <p:cNvSpPr txBox="1"/>
          <p:nvPr/>
        </p:nvSpPr>
        <p:spPr>
          <a:xfrm>
            <a:off x="3958283" y="1671172"/>
            <a:ext cx="2218419" cy="559856"/>
          </a:xfrm>
          <a:prstGeom prst="rect">
            <a:avLst/>
          </a:prstGeom>
          <a:noFill/>
        </p:spPr>
        <p:txBody>
          <a:bodyPr wrap="square" rtlCol="0">
            <a:spAutoFit/>
          </a:bodyPr>
          <a:lstStyle/>
          <a:p>
            <a:r>
              <a:rPr lang="vi-VN" sz="3039" b="1" dirty="0" smtClean="0">
                <a:latin typeface="HP001 4 hàng" pitchFamily="34" charset="0"/>
              </a:rPr>
              <a:t>T</a:t>
            </a:r>
            <a:r>
              <a:rPr lang="en-US" sz="3039" b="1" dirty="0" err="1" smtClean="0">
                <a:latin typeface="HP001 4 hàng" pitchFamily="34" charset="0"/>
              </a:rPr>
              <a:t>iếng</a:t>
            </a:r>
            <a:r>
              <a:rPr lang="en-US" sz="3039" b="1" dirty="0" smtClean="0">
                <a:latin typeface="HP001 4 hàng" pitchFamily="34" charset="0"/>
              </a:rPr>
              <a:t> </a:t>
            </a:r>
            <a:r>
              <a:rPr lang="en-US" sz="3039" b="1" dirty="0" err="1" smtClean="0">
                <a:latin typeface="HP001 4 hàng" pitchFamily="34" charset="0"/>
              </a:rPr>
              <a:t>Việt</a:t>
            </a:r>
            <a:endParaRPr lang="en-US" sz="3039" b="1" dirty="0">
              <a:latin typeface="HP001 4 hàng" pitchFamily="34" charset="0"/>
            </a:endParaRPr>
          </a:p>
        </p:txBody>
      </p:sp>
      <p:sp>
        <p:nvSpPr>
          <p:cNvPr id="5" name="TextBox 4"/>
          <p:cNvSpPr txBox="1"/>
          <p:nvPr/>
        </p:nvSpPr>
        <p:spPr>
          <a:xfrm>
            <a:off x="2037267" y="2212816"/>
            <a:ext cx="6240459" cy="559856"/>
          </a:xfrm>
          <a:prstGeom prst="rect">
            <a:avLst/>
          </a:prstGeom>
          <a:noFill/>
        </p:spPr>
        <p:txBody>
          <a:bodyPr wrap="square" rtlCol="0">
            <a:spAutoFit/>
          </a:bodyPr>
          <a:lstStyle/>
          <a:p>
            <a:pPr lvl="0"/>
            <a:r>
              <a:rPr lang="en-US" sz="3039" b="1" dirty="0">
                <a:latin typeface="HP001 4 hàng" pitchFamily="34" charset="0"/>
                <a:cs typeface="Times New Roman" pitchFamily="18" charset="0"/>
              </a:rPr>
              <a:t> </a:t>
            </a:r>
            <a:r>
              <a:rPr lang="en-US" sz="3039" b="1" dirty="0" err="1" smtClean="0">
                <a:latin typeface="HP001 4 hàng" pitchFamily="34" charset="0"/>
                <a:cs typeface="Times New Roman" pitchFamily="18" charset="0"/>
              </a:rPr>
              <a:t>Đọc</a:t>
            </a:r>
            <a:r>
              <a:rPr lang="en-US" sz="3039" b="1" dirty="0" smtClean="0">
                <a:latin typeface="HP001 4 hàng" pitchFamily="34" charset="0"/>
                <a:cs typeface="Times New Roman" pitchFamily="18" charset="0"/>
              </a:rPr>
              <a:t>: </a:t>
            </a:r>
            <a:r>
              <a:rPr lang="en-US" sz="3039" b="1" dirty="0" err="1" smtClean="0">
                <a:latin typeface="HP001 4 hàng" pitchFamily="34" charset="0"/>
                <a:cs typeface="Times New Roman" pitchFamily="18" charset="0"/>
              </a:rPr>
              <a:t>Bài</a:t>
            </a:r>
            <a:r>
              <a:rPr lang="en-US" sz="3039" b="1" dirty="0" smtClean="0">
                <a:latin typeface="HP001 4 hàng" pitchFamily="34" charset="0"/>
                <a:cs typeface="Times New Roman" pitchFamily="18" charset="0"/>
              </a:rPr>
              <a:t> 16: </a:t>
            </a:r>
            <a:r>
              <a:rPr lang="en-US" sz="3039" b="1" dirty="0" err="1" smtClean="0">
                <a:latin typeface="HP001 4 hàng" pitchFamily="34" charset="0"/>
                <a:cs typeface="Times New Roman" pitchFamily="18" charset="0"/>
              </a:rPr>
              <a:t>Tạm</a:t>
            </a:r>
            <a:r>
              <a:rPr lang="en-US" sz="3039" b="1" dirty="0" smtClean="0">
                <a:latin typeface="HP001 4 hàng" pitchFamily="34" charset="0"/>
                <a:cs typeface="Times New Roman" pitchFamily="18" charset="0"/>
              </a:rPr>
              <a:t> </a:t>
            </a:r>
            <a:r>
              <a:rPr lang="en-US" sz="3039" b="1" dirty="0" err="1" smtClean="0">
                <a:latin typeface="HP001 4 hàng" pitchFamily="34" charset="0"/>
                <a:cs typeface="Times New Roman" pitchFamily="18" charset="0"/>
              </a:rPr>
              <a:t>biệt</a:t>
            </a:r>
            <a:r>
              <a:rPr lang="en-US" sz="3039" b="1" dirty="0" smtClean="0">
                <a:latin typeface="HP001 4 hàng" pitchFamily="34" charset="0"/>
                <a:cs typeface="Times New Roman" pitchFamily="18" charset="0"/>
              </a:rPr>
              <a:t> </a:t>
            </a:r>
            <a:r>
              <a:rPr lang="en-US" sz="3039" b="1" dirty="0" err="1" smtClean="0">
                <a:latin typeface="HP001 4 hàng" pitchFamily="34" charset="0"/>
                <a:cs typeface="Times New Roman" pitchFamily="18" charset="0"/>
              </a:rPr>
              <a:t>cánh</a:t>
            </a:r>
            <a:r>
              <a:rPr lang="en-US" sz="3039" b="1" dirty="0" smtClean="0">
                <a:latin typeface="HP001 4 hàng" pitchFamily="34" charset="0"/>
                <a:cs typeface="Times New Roman" pitchFamily="18" charset="0"/>
              </a:rPr>
              <a:t> cam</a:t>
            </a:r>
            <a:endParaRPr lang="en-US" sz="3039" dirty="0"/>
          </a:p>
        </p:txBody>
      </p:sp>
    </p:spTree>
    <p:extLst>
      <p:ext uri="{BB962C8B-B14F-4D97-AF65-F5344CB8AC3E}">
        <p14:creationId xmlns:p14="http://schemas.microsoft.com/office/powerpoint/2010/main" val="856586123"/>
      </p:ext>
    </p:extLst>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79B76C-1015-4195-BBEC-34852A5A178D}"/>
              </a:ext>
            </a:extLst>
          </p:cNvPr>
          <p:cNvPicPr>
            <a:picLocks noChangeAspect="1"/>
          </p:cNvPicPr>
          <p:nvPr/>
        </p:nvPicPr>
        <p:blipFill>
          <a:blip r:embed="rId3"/>
          <a:stretch>
            <a:fillRect/>
          </a:stretch>
        </p:blipFill>
        <p:spPr>
          <a:xfrm>
            <a:off x="0" y="10152"/>
            <a:ext cx="12161838" cy="6837695"/>
          </a:xfrm>
          <a:prstGeom prst="rect">
            <a:avLst/>
          </a:prstGeom>
        </p:spPr>
      </p:pic>
      <p:sp>
        <p:nvSpPr>
          <p:cNvPr id="3" name="TextBox 2">
            <a:extLst>
              <a:ext uri="{FF2B5EF4-FFF2-40B4-BE49-F238E27FC236}">
                <a16:creationId xmlns:a16="http://schemas.microsoft.com/office/drawing/2014/main" id="{BDEBF15C-C95C-41E3-BC06-6E62B7B35804}"/>
              </a:ext>
            </a:extLst>
          </p:cNvPr>
          <p:cNvSpPr txBox="1"/>
          <p:nvPr/>
        </p:nvSpPr>
        <p:spPr>
          <a:xfrm>
            <a:off x="1462257" y="692728"/>
            <a:ext cx="11551614" cy="584775"/>
          </a:xfrm>
          <a:prstGeom prst="rect">
            <a:avLst/>
          </a:prstGeom>
          <a:noFill/>
        </p:spPr>
        <p:txBody>
          <a:bodyPr wrap="square" rtlCol="0">
            <a:spAutoFit/>
          </a:bodyPr>
          <a:lstStyle/>
          <a:p>
            <a:pPr algn="just"/>
            <a:r>
              <a:rPr lang="en-US" sz="3200">
                <a:solidFill>
                  <a:srgbClr val="002060"/>
                </a:solidFill>
                <a:latin typeface="+mj-lt"/>
                <a:ea typeface="Arial-Rounded" pitchFamily="34" charset="0"/>
                <a:cs typeface="Arial-Rounded" pitchFamily="34" charset="0"/>
              </a:rPr>
              <a:t>Nhìn tranh, đoán xem chuyện gì đã xảy ra với cánh cam.</a:t>
            </a:r>
          </a:p>
        </p:txBody>
      </p:sp>
      <p:pic>
        <p:nvPicPr>
          <p:cNvPr id="4" name="Picture 3">
            <a:extLst>
              <a:ext uri="{FF2B5EF4-FFF2-40B4-BE49-F238E27FC236}">
                <a16:creationId xmlns:a16="http://schemas.microsoft.com/office/drawing/2014/main" id="{ABEAC122-BEE0-4D27-B1D6-0B8042687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63" y="558634"/>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95B6FB2-6498-4A1A-982A-362F0FF83B47}"/>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t="18078"/>
          <a:stretch/>
        </p:blipFill>
        <p:spPr>
          <a:xfrm>
            <a:off x="1462257" y="1522227"/>
            <a:ext cx="9855428" cy="3813546"/>
          </a:xfrm>
          <a:prstGeom prst="rect">
            <a:avLst/>
          </a:prstGeom>
        </p:spPr>
      </p:pic>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TotalTime>
  <Words>2252</Words>
  <Application>Microsoft Office PowerPoint</Application>
  <PresentationFormat>Custom</PresentationFormat>
  <Paragraphs>155</Paragraphs>
  <Slides>32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Arial-Rounded</vt:lpstr>
      <vt:lpstr>Delius Unicase</vt:lpstr>
      <vt:lpstr>Times New Roman</vt:lpstr>
      <vt:lpstr>Patrick Hand</vt:lpstr>
      <vt:lpstr>HP001 4 hàng</vt:lpstr>
      <vt:lpstr>Arial</vt:lpstr>
      <vt:lpstr>Scope One</vt:lpstr>
      <vt:lpstr>Kawaii Doodles Newsletter by Slidesgo</vt:lpstr>
      <vt:lpstr>PowerPoint Presentation</vt:lpstr>
      <vt:lpstr>PowerPoint Presentation</vt:lpstr>
      <vt:lpstr>PowerPoint Presentation</vt:lpstr>
      <vt:lpstr>PowerPoint Presentation</vt:lpstr>
      <vt:lpstr>PowerPoint Presentation</vt:lpstr>
      <vt:lpstr>PowerPoint Presentation</vt:lpstr>
      <vt:lpstr>Bài 16: TẠM BIỆT CÁNH CAM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Trang</cp:lastModifiedBy>
  <cp:revision>165</cp:revision>
  <dcterms:modified xsi:type="dcterms:W3CDTF">2022-03-15T14:37:05Z</dcterms:modified>
</cp:coreProperties>
</file>