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8"/>
  </p:notesMasterIdLst>
  <p:sldIdLst>
    <p:sldId id="257" r:id="rId2"/>
    <p:sldId id="331" r:id="rId3"/>
    <p:sldId id="332" r:id="rId4"/>
    <p:sldId id="338" r:id="rId5"/>
    <p:sldId id="258" r:id="rId6"/>
    <p:sldId id="260" r:id="rId7"/>
    <p:sldId id="339" r:id="rId8"/>
    <p:sldId id="336" r:id="rId9"/>
    <p:sldId id="333" r:id="rId10"/>
    <p:sldId id="337" r:id="rId11"/>
    <p:sldId id="313" r:id="rId12"/>
    <p:sldId id="334" r:id="rId13"/>
    <p:sldId id="335" r:id="rId14"/>
    <p:sldId id="262" r:id="rId15"/>
    <p:sldId id="263" r:id="rId16"/>
    <p:sldId id="329" r:id="rId17"/>
  </p:sldIdLst>
  <p:sldSz cx="12161838" cy="6858000"/>
  <p:notesSz cx="6858000" cy="9144000"/>
  <p:embeddedFontLst>
    <p:embeddedFont>
      <p:font typeface="Anaheim" panose="020B0604020202020204" charset="0"/>
      <p:regular r:id="rId19"/>
    </p:embeddedFont>
    <p:embeddedFont>
      <p:font typeface="HP001 4 hàng" panose="020B0603050302020204" pitchFamily="34" charset="0"/>
      <p:regular r:id="rId20"/>
      <p:bold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Annie Use Your Telescope" panose="020B0604020202020204" charset="0"/>
      <p:regular r:id="rId26"/>
    </p:embeddedFont>
    <p:embeddedFont>
      <p:font typeface="Exo" panose="020B0604020202020204" charset="0"/>
      <p:regular r:id="rId27"/>
      <p:bold r:id="rId28"/>
      <p:italic r:id="rId29"/>
      <p:bold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745"/>
    <a:srgbClr val="C3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3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1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f9ee626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f9ee626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f9ee62678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f9ee62678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Vận động theo nhạc</a:t>
            </a:r>
          </a:p>
        </p:txBody>
      </p:sp>
    </p:spTree>
    <p:extLst>
      <p:ext uri="{BB962C8B-B14F-4D97-AF65-F5344CB8AC3E}">
        <p14:creationId xmlns:p14="http://schemas.microsoft.com/office/powerpoint/2010/main" val="4214655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số đúng thì chuột sẽ đi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số sai thì nghe tiếng mèo kêu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số đúng thì chuột sẽ đi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số sai thì nghe tiếng mèo kêu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14000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số đúng thì chuột sẽ đi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số sai thì nghe tiếng mèo kêu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15950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số đúng thì chuột sẽ đi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số sai thì nghe tiếng mèo kêu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4582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8353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19799" y="1470417"/>
            <a:ext cx="732224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8197" y="4893379"/>
            <a:ext cx="5385444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59906" y="5133934"/>
            <a:ext cx="2491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03741" y="5883038"/>
            <a:ext cx="3686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262440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2985" y="2351000"/>
            <a:ext cx="7955869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06228" y="954400"/>
            <a:ext cx="6216184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4" r:id="rId11"/>
    <p:sldLayoutId id="2147483680" r:id="rId12"/>
    <p:sldLayoutId id="2147483681" r:id="rId13"/>
    <p:sldLayoutId id="214748368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microsoft.com/office/2007/relationships/hdphoto" Target="../media/hdphoto9.wdp"/><Relationship Id="rId5" Type="http://schemas.openxmlformats.org/officeDocument/2006/relationships/image" Target="../media/image20.pn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87280E3-5F4B-4E66-B931-45E572403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923168" y="1247826"/>
            <a:ext cx="10315501" cy="283180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701802" y="0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6D1538C-C9A7-4AA4-AEFB-F84C3D91483C}"/>
              </a:ext>
            </a:extLst>
          </p:cNvPr>
          <p:cNvGrpSpPr/>
          <p:nvPr/>
        </p:nvGrpSpPr>
        <p:grpSpPr>
          <a:xfrm>
            <a:off x="2835529" y="1696195"/>
            <a:ext cx="7866273" cy="2215991"/>
            <a:chOff x="2544762" y="859312"/>
            <a:chExt cx="7924800" cy="22159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C06A1B-63E6-47E0-A321-1B2383F6019C}"/>
                </a:ext>
              </a:extLst>
            </p:cNvPr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0FB492-560B-4BE1-8156-E2465E297602}"/>
                </a:ext>
              </a:extLst>
            </p:cNvPr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E1BAF-9972-467C-8464-EDF6F1A798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17245" y="4226850"/>
            <a:ext cx="4664076" cy="2434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54" y="0"/>
            <a:ext cx="894889" cy="118269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4A59A87-72D3-477B-B0E1-1E2D548B2878}"/>
              </a:ext>
            </a:extLst>
          </p:cNvPr>
          <p:cNvSpPr txBox="1"/>
          <p:nvPr/>
        </p:nvSpPr>
        <p:spPr>
          <a:xfrm>
            <a:off x="1226043" y="239139"/>
            <a:ext cx="10544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Đọc, viết số, biết số đó gồm: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ABA465-F7FD-4BF1-BCBE-0534A8BB4E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07"/>
          <a:stretch/>
        </p:blipFill>
        <p:spPr>
          <a:xfrm>
            <a:off x="3460426" y="1392556"/>
            <a:ext cx="4597660" cy="33807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CA7D07-CDAD-416A-B723-2BE4728BBCB5}"/>
              </a:ext>
            </a:extLst>
          </p:cNvPr>
          <p:cNvSpPr txBox="1"/>
          <p:nvPr/>
        </p:nvSpPr>
        <p:spPr>
          <a:xfrm>
            <a:off x="4289909" y="5018976"/>
            <a:ext cx="3457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890</a:t>
            </a:r>
          </a:p>
          <a:p>
            <a:pPr algn="ctr"/>
            <a:r>
              <a:rPr lang="vi-VN" sz="2800" dirty="0"/>
              <a:t>Tám trăm chín mươi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180939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802A79FD-C19E-472F-9271-6B0AD8E01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59" y="1194609"/>
            <a:ext cx="10633364" cy="5414818"/>
          </a:xfrm>
          <a:prstGeom prst="rect">
            <a:avLst/>
          </a:prstGeom>
        </p:spPr>
      </p:pic>
      <p:sp>
        <p:nvSpPr>
          <p:cNvPr id="28" name="Freeform 16">
            <a:extLst>
              <a:ext uri="{FF2B5EF4-FFF2-40B4-BE49-F238E27FC236}">
                <a16:creationId xmlns:a16="http://schemas.microsoft.com/office/drawing/2014/main" id="{CE54A19D-79D6-4127-AD3F-48345AFA7946}"/>
              </a:ext>
            </a:extLst>
          </p:cNvPr>
          <p:cNvSpPr/>
          <p:nvPr/>
        </p:nvSpPr>
        <p:spPr>
          <a:xfrm>
            <a:off x="2758688" y="3048327"/>
            <a:ext cx="930442" cy="914400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Freeform 17">
            <a:extLst>
              <a:ext uri="{FF2B5EF4-FFF2-40B4-BE49-F238E27FC236}">
                <a16:creationId xmlns:a16="http://schemas.microsoft.com/office/drawing/2014/main" id="{3AE9F965-5951-4362-9972-25DF94773387}"/>
              </a:ext>
            </a:extLst>
          </p:cNvPr>
          <p:cNvSpPr/>
          <p:nvPr/>
        </p:nvSpPr>
        <p:spPr>
          <a:xfrm>
            <a:off x="2758687" y="4620453"/>
            <a:ext cx="1315453" cy="1195992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A007A9F-CA1D-435C-936A-6681DDFCEE0A}"/>
              </a:ext>
            </a:extLst>
          </p:cNvPr>
          <p:cNvCxnSpPr>
            <a:cxnSpLocks/>
          </p:cNvCxnSpPr>
          <p:nvPr/>
        </p:nvCxnSpPr>
        <p:spPr>
          <a:xfrm flipH="1">
            <a:off x="8854688" y="2807695"/>
            <a:ext cx="1187116" cy="30087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14C0FF-DE1A-4786-902D-53AF4C6C1892}"/>
              </a:ext>
            </a:extLst>
          </p:cNvPr>
          <p:cNvCxnSpPr>
            <a:cxnSpLocks/>
          </p:cNvCxnSpPr>
          <p:nvPr/>
        </p:nvCxnSpPr>
        <p:spPr>
          <a:xfrm flipH="1" flipV="1">
            <a:off x="8598014" y="3048328"/>
            <a:ext cx="1443790" cy="7218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909C216-9F21-4658-8615-8979BF2BA744}"/>
              </a:ext>
            </a:extLst>
          </p:cNvPr>
          <p:cNvCxnSpPr>
            <a:cxnSpLocks/>
          </p:cNvCxnSpPr>
          <p:nvPr/>
        </p:nvCxnSpPr>
        <p:spPr>
          <a:xfrm flipH="1" flipV="1">
            <a:off x="9111362" y="4620453"/>
            <a:ext cx="753980" cy="10034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58" name="Google Shape;1758;p43"/>
          <p:cNvGrpSpPr/>
          <p:nvPr/>
        </p:nvGrpSpPr>
        <p:grpSpPr>
          <a:xfrm>
            <a:off x="-202470" y="-64766"/>
            <a:ext cx="1093529" cy="1281921"/>
            <a:chOff x="1678549" y="2659042"/>
            <a:chExt cx="822181" cy="963825"/>
          </a:xfrm>
        </p:grpSpPr>
        <p:sp>
          <p:nvSpPr>
            <p:cNvPr id="1759" name="Google Shape;1759;p43"/>
            <p:cNvSpPr/>
            <p:nvPr/>
          </p:nvSpPr>
          <p:spPr>
            <a:xfrm flipH="1">
              <a:off x="1678549" y="2699189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0" name="Google Shape;1760;p43"/>
            <p:cNvSpPr/>
            <p:nvPr/>
          </p:nvSpPr>
          <p:spPr>
            <a:xfrm flipH="1">
              <a:off x="1693679" y="2659042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1" name="Google Shape;1761;p43"/>
            <p:cNvSpPr/>
            <p:nvPr/>
          </p:nvSpPr>
          <p:spPr>
            <a:xfrm flipH="1">
              <a:off x="1746757" y="2783662"/>
              <a:ext cx="685784" cy="763456"/>
            </a:xfrm>
            <a:custGeom>
              <a:avLst/>
              <a:gdLst/>
              <a:ahLst/>
              <a:cxnLst/>
              <a:rect l="l" t="t" r="r" b="b"/>
              <a:pathLst>
                <a:path w="9156" h="10193" extrusionOk="0">
                  <a:moveTo>
                    <a:pt x="5072" y="0"/>
                  </a:moveTo>
                  <a:lnTo>
                    <a:pt x="4227" y="1072"/>
                  </a:lnTo>
                  <a:lnTo>
                    <a:pt x="2381" y="4013"/>
                  </a:lnTo>
                  <a:lnTo>
                    <a:pt x="1107" y="5954"/>
                  </a:lnTo>
                  <a:lnTo>
                    <a:pt x="0" y="7394"/>
                  </a:lnTo>
                  <a:lnTo>
                    <a:pt x="357" y="7978"/>
                  </a:lnTo>
                  <a:lnTo>
                    <a:pt x="1167" y="8740"/>
                  </a:lnTo>
                  <a:lnTo>
                    <a:pt x="2000" y="9466"/>
                  </a:lnTo>
                  <a:lnTo>
                    <a:pt x="2619" y="10192"/>
                  </a:lnTo>
                  <a:lnTo>
                    <a:pt x="4108" y="8502"/>
                  </a:lnTo>
                  <a:lnTo>
                    <a:pt x="5453" y="6918"/>
                  </a:lnTo>
                  <a:lnTo>
                    <a:pt x="7120" y="5025"/>
                  </a:lnTo>
                  <a:lnTo>
                    <a:pt x="9156" y="2846"/>
                  </a:lnTo>
                  <a:cubicBezTo>
                    <a:pt x="9156" y="2846"/>
                    <a:pt x="6263" y="1572"/>
                    <a:pt x="5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2" name="Google Shape;1762;p43"/>
            <p:cNvSpPr/>
            <p:nvPr/>
          </p:nvSpPr>
          <p:spPr>
            <a:xfrm flipH="1">
              <a:off x="236116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3" name="Google Shape;1763;p43"/>
            <p:cNvSpPr/>
            <p:nvPr/>
          </p:nvSpPr>
          <p:spPr>
            <a:xfrm flipH="1">
              <a:off x="2238101" y="3344590"/>
              <a:ext cx="216761" cy="239081"/>
            </a:xfrm>
            <a:custGeom>
              <a:avLst/>
              <a:gdLst/>
              <a:ahLst/>
              <a:cxnLst/>
              <a:rect l="l" t="t" r="r" b="b"/>
              <a:pathLst>
                <a:path w="2894" h="3192" extrusionOk="0">
                  <a:moveTo>
                    <a:pt x="346" y="0"/>
                  </a:moveTo>
                  <a:lnTo>
                    <a:pt x="0" y="1727"/>
                  </a:lnTo>
                  <a:lnTo>
                    <a:pt x="1227" y="3191"/>
                  </a:lnTo>
                  <a:lnTo>
                    <a:pt x="2894" y="2798"/>
                  </a:lnTo>
                  <a:lnTo>
                    <a:pt x="2060" y="1667"/>
                  </a:lnTo>
                  <a:lnTo>
                    <a:pt x="1298" y="114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64" name="Google Shape;1764;p43"/>
            <p:cNvSpPr/>
            <p:nvPr/>
          </p:nvSpPr>
          <p:spPr>
            <a:xfrm flipH="1">
              <a:off x="1678553" y="2659054"/>
              <a:ext cx="822177" cy="963813"/>
            </a:xfrm>
            <a:custGeom>
              <a:avLst/>
              <a:gdLst/>
              <a:ahLst/>
              <a:cxnLst/>
              <a:rect l="l" t="t" r="r" b="b"/>
              <a:pathLst>
                <a:path w="10977" h="12868" extrusionOk="0">
                  <a:moveTo>
                    <a:pt x="6464" y="813"/>
                  </a:moveTo>
                  <a:lnTo>
                    <a:pt x="6678" y="1028"/>
                  </a:lnTo>
                  <a:cubicBezTo>
                    <a:pt x="6488" y="1266"/>
                    <a:pt x="6273" y="1504"/>
                    <a:pt x="6071" y="1742"/>
                  </a:cubicBezTo>
                  <a:lnTo>
                    <a:pt x="5976" y="1647"/>
                  </a:lnTo>
                  <a:cubicBezTo>
                    <a:pt x="6142" y="1385"/>
                    <a:pt x="6309" y="1099"/>
                    <a:pt x="6464" y="813"/>
                  </a:cubicBezTo>
                  <a:close/>
                  <a:moveTo>
                    <a:pt x="6904" y="1230"/>
                  </a:moveTo>
                  <a:cubicBezTo>
                    <a:pt x="7000" y="1337"/>
                    <a:pt x="7107" y="1432"/>
                    <a:pt x="7214" y="1516"/>
                  </a:cubicBezTo>
                  <a:cubicBezTo>
                    <a:pt x="7000" y="1766"/>
                    <a:pt x="6750" y="1980"/>
                    <a:pt x="6547" y="2230"/>
                  </a:cubicBezTo>
                  <a:cubicBezTo>
                    <a:pt x="6452" y="2135"/>
                    <a:pt x="6369" y="2052"/>
                    <a:pt x="6273" y="1944"/>
                  </a:cubicBezTo>
                  <a:cubicBezTo>
                    <a:pt x="6488" y="1730"/>
                    <a:pt x="6690" y="1492"/>
                    <a:pt x="6904" y="1230"/>
                  </a:cubicBezTo>
                  <a:close/>
                  <a:moveTo>
                    <a:pt x="7452" y="1706"/>
                  </a:moveTo>
                  <a:lnTo>
                    <a:pt x="7893" y="2028"/>
                  </a:lnTo>
                  <a:cubicBezTo>
                    <a:pt x="7655" y="2302"/>
                    <a:pt x="7452" y="2575"/>
                    <a:pt x="7226" y="2837"/>
                  </a:cubicBezTo>
                  <a:cubicBezTo>
                    <a:pt x="7059" y="2706"/>
                    <a:pt x="6916" y="2575"/>
                    <a:pt x="6762" y="2433"/>
                  </a:cubicBezTo>
                  <a:cubicBezTo>
                    <a:pt x="6976" y="2183"/>
                    <a:pt x="7238" y="1956"/>
                    <a:pt x="7452" y="1706"/>
                  </a:cubicBezTo>
                  <a:close/>
                  <a:moveTo>
                    <a:pt x="7262" y="337"/>
                  </a:moveTo>
                  <a:cubicBezTo>
                    <a:pt x="7833" y="682"/>
                    <a:pt x="8405" y="1028"/>
                    <a:pt x="8917" y="1456"/>
                  </a:cubicBezTo>
                  <a:cubicBezTo>
                    <a:pt x="9179" y="1671"/>
                    <a:pt x="9417" y="1909"/>
                    <a:pt x="9679" y="2099"/>
                  </a:cubicBezTo>
                  <a:cubicBezTo>
                    <a:pt x="9917" y="2266"/>
                    <a:pt x="10179" y="2385"/>
                    <a:pt x="10405" y="2540"/>
                  </a:cubicBezTo>
                  <a:cubicBezTo>
                    <a:pt x="10310" y="2683"/>
                    <a:pt x="10191" y="2825"/>
                    <a:pt x="10095" y="2980"/>
                  </a:cubicBezTo>
                  <a:cubicBezTo>
                    <a:pt x="9214" y="2564"/>
                    <a:pt x="8369" y="2052"/>
                    <a:pt x="7595" y="1456"/>
                  </a:cubicBezTo>
                  <a:cubicBezTo>
                    <a:pt x="7345" y="1266"/>
                    <a:pt x="7107" y="1028"/>
                    <a:pt x="6869" y="801"/>
                  </a:cubicBezTo>
                  <a:cubicBezTo>
                    <a:pt x="6988" y="623"/>
                    <a:pt x="7107" y="492"/>
                    <a:pt x="7262" y="337"/>
                  </a:cubicBezTo>
                  <a:close/>
                  <a:moveTo>
                    <a:pt x="8155" y="2183"/>
                  </a:moveTo>
                  <a:cubicBezTo>
                    <a:pt x="8297" y="2290"/>
                    <a:pt x="8452" y="2385"/>
                    <a:pt x="8595" y="2468"/>
                  </a:cubicBezTo>
                  <a:cubicBezTo>
                    <a:pt x="8357" y="2766"/>
                    <a:pt x="8119" y="3052"/>
                    <a:pt x="7881" y="3337"/>
                  </a:cubicBezTo>
                  <a:cubicBezTo>
                    <a:pt x="7726" y="3230"/>
                    <a:pt x="7595" y="3123"/>
                    <a:pt x="7464" y="3016"/>
                  </a:cubicBezTo>
                  <a:cubicBezTo>
                    <a:pt x="7690" y="2742"/>
                    <a:pt x="7928" y="2468"/>
                    <a:pt x="8155" y="2183"/>
                  </a:cubicBezTo>
                  <a:close/>
                  <a:moveTo>
                    <a:pt x="8833" y="2647"/>
                  </a:moveTo>
                  <a:cubicBezTo>
                    <a:pt x="8964" y="2742"/>
                    <a:pt x="9119" y="2814"/>
                    <a:pt x="9262" y="2885"/>
                  </a:cubicBezTo>
                  <a:cubicBezTo>
                    <a:pt x="9024" y="3183"/>
                    <a:pt x="8821" y="3492"/>
                    <a:pt x="8607" y="3826"/>
                  </a:cubicBezTo>
                  <a:lnTo>
                    <a:pt x="8119" y="3516"/>
                  </a:lnTo>
                  <a:cubicBezTo>
                    <a:pt x="8369" y="3230"/>
                    <a:pt x="8607" y="2933"/>
                    <a:pt x="8833" y="2647"/>
                  </a:cubicBezTo>
                  <a:close/>
                  <a:moveTo>
                    <a:pt x="9536" y="3016"/>
                  </a:moveTo>
                  <a:cubicBezTo>
                    <a:pt x="9667" y="3075"/>
                    <a:pt x="9786" y="3159"/>
                    <a:pt x="9917" y="3218"/>
                  </a:cubicBezTo>
                  <a:cubicBezTo>
                    <a:pt x="9833" y="3349"/>
                    <a:pt x="9738" y="3492"/>
                    <a:pt x="9655" y="3623"/>
                  </a:cubicBezTo>
                  <a:cubicBezTo>
                    <a:pt x="9560" y="3766"/>
                    <a:pt x="9464" y="4028"/>
                    <a:pt x="9345" y="4171"/>
                  </a:cubicBezTo>
                  <a:cubicBezTo>
                    <a:pt x="9321" y="4171"/>
                    <a:pt x="9321" y="4183"/>
                    <a:pt x="9310" y="4183"/>
                  </a:cubicBezTo>
                  <a:cubicBezTo>
                    <a:pt x="9167" y="4111"/>
                    <a:pt x="9024" y="4028"/>
                    <a:pt x="8881" y="3957"/>
                  </a:cubicBezTo>
                  <a:cubicBezTo>
                    <a:pt x="9083" y="3647"/>
                    <a:pt x="9310" y="3337"/>
                    <a:pt x="9536" y="3016"/>
                  </a:cubicBezTo>
                  <a:close/>
                  <a:moveTo>
                    <a:pt x="10202" y="3349"/>
                  </a:moveTo>
                  <a:cubicBezTo>
                    <a:pt x="10322" y="3409"/>
                    <a:pt x="10441" y="3456"/>
                    <a:pt x="10548" y="3492"/>
                  </a:cubicBezTo>
                  <a:cubicBezTo>
                    <a:pt x="10333" y="3814"/>
                    <a:pt x="10072" y="4088"/>
                    <a:pt x="9810" y="4373"/>
                  </a:cubicBezTo>
                  <a:cubicBezTo>
                    <a:pt x="9798" y="4385"/>
                    <a:pt x="9798" y="4409"/>
                    <a:pt x="9786" y="4421"/>
                  </a:cubicBezTo>
                  <a:cubicBezTo>
                    <a:pt x="9726" y="4385"/>
                    <a:pt x="9655" y="4361"/>
                    <a:pt x="9595" y="4326"/>
                  </a:cubicBezTo>
                  <a:cubicBezTo>
                    <a:pt x="9679" y="4195"/>
                    <a:pt x="9762" y="4028"/>
                    <a:pt x="9833" y="3909"/>
                  </a:cubicBezTo>
                  <a:cubicBezTo>
                    <a:pt x="9941" y="3730"/>
                    <a:pt x="10060" y="3552"/>
                    <a:pt x="10155" y="3373"/>
                  </a:cubicBezTo>
                  <a:cubicBezTo>
                    <a:pt x="10179" y="3373"/>
                    <a:pt x="10191" y="3361"/>
                    <a:pt x="10202" y="3349"/>
                  </a:cubicBezTo>
                  <a:close/>
                  <a:moveTo>
                    <a:pt x="5809" y="1921"/>
                  </a:moveTo>
                  <a:cubicBezTo>
                    <a:pt x="5845" y="1944"/>
                    <a:pt x="5869" y="1992"/>
                    <a:pt x="5904" y="2028"/>
                  </a:cubicBezTo>
                  <a:cubicBezTo>
                    <a:pt x="5916" y="2063"/>
                    <a:pt x="5952" y="2099"/>
                    <a:pt x="5988" y="2111"/>
                  </a:cubicBezTo>
                  <a:lnTo>
                    <a:pt x="6262" y="2385"/>
                  </a:lnTo>
                  <a:cubicBezTo>
                    <a:pt x="4761" y="4469"/>
                    <a:pt x="3273" y="6564"/>
                    <a:pt x="1785" y="8660"/>
                  </a:cubicBezTo>
                  <a:cubicBezTo>
                    <a:pt x="1582" y="8945"/>
                    <a:pt x="1380" y="9231"/>
                    <a:pt x="1189" y="9505"/>
                  </a:cubicBezTo>
                  <a:cubicBezTo>
                    <a:pt x="1094" y="9386"/>
                    <a:pt x="1011" y="9255"/>
                    <a:pt x="928" y="9124"/>
                  </a:cubicBezTo>
                  <a:cubicBezTo>
                    <a:pt x="1844" y="8112"/>
                    <a:pt x="2535" y="6874"/>
                    <a:pt x="3273" y="5754"/>
                  </a:cubicBezTo>
                  <a:cubicBezTo>
                    <a:pt x="4023" y="4564"/>
                    <a:pt x="4749" y="3337"/>
                    <a:pt x="5607" y="2218"/>
                  </a:cubicBezTo>
                  <a:cubicBezTo>
                    <a:pt x="5678" y="2123"/>
                    <a:pt x="5738" y="2028"/>
                    <a:pt x="5809" y="1921"/>
                  </a:cubicBezTo>
                  <a:close/>
                  <a:moveTo>
                    <a:pt x="6488" y="2587"/>
                  </a:moveTo>
                  <a:cubicBezTo>
                    <a:pt x="6738" y="2814"/>
                    <a:pt x="6988" y="3040"/>
                    <a:pt x="7262" y="3242"/>
                  </a:cubicBezTo>
                  <a:cubicBezTo>
                    <a:pt x="6440" y="4421"/>
                    <a:pt x="5607" y="5564"/>
                    <a:pt x="4749" y="6707"/>
                  </a:cubicBezTo>
                  <a:cubicBezTo>
                    <a:pt x="3856" y="7921"/>
                    <a:pt x="2821" y="9017"/>
                    <a:pt x="1904" y="10207"/>
                  </a:cubicBezTo>
                  <a:cubicBezTo>
                    <a:pt x="1725" y="10064"/>
                    <a:pt x="1547" y="9898"/>
                    <a:pt x="1380" y="9719"/>
                  </a:cubicBezTo>
                  <a:cubicBezTo>
                    <a:pt x="2821" y="7695"/>
                    <a:pt x="4249" y="5683"/>
                    <a:pt x="5690" y="3659"/>
                  </a:cubicBezTo>
                  <a:cubicBezTo>
                    <a:pt x="5940" y="3314"/>
                    <a:pt x="6214" y="2945"/>
                    <a:pt x="6488" y="2587"/>
                  </a:cubicBezTo>
                  <a:close/>
                  <a:moveTo>
                    <a:pt x="7476" y="3433"/>
                  </a:moveTo>
                  <a:cubicBezTo>
                    <a:pt x="7774" y="3659"/>
                    <a:pt x="8071" y="3849"/>
                    <a:pt x="8405" y="4052"/>
                  </a:cubicBezTo>
                  <a:cubicBezTo>
                    <a:pt x="7643" y="4826"/>
                    <a:pt x="6964" y="5695"/>
                    <a:pt x="6262" y="6528"/>
                  </a:cubicBezTo>
                  <a:cubicBezTo>
                    <a:pt x="5333" y="7636"/>
                    <a:pt x="4428" y="8755"/>
                    <a:pt x="3487" y="9838"/>
                  </a:cubicBezTo>
                  <a:cubicBezTo>
                    <a:pt x="3214" y="10160"/>
                    <a:pt x="2916" y="10517"/>
                    <a:pt x="2582" y="10803"/>
                  </a:cubicBezTo>
                  <a:cubicBezTo>
                    <a:pt x="2440" y="10672"/>
                    <a:pt x="2285" y="10541"/>
                    <a:pt x="2118" y="10422"/>
                  </a:cubicBezTo>
                  <a:cubicBezTo>
                    <a:pt x="3047" y="9231"/>
                    <a:pt x="4083" y="8124"/>
                    <a:pt x="4976" y="6909"/>
                  </a:cubicBezTo>
                  <a:cubicBezTo>
                    <a:pt x="5821" y="5754"/>
                    <a:pt x="6678" y="4599"/>
                    <a:pt x="7476" y="3433"/>
                  </a:cubicBezTo>
                  <a:close/>
                  <a:moveTo>
                    <a:pt x="8667" y="4195"/>
                  </a:moveTo>
                  <a:cubicBezTo>
                    <a:pt x="8964" y="4361"/>
                    <a:pt x="9262" y="4504"/>
                    <a:pt x="9571" y="4659"/>
                  </a:cubicBezTo>
                  <a:cubicBezTo>
                    <a:pt x="9095" y="5195"/>
                    <a:pt x="8643" y="5719"/>
                    <a:pt x="8167" y="6231"/>
                  </a:cubicBezTo>
                  <a:cubicBezTo>
                    <a:pt x="6916" y="7624"/>
                    <a:pt x="5642" y="9005"/>
                    <a:pt x="4416" y="10434"/>
                  </a:cubicBezTo>
                  <a:cubicBezTo>
                    <a:pt x="4059" y="10838"/>
                    <a:pt x="3702" y="11231"/>
                    <a:pt x="3368" y="11660"/>
                  </a:cubicBezTo>
                  <a:cubicBezTo>
                    <a:pt x="3214" y="11410"/>
                    <a:pt x="3011" y="11207"/>
                    <a:pt x="2809" y="11017"/>
                  </a:cubicBezTo>
                  <a:cubicBezTo>
                    <a:pt x="3535" y="10386"/>
                    <a:pt x="4130" y="9552"/>
                    <a:pt x="4738" y="8826"/>
                  </a:cubicBezTo>
                  <a:cubicBezTo>
                    <a:pt x="5690" y="7695"/>
                    <a:pt x="6619" y="6552"/>
                    <a:pt x="7571" y="5433"/>
                  </a:cubicBezTo>
                  <a:cubicBezTo>
                    <a:pt x="7928" y="5016"/>
                    <a:pt x="8286" y="4576"/>
                    <a:pt x="8667" y="4195"/>
                  </a:cubicBezTo>
                  <a:close/>
                  <a:moveTo>
                    <a:pt x="808" y="9505"/>
                  </a:moveTo>
                  <a:cubicBezTo>
                    <a:pt x="1451" y="10434"/>
                    <a:pt x="2594" y="10910"/>
                    <a:pt x="3166" y="11910"/>
                  </a:cubicBezTo>
                  <a:cubicBezTo>
                    <a:pt x="2737" y="12041"/>
                    <a:pt x="2273" y="12124"/>
                    <a:pt x="1809" y="12219"/>
                  </a:cubicBezTo>
                  <a:cubicBezTo>
                    <a:pt x="1368" y="11791"/>
                    <a:pt x="1011" y="11267"/>
                    <a:pt x="570" y="10815"/>
                  </a:cubicBezTo>
                  <a:cubicBezTo>
                    <a:pt x="654" y="10386"/>
                    <a:pt x="737" y="9945"/>
                    <a:pt x="808" y="9505"/>
                  </a:cubicBezTo>
                  <a:close/>
                  <a:moveTo>
                    <a:pt x="511" y="11196"/>
                  </a:moveTo>
                  <a:cubicBezTo>
                    <a:pt x="844" y="11553"/>
                    <a:pt x="1130" y="11934"/>
                    <a:pt x="1463" y="12291"/>
                  </a:cubicBezTo>
                  <a:cubicBezTo>
                    <a:pt x="1082" y="12362"/>
                    <a:pt x="689" y="12446"/>
                    <a:pt x="320" y="12541"/>
                  </a:cubicBezTo>
                  <a:cubicBezTo>
                    <a:pt x="368" y="12089"/>
                    <a:pt x="439" y="11636"/>
                    <a:pt x="511" y="11196"/>
                  </a:cubicBezTo>
                  <a:close/>
                  <a:moveTo>
                    <a:pt x="7220" y="0"/>
                  </a:moveTo>
                  <a:cubicBezTo>
                    <a:pt x="7193" y="0"/>
                    <a:pt x="7170" y="7"/>
                    <a:pt x="7154" y="28"/>
                  </a:cubicBezTo>
                  <a:cubicBezTo>
                    <a:pt x="6952" y="206"/>
                    <a:pt x="6809" y="373"/>
                    <a:pt x="6678" y="575"/>
                  </a:cubicBezTo>
                  <a:lnTo>
                    <a:pt x="6535" y="444"/>
                  </a:lnTo>
                  <a:cubicBezTo>
                    <a:pt x="6513" y="421"/>
                    <a:pt x="6485" y="412"/>
                    <a:pt x="6457" y="412"/>
                  </a:cubicBezTo>
                  <a:cubicBezTo>
                    <a:pt x="6398" y="412"/>
                    <a:pt x="6337" y="455"/>
                    <a:pt x="6321" y="504"/>
                  </a:cubicBezTo>
                  <a:cubicBezTo>
                    <a:pt x="5773" y="1468"/>
                    <a:pt x="5130" y="2361"/>
                    <a:pt x="4523" y="3290"/>
                  </a:cubicBezTo>
                  <a:cubicBezTo>
                    <a:pt x="3630" y="4659"/>
                    <a:pt x="2761" y="6040"/>
                    <a:pt x="1856" y="7386"/>
                  </a:cubicBezTo>
                  <a:cubicBezTo>
                    <a:pt x="1475" y="7933"/>
                    <a:pt x="1106" y="8493"/>
                    <a:pt x="654" y="8969"/>
                  </a:cubicBezTo>
                  <a:cubicBezTo>
                    <a:pt x="630" y="8993"/>
                    <a:pt x="618" y="9017"/>
                    <a:pt x="618" y="9052"/>
                  </a:cubicBezTo>
                  <a:cubicBezTo>
                    <a:pt x="511" y="9648"/>
                    <a:pt x="416" y="10219"/>
                    <a:pt x="296" y="10815"/>
                  </a:cubicBezTo>
                  <a:lnTo>
                    <a:pt x="296" y="10862"/>
                  </a:lnTo>
                  <a:cubicBezTo>
                    <a:pt x="189" y="11469"/>
                    <a:pt x="82" y="12100"/>
                    <a:pt x="11" y="12708"/>
                  </a:cubicBezTo>
                  <a:cubicBezTo>
                    <a:pt x="1" y="12809"/>
                    <a:pt x="86" y="12868"/>
                    <a:pt x="170" y="12868"/>
                  </a:cubicBezTo>
                  <a:cubicBezTo>
                    <a:pt x="185" y="12868"/>
                    <a:pt x="199" y="12866"/>
                    <a:pt x="213" y="12862"/>
                  </a:cubicBezTo>
                  <a:cubicBezTo>
                    <a:pt x="725" y="12708"/>
                    <a:pt x="1225" y="12600"/>
                    <a:pt x="1749" y="12517"/>
                  </a:cubicBezTo>
                  <a:cubicBezTo>
                    <a:pt x="1759" y="12521"/>
                    <a:pt x="1770" y="12522"/>
                    <a:pt x="1780" y="12522"/>
                  </a:cubicBezTo>
                  <a:cubicBezTo>
                    <a:pt x="1806" y="12522"/>
                    <a:pt x="1831" y="12514"/>
                    <a:pt x="1856" y="12505"/>
                  </a:cubicBezTo>
                  <a:cubicBezTo>
                    <a:pt x="2392" y="12398"/>
                    <a:pt x="2916" y="12291"/>
                    <a:pt x="3428" y="12148"/>
                  </a:cubicBezTo>
                  <a:cubicBezTo>
                    <a:pt x="3511" y="12124"/>
                    <a:pt x="3523" y="12065"/>
                    <a:pt x="3523" y="12029"/>
                  </a:cubicBezTo>
                  <a:cubicBezTo>
                    <a:pt x="3809" y="11588"/>
                    <a:pt x="4166" y="11207"/>
                    <a:pt x="4499" y="10815"/>
                  </a:cubicBezTo>
                  <a:cubicBezTo>
                    <a:pt x="5071" y="10160"/>
                    <a:pt x="5642" y="9505"/>
                    <a:pt x="6226" y="8874"/>
                  </a:cubicBezTo>
                  <a:cubicBezTo>
                    <a:pt x="7464" y="7505"/>
                    <a:pt x="8702" y="6135"/>
                    <a:pt x="9917" y="4742"/>
                  </a:cubicBezTo>
                  <a:cubicBezTo>
                    <a:pt x="10262" y="4361"/>
                    <a:pt x="10655" y="3957"/>
                    <a:pt x="10953" y="3528"/>
                  </a:cubicBezTo>
                  <a:cubicBezTo>
                    <a:pt x="10976" y="3456"/>
                    <a:pt x="10953" y="3349"/>
                    <a:pt x="10857" y="3302"/>
                  </a:cubicBezTo>
                  <a:cubicBezTo>
                    <a:pt x="10691" y="3242"/>
                    <a:pt x="10548" y="3171"/>
                    <a:pt x="10393" y="3099"/>
                  </a:cubicBezTo>
                  <a:cubicBezTo>
                    <a:pt x="10512" y="2921"/>
                    <a:pt x="10631" y="2766"/>
                    <a:pt x="10762" y="2599"/>
                  </a:cubicBezTo>
                  <a:cubicBezTo>
                    <a:pt x="10810" y="2540"/>
                    <a:pt x="10798" y="2444"/>
                    <a:pt x="10738" y="2397"/>
                  </a:cubicBezTo>
                  <a:cubicBezTo>
                    <a:pt x="10464" y="2183"/>
                    <a:pt x="10155" y="2052"/>
                    <a:pt x="9869" y="1861"/>
                  </a:cubicBezTo>
                  <a:cubicBezTo>
                    <a:pt x="9607" y="1671"/>
                    <a:pt x="9369" y="1432"/>
                    <a:pt x="9119" y="1218"/>
                  </a:cubicBezTo>
                  <a:cubicBezTo>
                    <a:pt x="8559" y="754"/>
                    <a:pt x="7940" y="397"/>
                    <a:pt x="7333" y="28"/>
                  </a:cubicBezTo>
                  <a:cubicBezTo>
                    <a:pt x="7299" y="14"/>
                    <a:pt x="7256" y="0"/>
                    <a:pt x="7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A5D6744-4C2A-4F69-8CC6-25FE534ED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059" y="230492"/>
            <a:ext cx="1028448" cy="12819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E17282-A5B4-498D-972A-B5C3C1D88C9A}"/>
              </a:ext>
            </a:extLst>
          </p:cNvPr>
          <p:cNvSpPr txBox="1"/>
          <p:nvPr/>
        </p:nvSpPr>
        <p:spPr>
          <a:xfrm>
            <a:off x="1843573" y="548278"/>
            <a:ext cx="956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Mỗi thùng hàng xếp lên tàu nào?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272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D588FA-6B3A-45DF-97A5-A74E1410F1A8}"/>
              </a:ext>
            </a:extLst>
          </p:cNvPr>
          <p:cNvSpPr txBox="1"/>
          <p:nvPr/>
        </p:nvSpPr>
        <p:spPr>
          <a:xfrm>
            <a:off x="1413109" y="658252"/>
            <a:ext cx="956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Số?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23275D-250C-421B-9CCF-8BE766772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43" y="491433"/>
            <a:ext cx="802324" cy="10485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498478-52E2-4831-9FD9-F2B286D5B4EB}"/>
              </a:ext>
            </a:extLst>
          </p:cNvPr>
          <p:cNvSpPr/>
          <p:nvPr/>
        </p:nvSpPr>
        <p:spPr>
          <a:xfrm>
            <a:off x="802545" y="1884256"/>
            <a:ext cx="10282549" cy="3089488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0158B0-E2EB-417D-B564-84D10DA131DE}"/>
              </a:ext>
            </a:extLst>
          </p:cNvPr>
          <p:cNvGrpSpPr/>
          <p:nvPr/>
        </p:nvGrpSpPr>
        <p:grpSpPr>
          <a:xfrm>
            <a:off x="1211833" y="2200895"/>
            <a:ext cx="10434735" cy="2144640"/>
            <a:chOff x="1324128" y="1686856"/>
            <a:chExt cx="10434735" cy="214464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A8192B-8BB6-458F-A1BD-389001F00EF5}"/>
                </a:ext>
              </a:extLst>
            </p:cNvPr>
            <p:cNvSpPr txBox="1"/>
            <p:nvPr/>
          </p:nvSpPr>
          <p:spPr>
            <a:xfrm>
              <a:off x="1324128" y="1686856"/>
              <a:ext cx="10434735" cy="213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VN" sz="3600" dirty="0"/>
                <a:t>993 = 900 + 90 + 			503 =           + 3</a:t>
              </a:r>
            </a:p>
            <a:p>
              <a:pPr>
                <a:lnSpc>
                  <a:spcPct val="200000"/>
                </a:lnSpc>
              </a:pPr>
              <a:r>
                <a:rPr lang="en-VN" sz="3600" dirty="0"/>
                <a:t>514 =           + 10 + 4		904 = 900 + </a:t>
              </a:r>
            </a:p>
          </p:txBody>
        </p:sp>
        <p:sp>
          <p:nvSpPr>
            <p:cNvPr id="7" name="Rounded Rectangle 54">
              <a:extLst>
                <a:ext uri="{FF2B5EF4-FFF2-40B4-BE49-F238E27FC236}">
                  <a16:creationId xmlns:a16="http://schemas.microsoft.com/office/drawing/2014/main" id="{3B13C4B1-C5EC-4429-8380-62324450950A}"/>
                </a:ext>
              </a:extLst>
            </p:cNvPr>
            <p:cNvSpPr/>
            <p:nvPr/>
          </p:nvSpPr>
          <p:spPr>
            <a:xfrm>
              <a:off x="4988959" y="2000282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" name="Rounded Rectangle 55">
              <a:extLst>
                <a:ext uri="{FF2B5EF4-FFF2-40B4-BE49-F238E27FC236}">
                  <a16:creationId xmlns:a16="http://schemas.microsoft.com/office/drawing/2014/main" id="{ACB52238-D83B-4368-B535-652E830A3D7B}"/>
                </a:ext>
              </a:extLst>
            </p:cNvPr>
            <p:cNvSpPr/>
            <p:nvPr/>
          </p:nvSpPr>
          <p:spPr>
            <a:xfrm>
              <a:off x="2641238" y="3154840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" name="Rounded Rectangle 56">
              <a:extLst>
                <a:ext uri="{FF2B5EF4-FFF2-40B4-BE49-F238E27FC236}">
                  <a16:creationId xmlns:a16="http://schemas.microsoft.com/office/drawing/2014/main" id="{A632A682-7DA5-4D61-80D4-065CD84830BB}"/>
                </a:ext>
              </a:extLst>
            </p:cNvPr>
            <p:cNvSpPr/>
            <p:nvPr/>
          </p:nvSpPr>
          <p:spPr>
            <a:xfrm>
              <a:off x="8159844" y="2000282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57">
              <a:extLst>
                <a:ext uri="{FF2B5EF4-FFF2-40B4-BE49-F238E27FC236}">
                  <a16:creationId xmlns:a16="http://schemas.microsoft.com/office/drawing/2014/main" id="{E568BEFA-E4D3-485B-B7F5-3650A68FFF80}"/>
                </a:ext>
              </a:extLst>
            </p:cNvPr>
            <p:cNvSpPr/>
            <p:nvPr/>
          </p:nvSpPr>
          <p:spPr>
            <a:xfrm>
              <a:off x="9483317" y="3146554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5A24C0C-5C28-42BE-B228-7FBCFB639159}"/>
              </a:ext>
            </a:extLst>
          </p:cNvPr>
          <p:cNvSpPr txBox="1"/>
          <p:nvPr/>
        </p:nvSpPr>
        <p:spPr>
          <a:xfrm>
            <a:off x="5044522" y="2554447"/>
            <a:ext cx="780371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CE9F07-4253-4A09-95E7-14118A90A58D}"/>
              </a:ext>
            </a:extLst>
          </p:cNvPr>
          <p:cNvSpPr txBox="1"/>
          <p:nvPr/>
        </p:nvSpPr>
        <p:spPr>
          <a:xfrm>
            <a:off x="2633601" y="3726756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1E5D07-61B4-451A-A519-8B9D1018B931}"/>
              </a:ext>
            </a:extLst>
          </p:cNvPr>
          <p:cNvSpPr txBox="1"/>
          <p:nvPr/>
        </p:nvSpPr>
        <p:spPr>
          <a:xfrm>
            <a:off x="8142579" y="2558722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C8E393-5498-46CB-A006-FC806DE93E95}"/>
              </a:ext>
            </a:extLst>
          </p:cNvPr>
          <p:cNvSpPr txBox="1"/>
          <p:nvPr/>
        </p:nvSpPr>
        <p:spPr>
          <a:xfrm>
            <a:off x="9475044" y="3713094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5" name="Picture 2" descr="Cartoon, cat, character, kitten, kitty, question, wondering icon - Download  on Iconfinder">
            <a:extLst>
              <a:ext uri="{FF2B5EF4-FFF2-40B4-BE49-F238E27FC236}">
                <a16:creationId xmlns:a16="http://schemas.microsoft.com/office/drawing/2014/main" id="{C9914606-95C6-4B7B-942C-A39F04EB1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78" y="2042078"/>
            <a:ext cx="1386922" cy="138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ivid DOCA 5 | Emoji pictures, Cute gif, Animated images">
            <a:extLst>
              <a:ext uri="{FF2B5EF4-FFF2-40B4-BE49-F238E27FC236}">
                <a16:creationId xmlns:a16="http://schemas.microsoft.com/office/drawing/2014/main" id="{630C6A8B-FB4A-4DFE-8854-3A69FA8BF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18" y="3333274"/>
            <a:ext cx="1553175" cy="133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lita GIFs - Find &amp;amp; Share on GIPHY">
            <a:extLst>
              <a:ext uri="{FF2B5EF4-FFF2-40B4-BE49-F238E27FC236}">
                <a16:creationId xmlns:a16="http://schemas.microsoft.com/office/drawing/2014/main" id="{DA9660A4-D205-48C7-A71E-2785BC95B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417" y="167618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62BDE5A-78CD-449B-8C1E-9051C1B7D9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0999" y="2957935"/>
            <a:ext cx="1943099" cy="19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4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0B12F1-9264-4099-80D1-0646E8610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18" y="300964"/>
            <a:ext cx="1036552" cy="1216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23644B-F42E-4223-B0C5-99CD9CDA8FE4}"/>
              </a:ext>
            </a:extLst>
          </p:cNvPr>
          <p:cNvSpPr txBox="1"/>
          <p:nvPr/>
        </p:nvSpPr>
        <p:spPr>
          <a:xfrm>
            <a:off x="1300475" y="480977"/>
            <a:ext cx="956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Số?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C6F9A-F421-4712-8802-A4C019DC219E}"/>
              </a:ext>
            </a:extLst>
          </p:cNvPr>
          <p:cNvSpPr txBox="1"/>
          <p:nvPr/>
        </p:nvSpPr>
        <p:spPr>
          <a:xfrm>
            <a:off x="2913204" y="560476"/>
            <a:ext cx="8305479" cy="23466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117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hòm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vậy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còn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ngoài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FFBB6A-5218-4C19-A2FB-0F029688D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56" y="3154601"/>
            <a:ext cx="5367586" cy="32882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52EA11-C78C-43C4-9B90-910BE8C3F325}"/>
              </a:ext>
            </a:extLst>
          </p:cNvPr>
          <p:cNvSpPr/>
          <p:nvPr/>
        </p:nvSpPr>
        <p:spPr>
          <a:xfrm>
            <a:off x="733921" y="2659559"/>
            <a:ext cx="5374998" cy="769441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en-VN" sz="4400" dirty="0">
                <a:solidFill>
                  <a:prstClr val="black"/>
                </a:solidFill>
              </a:rPr>
              <a:t>117 =  </a:t>
            </a:r>
            <a:r>
              <a:rPr lang="en-VN" sz="4400" dirty="0">
                <a:solidFill>
                  <a:srgbClr val="FF0000"/>
                </a:solidFill>
              </a:rPr>
              <a:t>100  +  10 + 7</a:t>
            </a:r>
            <a:endParaRPr lang="en-VN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D1CBF4-ACDB-4573-976A-240F8F9FA26D}"/>
              </a:ext>
            </a:extLst>
          </p:cNvPr>
          <p:cNvSpPr/>
          <p:nvPr/>
        </p:nvSpPr>
        <p:spPr>
          <a:xfrm>
            <a:off x="2554110" y="2794897"/>
            <a:ext cx="3541890" cy="49876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400"/>
          </a:p>
        </p:txBody>
      </p:sp>
      <p:pic>
        <p:nvPicPr>
          <p:cNvPr id="9" name="Picture 2" descr="Hình ảnh Cái ý Tưởng Hoạt Hình , Hoạt Hình., Thùng Tài Liệu Thực Tế, Giấu  Cái Hòm miễn phí tải tập tin PNG PSDComment và Vector">
            <a:extLst>
              <a:ext uri="{FF2B5EF4-FFF2-40B4-BE49-F238E27FC236}">
                <a16:creationId xmlns:a16="http://schemas.microsoft.com/office/drawing/2014/main" id="{2C074C9D-ABBE-4B04-9688-736F19A88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4788" r="11825" b="17262"/>
          <a:stretch/>
        </p:blipFill>
        <p:spPr bwMode="auto">
          <a:xfrm>
            <a:off x="2298518" y="3537305"/>
            <a:ext cx="1229372" cy="11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2F7D67-836C-43D2-9099-1B29176BC8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3274" r="13838" b="14854"/>
          <a:stretch/>
        </p:blipFill>
        <p:spPr>
          <a:xfrm>
            <a:off x="4375487" y="3597462"/>
            <a:ext cx="779171" cy="100985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201BA24-E6F2-4A9C-973B-FF6767636005}"/>
              </a:ext>
            </a:extLst>
          </p:cNvPr>
          <p:cNvSpPr/>
          <p:nvPr/>
        </p:nvSpPr>
        <p:spPr>
          <a:xfrm>
            <a:off x="5575215" y="2523866"/>
            <a:ext cx="589244" cy="10948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453706-6905-451A-A1DA-C30AC5E74438}"/>
              </a:ext>
            </a:extLst>
          </p:cNvPr>
          <p:cNvGrpSpPr/>
          <p:nvPr/>
        </p:nvGrpSpPr>
        <p:grpSpPr>
          <a:xfrm>
            <a:off x="822159" y="5051767"/>
            <a:ext cx="5273842" cy="1749133"/>
            <a:chOff x="822159" y="5051767"/>
            <a:chExt cx="5273842" cy="174913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00AB85-7568-4EEC-A712-68916B11C067}"/>
                </a:ext>
              </a:extLst>
            </p:cNvPr>
            <p:cNvSpPr txBox="1"/>
            <p:nvPr/>
          </p:nvSpPr>
          <p:spPr>
            <a:xfrm>
              <a:off x="822159" y="5051767"/>
              <a:ext cx="5273842" cy="174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Như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vậy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Rô-bốt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còn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lại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</a:p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đồng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vàng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bên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ngoài</a:t>
              </a:r>
              <a:r>
                <a:rPr lang="en-US" sz="2800" dirty="0">
                  <a:solidFill>
                    <a:prstClr val="black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en-VN" dirty="0"/>
            </a:p>
          </p:txBody>
        </p:sp>
        <p:sp>
          <p:nvSpPr>
            <p:cNvPr id="14" name="Rounded Rectangle 21">
              <a:extLst>
                <a:ext uri="{FF2B5EF4-FFF2-40B4-BE49-F238E27FC236}">
                  <a16:creationId xmlns:a16="http://schemas.microsoft.com/office/drawing/2014/main" id="{4FDAF1F6-F79B-494A-A7A9-AA0E7BAAA30A}"/>
                </a:ext>
              </a:extLst>
            </p:cNvPr>
            <p:cNvSpPr/>
            <p:nvPr/>
          </p:nvSpPr>
          <p:spPr>
            <a:xfrm>
              <a:off x="4656440" y="5098949"/>
              <a:ext cx="918776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B64CB1A-64B5-40F4-9826-34066EF39A67}"/>
              </a:ext>
            </a:extLst>
          </p:cNvPr>
          <p:cNvSpPr txBox="1"/>
          <p:nvPr/>
        </p:nvSpPr>
        <p:spPr>
          <a:xfrm>
            <a:off x="4760461" y="5144974"/>
            <a:ext cx="680969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230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1" grpId="0" animBg="1"/>
      <p:bldP spid="11" grpId="1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EBD6E2-25DC-4772-B0EA-F2A12E879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984" y="2263914"/>
            <a:ext cx="7955869" cy="1804000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C45E259-9176-4231-B050-39523E7B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874453"/>
            <a:ext cx="9296400" cy="227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8" y="996715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20" y="3429002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989" y="1505824"/>
            <a:ext cx="5948130" cy="132339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SĐT		: 0916.604.268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304271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iệu nhảy Kun - Đường Đến Khung Thành -Không quảng cáo- (3)">
            <a:hlinkClick r:id="" action="ppaction://media"/>
            <a:extLst>
              <a:ext uri="{FF2B5EF4-FFF2-40B4-BE49-F238E27FC236}">
                <a16:creationId xmlns:a16="http://schemas.microsoft.com/office/drawing/2014/main" id="{6CF7AFCB-806C-4FF4-9782-F29934B39D5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5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1777606" y="1474204"/>
            <a:ext cx="8859910" cy="303327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6600">
                <a:latin typeface="Arial" panose="020B0604020202020204" pitchFamily="34" charset="0"/>
                <a:cs typeface="Arial" panose="020B0604020202020204" pitchFamily="34" charset="0"/>
              </a:rPr>
              <a:t>Bài 52</a:t>
            </a:r>
            <a:br>
              <a:rPr lang="en" sz="6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5400">
                <a:latin typeface="Arial" panose="020B0604020202020204" pitchFamily="34" charset="0"/>
                <a:cs typeface="Arial" panose="020B0604020202020204" pitchFamily="34" charset="0"/>
              </a:rPr>
              <a:t>VIẾT SỐ THÀNH TỔNG CÁC TRĂM, CHỤC, ĐƠN VỊ</a:t>
            </a:r>
            <a:endParaRPr sz="1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948614" y="4424837"/>
            <a:ext cx="1093529" cy="1281921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893767" y="2264400"/>
            <a:ext cx="577537" cy="439243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0906085" y="2597040"/>
            <a:ext cx="666870" cy="62666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id="{72BCDD27-BDA0-43EA-B42F-2DE1989F9BD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77598" y="302871"/>
            <a:ext cx="10417465" cy="58358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4685" y="1073377"/>
            <a:ext cx="8404970" cy="55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9" b="1" dirty="0" err="1">
                <a:latin typeface="HP001 4 hàng" pitchFamily="34" charset="0"/>
              </a:rPr>
              <a:t>Thứ</a:t>
            </a:r>
            <a:r>
              <a:rPr lang="en-US" sz="3039" b="1" dirty="0">
                <a:latin typeface="HP001 4 hàng" pitchFamily="34" charset="0"/>
              </a:rPr>
              <a:t> </a:t>
            </a:r>
            <a:r>
              <a:rPr lang="vi-VN" sz="3039" b="1" dirty="0">
                <a:latin typeface="HP001 4 hàng" pitchFamily="34" charset="0"/>
              </a:rPr>
              <a:t>hai</a:t>
            </a:r>
            <a:r>
              <a:rPr lang="en-US" sz="3039" b="1" dirty="0">
                <a:latin typeface="HP001 4 hàng" pitchFamily="34" charset="0"/>
              </a:rPr>
              <a:t> </a:t>
            </a:r>
            <a:r>
              <a:rPr lang="en-US" sz="3039" b="1" dirty="0" err="1">
                <a:latin typeface="HP001 4 hàng" pitchFamily="34" charset="0"/>
              </a:rPr>
              <a:t>ngày</a:t>
            </a:r>
            <a:r>
              <a:rPr lang="en-US" sz="3039" b="1" dirty="0">
                <a:latin typeface="HP001 4 hàng" pitchFamily="34" charset="0"/>
              </a:rPr>
              <a:t> </a:t>
            </a:r>
            <a:r>
              <a:rPr lang="en-US" sz="3039" b="1" dirty="0" smtClean="0">
                <a:latin typeface="HP001 4 hàng" pitchFamily="34" charset="0"/>
              </a:rPr>
              <a:t>14 </a:t>
            </a:r>
            <a:r>
              <a:rPr lang="en-US" sz="3039" b="1" dirty="0" err="1">
                <a:latin typeface="HP001 4 hàng" pitchFamily="34" charset="0"/>
              </a:rPr>
              <a:t>tháng</a:t>
            </a:r>
            <a:r>
              <a:rPr lang="en-US" sz="3039" b="1" dirty="0">
                <a:latin typeface="HP001 4 hàng" pitchFamily="34" charset="0"/>
              </a:rPr>
              <a:t> 3 </a:t>
            </a:r>
            <a:r>
              <a:rPr lang="en-US" sz="3039" b="1" dirty="0" err="1">
                <a:latin typeface="HP001 4 hàng" pitchFamily="34" charset="0"/>
              </a:rPr>
              <a:t>năm</a:t>
            </a:r>
            <a:r>
              <a:rPr lang="en-US" sz="3039" b="1" dirty="0">
                <a:latin typeface="HP001 4 hàng" pitchFamily="34" charset="0"/>
              </a:rPr>
              <a:t> </a:t>
            </a:r>
            <a:r>
              <a:rPr lang="vi-VN" sz="3039" b="1" dirty="0">
                <a:latin typeface="HP001 4 hàng" pitchFamily="34" charset="0"/>
              </a:rPr>
              <a:t>2022</a:t>
            </a:r>
            <a:endParaRPr lang="en-US" sz="3039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8283" y="1671172"/>
            <a:ext cx="2218419" cy="55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39" b="1" dirty="0">
                <a:latin typeface="HP001 4 hàng" pitchFamily="34" charset="0"/>
              </a:rPr>
              <a:t>T</a:t>
            </a:r>
            <a:r>
              <a:rPr lang="en-US" sz="3039" b="1" dirty="0" err="1">
                <a:latin typeface="HP001 4 hàng" pitchFamily="34" charset="0"/>
              </a:rPr>
              <a:t>oán</a:t>
            </a:r>
            <a:endParaRPr lang="en-US" sz="3039" b="1" dirty="0"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7267" y="2212816"/>
            <a:ext cx="7376181" cy="55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39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39" b="1" dirty="0" err="1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039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39" b="1" dirty="0" smtClean="0">
                <a:latin typeface="HP001 4 hàng" pitchFamily="34" charset="0"/>
                <a:cs typeface="Times New Roman" pitchFamily="18" charset="0"/>
              </a:rPr>
              <a:t>52: </a:t>
            </a:r>
            <a:r>
              <a:rPr lang="en-US" sz="3039" b="1" dirty="0" err="1">
                <a:latin typeface="HP001 4 hàng" pitchFamily="34" charset="0"/>
                <a:cs typeface="Times New Roman" pitchFamily="18" charset="0"/>
              </a:rPr>
              <a:t>Luyện</a:t>
            </a:r>
            <a:r>
              <a:rPr lang="en-US" sz="3039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39" b="1" dirty="0" err="1"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3039" b="1" dirty="0">
                <a:latin typeface="HP001 4 hàng" pitchFamily="34" charset="0"/>
                <a:cs typeface="Times New Roman" pitchFamily="18" charset="0"/>
              </a:rPr>
              <a:t> (</a:t>
            </a:r>
            <a:r>
              <a:rPr lang="en-US" sz="3039" b="1" dirty="0" err="1">
                <a:latin typeface="HP001 4 hàng" pitchFamily="34" charset="0"/>
                <a:cs typeface="Times New Roman" pitchFamily="18" charset="0"/>
              </a:rPr>
              <a:t>tr</a:t>
            </a:r>
            <a:r>
              <a:rPr lang="en-US" sz="3039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39" b="1" dirty="0" smtClean="0">
                <a:latin typeface="HP001 4 hàng" pitchFamily="34" charset="0"/>
                <a:cs typeface="Times New Roman" pitchFamily="18" charset="0"/>
              </a:rPr>
              <a:t>56, 57)</a:t>
            </a:r>
            <a:endParaRPr lang="en-US" sz="3039" dirty="0"/>
          </a:p>
        </p:txBody>
      </p:sp>
    </p:spTree>
    <p:extLst>
      <p:ext uri="{BB962C8B-B14F-4D97-AF65-F5344CB8AC3E}">
        <p14:creationId xmlns:p14="http://schemas.microsoft.com/office/powerpoint/2010/main" val="3746279808"/>
      </p:ext>
    </p:extLst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15;p39">
            <a:extLst>
              <a:ext uri="{FF2B5EF4-FFF2-40B4-BE49-F238E27FC236}">
                <a16:creationId xmlns:a16="http://schemas.microsoft.com/office/drawing/2014/main" id="{949D40E6-7707-40ED-A1E6-702190D379ED}"/>
              </a:ext>
            </a:extLst>
          </p:cNvPr>
          <p:cNvSpPr/>
          <p:nvPr/>
        </p:nvSpPr>
        <p:spPr>
          <a:xfrm>
            <a:off x="7423110" y="5107561"/>
            <a:ext cx="2194775" cy="635225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4" name="Google Shape;1616;p39">
            <a:extLst>
              <a:ext uri="{FF2B5EF4-FFF2-40B4-BE49-F238E27FC236}">
                <a16:creationId xmlns:a16="http://schemas.microsoft.com/office/drawing/2014/main" id="{2BB86F02-99C9-4419-9E5E-A235F04F74E8}"/>
              </a:ext>
            </a:extLst>
          </p:cNvPr>
          <p:cNvSpPr txBox="1">
            <a:spLocks/>
          </p:cNvSpPr>
          <p:nvPr/>
        </p:nvSpPr>
        <p:spPr>
          <a:xfrm>
            <a:off x="7576714" y="5227463"/>
            <a:ext cx="1887566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>
                <a:solidFill>
                  <a:schemeClr val="bg1"/>
                </a:solidFill>
              </a:rPr>
              <a:t>S/56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29" y="1384738"/>
            <a:ext cx="6660026" cy="3330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54" y="0"/>
            <a:ext cx="894889" cy="118269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4A59A87-72D3-477B-B0E1-1E2D548B2878}"/>
              </a:ext>
            </a:extLst>
          </p:cNvPr>
          <p:cNvSpPr txBox="1"/>
          <p:nvPr/>
        </p:nvSpPr>
        <p:spPr>
          <a:xfrm>
            <a:off x="1226043" y="239139"/>
            <a:ext cx="10544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Đọc, viết số, biết số đó gồm:</a:t>
            </a:r>
            <a:endParaRPr lang="en-US" sz="3200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AE7FC086-36D1-415F-BCBC-4DAD0AA994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193"/>
          <a:stretch/>
        </p:blipFill>
        <p:spPr>
          <a:xfrm>
            <a:off x="3691329" y="1355576"/>
            <a:ext cx="4562370" cy="330316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A8610EB-F82A-420F-AFD3-46A8FE0FB951}"/>
              </a:ext>
            </a:extLst>
          </p:cNvPr>
          <p:cNvSpPr txBox="1"/>
          <p:nvPr/>
        </p:nvSpPr>
        <p:spPr>
          <a:xfrm>
            <a:off x="3983828" y="4933574"/>
            <a:ext cx="3977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471</a:t>
            </a:r>
          </a:p>
          <a:p>
            <a:pPr algn="ctr"/>
            <a:r>
              <a:rPr lang="en-US" sz="2800" dirty="0"/>
              <a:t>B</a:t>
            </a:r>
            <a:r>
              <a:rPr lang="en-VN" sz="2800" dirty="0"/>
              <a:t>ốn trăm bảy mươi mốt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77598" y="302871"/>
            <a:ext cx="10417465" cy="58358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4685" y="1073377"/>
            <a:ext cx="8404970" cy="55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9" b="1" dirty="0" err="1">
                <a:latin typeface="HP001 4 hàng" pitchFamily="34" charset="0"/>
              </a:rPr>
              <a:t>Thứ</a:t>
            </a:r>
            <a:r>
              <a:rPr lang="en-US" sz="3039" b="1" dirty="0">
                <a:latin typeface="HP001 4 hàng" pitchFamily="34" charset="0"/>
              </a:rPr>
              <a:t> </a:t>
            </a:r>
            <a:r>
              <a:rPr lang="vi-VN" sz="3039" b="1" dirty="0">
                <a:latin typeface="HP001 4 hàng" pitchFamily="34" charset="0"/>
              </a:rPr>
              <a:t>hai</a:t>
            </a:r>
            <a:r>
              <a:rPr lang="en-US" sz="3039" b="1" dirty="0">
                <a:latin typeface="HP001 4 hàng" pitchFamily="34" charset="0"/>
              </a:rPr>
              <a:t> </a:t>
            </a:r>
            <a:r>
              <a:rPr lang="en-US" sz="3039" b="1" dirty="0" err="1">
                <a:latin typeface="HP001 4 hàng" pitchFamily="34" charset="0"/>
              </a:rPr>
              <a:t>ngày</a:t>
            </a:r>
            <a:r>
              <a:rPr lang="en-US" sz="3039" b="1" dirty="0">
                <a:latin typeface="HP001 4 hàng" pitchFamily="34" charset="0"/>
              </a:rPr>
              <a:t> </a:t>
            </a:r>
            <a:r>
              <a:rPr lang="en-US" sz="3039" b="1" dirty="0" smtClean="0">
                <a:latin typeface="HP001 4 hàng" pitchFamily="34" charset="0"/>
              </a:rPr>
              <a:t>14 </a:t>
            </a:r>
            <a:r>
              <a:rPr lang="en-US" sz="3039" b="1" dirty="0" err="1">
                <a:latin typeface="HP001 4 hàng" pitchFamily="34" charset="0"/>
              </a:rPr>
              <a:t>tháng</a:t>
            </a:r>
            <a:r>
              <a:rPr lang="en-US" sz="3039" b="1" dirty="0">
                <a:latin typeface="HP001 4 hàng" pitchFamily="34" charset="0"/>
              </a:rPr>
              <a:t> 3 </a:t>
            </a:r>
            <a:r>
              <a:rPr lang="en-US" sz="3039" b="1" dirty="0" err="1">
                <a:latin typeface="HP001 4 hàng" pitchFamily="34" charset="0"/>
              </a:rPr>
              <a:t>năm</a:t>
            </a:r>
            <a:r>
              <a:rPr lang="en-US" sz="3039" b="1" dirty="0">
                <a:latin typeface="HP001 4 hàng" pitchFamily="34" charset="0"/>
              </a:rPr>
              <a:t> </a:t>
            </a:r>
            <a:r>
              <a:rPr lang="vi-VN" sz="3039" b="1" dirty="0">
                <a:latin typeface="HP001 4 hàng" pitchFamily="34" charset="0"/>
              </a:rPr>
              <a:t>2022</a:t>
            </a:r>
            <a:endParaRPr lang="en-US" sz="3039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8283" y="1671172"/>
            <a:ext cx="2218419" cy="55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39" b="1" dirty="0">
                <a:latin typeface="HP001 4 hàng" pitchFamily="34" charset="0"/>
              </a:rPr>
              <a:t>T</a:t>
            </a:r>
            <a:r>
              <a:rPr lang="en-US" sz="3039" b="1" dirty="0" err="1">
                <a:latin typeface="HP001 4 hàng" pitchFamily="34" charset="0"/>
              </a:rPr>
              <a:t>oán</a:t>
            </a:r>
            <a:endParaRPr lang="en-US" sz="3039" b="1" dirty="0"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7267" y="2212816"/>
            <a:ext cx="7376181" cy="55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39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39" b="1" dirty="0" err="1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039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39" b="1" dirty="0" smtClean="0">
                <a:latin typeface="HP001 4 hàng" pitchFamily="34" charset="0"/>
                <a:cs typeface="Times New Roman" pitchFamily="18" charset="0"/>
              </a:rPr>
              <a:t>52: </a:t>
            </a:r>
            <a:r>
              <a:rPr lang="en-US" sz="3039" b="1" dirty="0" err="1">
                <a:latin typeface="HP001 4 hàng" pitchFamily="34" charset="0"/>
                <a:cs typeface="Times New Roman" pitchFamily="18" charset="0"/>
              </a:rPr>
              <a:t>Luyện</a:t>
            </a:r>
            <a:r>
              <a:rPr lang="en-US" sz="3039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39" b="1" dirty="0" err="1"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3039" b="1" dirty="0">
                <a:latin typeface="HP001 4 hàng" pitchFamily="34" charset="0"/>
                <a:cs typeface="Times New Roman" pitchFamily="18" charset="0"/>
              </a:rPr>
              <a:t> (</a:t>
            </a:r>
            <a:r>
              <a:rPr lang="en-US" sz="3039" b="1" dirty="0" err="1">
                <a:latin typeface="HP001 4 hàng" pitchFamily="34" charset="0"/>
                <a:cs typeface="Times New Roman" pitchFamily="18" charset="0"/>
              </a:rPr>
              <a:t>tr</a:t>
            </a:r>
            <a:r>
              <a:rPr lang="en-US" sz="3039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39" b="1" dirty="0" smtClean="0">
                <a:latin typeface="HP001 4 hàng" pitchFamily="34" charset="0"/>
                <a:cs typeface="Times New Roman" pitchFamily="18" charset="0"/>
              </a:rPr>
              <a:t>56, 57)</a:t>
            </a:r>
            <a:endParaRPr lang="en-US" sz="3039" dirty="0"/>
          </a:p>
        </p:txBody>
      </p:sp>
      <p:sp>
        <p:nvSpPr>
          <p:cNvPr id="6" name="TextBox 5"/>
          <p:cNvSpPr txBox="1"/>
          <p:nvPr/>
        </p:nvSpPr>
        <p:spPr>
          <a:xfrm>
            <a:off x="2184685" y="2849800"/>
            <a:ext cx="4307555" cy="560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9" b="1" dirty="0" err="1" smtClean="0">
                <a:latin typeface="HP001 4 hàng" pitchFamily="34" charset="0"/>
              </a:rPr>
              <a:t>Bài</a:t>
            </a:r>
            <a:r>
              <a:rPr lang="en-US" sz="3039" b="1" dirty="0" smtClean="0">
                <a:latin typeface="HP001 4 hàng" pitchFamily="34" charset="0"/>
              </a:rPr>
              <a:t> 1: </a:t>
            </a:r>
            <a:r>
              <a:rPr lang="en-US" sz="3039" b="1" dirty="0" err="1" smtClean="0">
                <a:latin typeface="HP001 4 hàng" pitchFamily="34" charset="0"/>
              </a:rPr>
              <a:t>Đọc</a:t>
            </a:r>
            <a:r>
              <a:rPr lang="en-US" sz="3039" b="1" dirty="0" smtClean="0">
                <a:latin typeface="HP001 4 hàng" pitchFamily="34" charset="0"/>
              </a:rPr>
              <a:t>, </a:t>
            </a:r>
            <a:r>
              <a:rPr lang="en-US" sz="3039" b="1" dirty="0" err="1" smtClean="0">
                <a:latin typeface="HP001 4 hàng" pitchFamily="34" charset="0"/>
              </a:rPr>
              <a:t>viết</a:t>
            </a:r>
            <a:r>
              <a:rPr lang="en-US" sz="3039" b="1" dirty="0" smtClean="0">
                <a:latin typeface="HP001 4 hàng" pitchFamily="34" charset="0"/>
              </a:rPr>
              <a:t> </a:t>
            </a:r>
            <a:r>
              <a:rPr lang="en-US" sz="3039" b="1" dirty="0" err="1" smtClean="0">
                <a:latin typeface="HP001 4 hàng" pitchFamily="34" charset="0"/>
              </a:rPr>
              <a:t>số</a:t>
            </a:r>
            <a:endParaRPr lang="en-US" sz="3039" b="1" dirty="0"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1027" y="3435951"/>
            <a:ext cx="7499910" cy="560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9" b="1" dirty="0" smtClean="0">
                <a:solidFill>
                  <a:srgbClr val="7030A0"/>
                </a:solidFill>
                <a:latin typeface="HP001 4 hàng" pitchFamily="34" charset="0"/>
              </a:rPr>
              <a:t>a) 471: </a:t>
            </a:r>
            <a:r>
              <a:rPr lang="en-US" sz="3039" b="1" dirty="0" err="1" smtClean="0">
                <a:solidFill>
                  <a:srgbClr val="7030A0"/>
                </a:solidFill>
                <a:latin typeface="HP001 4 hàng" pitchFamily="34" charset="0"/>
              </a:rPr>
              <a:t>Bốn</a:t>
            </a:r>
            <a:r>
              <a:rPr lang="en-US" sz="3039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039" b="1" dirty="0" err="1" smtClean="0">
                <a:solidFill>
                  <a:srgbClr val="7030A0"/>
                </a:solidFill>
                <a:latin typeface="HP001 4 hàng" pitchFamily="34" charset="0"/>
              </a:rPr>
              <a:t>trăm</a:t>
            </a:r>
            <a:r>
              <a:rPr lang="en-US" sz="3039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039" b="1" dirty="0" err="1" smtClean="0">
                <a:solidFill>
                  <a:srgbClr val="7030A0"/>
                </a:solidFill>
                <a:latin typeface="HP001 4 hàng" pitchFamily="34" charset="0"/>
              </a:rPr>
              <a:t>bảy</a:t>
            </a:r>
            <a:r>
              <a:rPr lang="en-US" sz="3039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039" b="1" dirty="0" err="1" smtClean="0">
                <a:solidFill>
                  <a:srgbClr val="7030A0"/>
                </a:solidFill>
                <a:latin typeface="HP001 4 hàng" pitchFamily="34" charset="0"/>
              </a:rPr>
              <a:t>mươi</a:t>
            </a:r>
            <a:r>
              <a:rPr lang="en-US" sz="3039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039" b="1" dirty="0" err="1" smtClean="0">
                <a:solidFill>
                  <a:srgbClr val="7030A0"/>
                </a:solidFill>
                <a:latin typeface="HP001 4 hàng" pitchFamily="34" charset="0"/>
              </a:rPr>
              <a:t>mốt</a:t>
            </a:r>
            <a:r>
              <a:rPr lang="en-US" sz="3039" b="1" dirty="0" smtClean="0">
                <a:solidFill>
                  <a:srgbClr val="7030A0"/>
                </a:solidFill>
                <a:latin typeface="HP001 4 hàng" pitchFamily="34" charset="0"/>
              </a:rPr>
              <a:t>  </a:t>
            </a:r>
            <a:endParaRPr lang="en-US" sz="3039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1027" y="4022102"/>
            <a:ext cx="7499910" cy="560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9" b="1" dirty="0" smtClean="0">
                <a:solidFill>
                  <a:srgbClr val="7030A0"/>
                </a:solidFill>
                <a:latin typeface="HP001 4 hàng" pitchFamily="34" charset="0"/>
              </a:rPr>
              <a:t>b) …….. : ……………………………………………..  </a:t>
            </a:r>
            <a:endParaRPr lang="en-US" sz="3039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1027" y="4606623"/>
            <a:ext cx="7499910" cy="560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9" b="1" dirty="0">
                <a:solidFill>
                  <a:srgbClr val="7030A0"/>
                </a:solidFill>
                <a:latin typeface="HP001 4 hàng" pitchFamily="34" charset="0"/>
              </a:rPr>
              <a:t>c</a:t>
            </a:r>
            <a:r>
              <a:rPr lang="en-US" sz="3039" b="1" dirty="0" smtClean="0">
                <a:solidFill>
                  <a:srgbClr val="7030A0"/>
                </a:solidFill>
                <a:latin typeface="HP001 4 hàng" pitchFamily="34" charset="0"/>
              </a:rPr>
              <a:t>) …….. : ……………………………………………..  </a:t>
            </a:r>
            <a:endParaRPr lang="en-US" sz="3039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1027" y="5191144"/>
            <a:ext cx="7499910" cy="560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9" b="1" dirty="0" smtClean="0">
                <a:solidFill>
                  <a:srgbClr val="7030A0"/>
                </a:solidFill>
                <a:latin typeface="HP001 4 hàng" pitchFamily="34" charset="0"/>
              </a:rPr>
              <a:t>d) …….. : ……………………………………………..  </a:t>
            </a:r>
            <a:endParaRPr lang="en-US" sz="3039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74453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54" y="0"/>
            <a:ext cx="894889" cy="118269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4A59A87-72D3-477B-B0E1-1E2D548B2878}"/>
              </a:ext>
            </a:extLst>
          </p:cNvPr>
          <p:cNvSpPr txBox="1"/>
          <p:nvPr/>
        </p:nvSpPr>
        <p:spPr>
          <a:xfrm>
            <a:off x="1226043" y="239139"/>
            <a:ext cx="10544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Đọc, viết số, biết số đó gồm:</a:t>
            </a:r>
            <a:endParaRPr lang="en-US" sz="3200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F1EE460E-6695-4369-9FD8-05EDD47FDF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52" t="-534" r="-289" b="534"/>
          <a:stretch/>
        </p:blipFill>
        <p:spPr>
          <a:xfrm>
            <a:off x="3397770" y="1182693"/>
            <a:ext cx="4730010" cy="3303163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CED38D2-5187-4E4C-874A-F4D0F01426BB}"/>
              </a:ext>
            </a:extLst>
          </p:cNvPr>
          <p:cNvSpPr txBox="1"/>
          <p:nvPr/>
        </p:nvSpPr>
        <p:spPr>
          <a:xfrm>
            <a:off x="3948184" y="4760691"/>
            <a:ext cx="40783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259</a:t>
            </a:r>
          </a:p>
          <a:p>
            <a:pPr algn="ctr"/>
            <a:r>
              <a:rPr lang="vi-VN" sz="2800" dirty="0"/>
              <a:t>Hai </a:t>
            </a:r>
            <a:r>
              <a:rPr lang="en-VN" sz="2800" dirty="0"/>
              <a:t>trăm năm mươi chín</a:t>
            </a:r>
          </a:p>
        </p:txBody>
      </p:sp>
    </p:spTree>
    <p:extLst>
      <p:ext uri="{BB962C8B-B14F-4D97-AF65-F5344CB8AC3E}">
        <p14:creationId xmlns:p14="http://schemas.microsoft.com/office/powerpoint/2010/main" val="176838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54" y="0"/>
            <a:ext cx="894889" cy="118269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4A59A87-72D3-477B-B0E1-1E2D548B2878}"/>
              </a:ext>
            </a:extLst>
          </p:cNvPr>
          <p:cNvSpPr txBox="1"/>
          <p:nvPr/>
        </p:nvSpPr>
        <p:spPr>
          <a:xfrm>
            <a:off x="1226043" y="239139"/>
            <a:ext cx="10544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Đọc, viết số, biết số đó gồm: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F1896C-3A15-471C-9CBA-425C124562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521088" y="1182693"/>
            <a:ext cx="4580016" cy="33807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2222B7-AE72-4751-B8DE-04C0364783CA}"/>
              </a:ext>
            </a:extLst>
          </p:cNvPr>
          <p:cNvSpPr txBox="1"/>
          <p:nvPr/>
        </p:nvSpPr>
        <p:spPr>
          <a:xfrm>
            <a:off x="4273707" y="4809113"/>
            <a:ext cx="32239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505</a:t>
            </a:r>
          </a:p>
          <a:p>
            <a:pPr algn="ctr"/>
            <a:r>
              <a:rPr lang="vi-VN" sz="2800" dirty="0"/>
              <a:t>Năm trăm linh năm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181003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505</Words>
  <Application>Microsoft Office PowerPoint</Application>
  <PresentationFormat>Custom</PresentationFormat>
  <Paragraphs>83</Paragraphs>
  <Slides>16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Anaheim</vt:lpstr>
      <vt:lpstr>Times New Roman</vt:lpstr>
      <vt:lpstr>RocknRoll One</vt:lpstr>
      <vt:lpstr>HP001 4 hàng</vt:lpstr>
      <vt:lpstr>Lato</vt:lpstr>
      <vt:lpstr>Arial</vt:lpstr>
      <vt:lpstr>Annie Use Your Telescope</vt:lpstr>
      <vt:lpstr>Exo</vt:lpstr>
      <vt:lpstr>Open Sans</vt:lpstr>
      <vt:lpstr>Math Subject for Middle School - 7th Grade: Ratio, Proportion and Percent by Slidesgo</vt:lpstr>
      <vt:lpstr>PowerPoint Presentation</vt:lpstr>
      <vt:lpstr>PowerPoint Presentation</vt:lpstr>
      <vt:lpstr>Bài 52 VIẾT SỐ THÀNH TỔNG CÁC TRĂM, CHỤC, ĐƠN VỊ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Trang</cp:lastModifiedBy>
  <cp:revision>68</cp:revision>
  <dcterms:modified xsi:type="dcterms:W3CDTF">2022-03-13T14:16:52Z</dcterms:modified>
</cp:coreProperties>
</file>