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338" r:id="rId3"/>
    <p:sldId id="339" r:id="rId4"/>
    <p:sldId id="340" r:id="rId5"/>
    <p:sldId id="341" r:id="rId6"/>
    <p:sldId id="303" r:id="rId7"/>
    <p:sldId id="317" r:id="rId8"/>
    <p:sldId id="325" r:id="rId9"/>
    <p:sldId id="328" r:id="rId10"/>
    <p:sldId id="342" r:id="rId11"/>
    <p:sldId id="330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E40"/>
    <a:srgbClr val="9CD6EA"/>
    <a:srgbClr val="F7941E"/>
    <a:srgbClr val="A6DDFB"/>
    <a:srgbClr val="70D0F6"/>
    <a:srgbClr val="FFF79A"/>
    <a:srgbClr val="DF3C7E"/>
    <a:srgbClr val="FFFAC2"/>
    <a:srgbClr val="D34CD6"/>
    <a:srgbClr val="EA8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55" autoAdjust="0"/>
    <p:restoredTop sz="94325" autoAdjust="0"/>
  </p:normalViewPr>
  <p:slideViewPr>
    <p:cSldViewPr snapToGrid="0">
      <p:cViewPr varScale="1">
        <p:scale>
          <a:sx n="69" d="100"/>
          <a:sy n="69" d="100"/>
        </p:scale>
        <p:origin x="3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29/03/2022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6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76555DC-DB59-438D-B55A-36E26D316A4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32274D81-BE9C-4C9D-8371-8BC208C7A872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113609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939;p32"/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20089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77724" y="206880"/>
              <a:ext cx="197208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6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73402" y="232092"/>
            <a:ext cx="7381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ĐỘ DÀI VÀ ĐƠN VỊ ĐO ĐỘ DÀI</a:t>
            </a:r>
          </a:p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TIỀN VIỆT NAM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30629" y="2068879"/>
            <a:ext cx="6513323" cy="204530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58</a:t>
            </a:r>
          </a:p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LUYỆN TẬP CHUNG</a:t>
            </a:r>
            <a:endParaRPr lang="vi-VN" sz="72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92680" y="302872"/>
            <a:ext cx="10417465" cy="58358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766" y="1073377"/>
            <a:ext cx="8404970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>
                <a:latin typeface="HP001 4 hàng" pitchFamily="34" charset="0"/>
              </a:rPr>
              <a:t>Thứ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ba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>
                <a:latin typeface="HP001 4 hàng" pitchFamily="34" charset="0"/>
              </a:rPr>
              <a:t>ngày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smtClean="0">
                <a:latin typeface="HP001 4 hàng" pitchFamily="34" charset="0"/>
              </a:rPr>
              <a:t>29 </a:t>
            </a:r>
            <a:r>
              <a:rPr lang="en-US" sz="3039" b="1" dirty="0" err="1">
                <a:latin typeface="HP001 4 hàng" pitchFamily="34" charset="0"/>
              </a:rPr>
              <a:t>tháng</a:t>
            </a:r>
            <a:r>
              <a:rPr lang="en-US" sz="3039" b="1" dirty="0">
                <a:latin typeface="HP001 4 hàng" pitchFamily="34" charset="0"/>
              </a:rPr>
              <a:t> 3 </a:t>
            </a:r>
            <a:r>
              <a:rPr lang="en-US" sz="3039" b="1" dirty="0" err="1">
                <a:latin typeface="HP001 4 hàng" pitchFamily="34" charset="0"/>
              </a:rPr>
              <a:t>năm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vi-VN" sz="3039" b="1" dirty="0">
                <a:latin typeface="HP001 4 hàng" pitchFamily="34" charset="0"/>
              </a:rPr>
              <a:t>2022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3365" y="1671172"/>
            <a:ext cx="2218419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 smtClean="0">
                <a:latin typeface="HP001 4 hàng" pitchFamily="34" charset="0"/>
              </a:rPr>
              <a:t>Toán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2229" y="2212816"/>
            <a:ext cx="7926301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58: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chung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(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tr</a:t>
            </a:r>
            <a:r>
              <a:rPr lang="en-US" sz="3039" b="1" smtClean="0">
                <a:latin typeface="HP001 4 hàng" pitchFamily="34" charset="0"/>
                <a:cs typeface="Times New Roman" pitchFamily="18" charset="0"/>
              </a:rPr>
              <a:t> 75, 76)</a:t>
            </a:r>
            <a:endParaRPr lang="en-US" sz="3039" dirty="0"/>
          </a:p>
        </p:txBody>
      </p:sp>
      <p:sp>
        <p:nvSpPr>
          <p:cNvPr id="6" name="Rectangle 5"/>
          <p:cNvSpPr/>
          <p:nvPr/>
        </p:nvSpPr>
        <p:spPr>
          <a:xfrm>
            <a:off x="9287691" y="0"/>
            <a:ext cx="2904309" cy="302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9766" y="2838321"/>
            <a:ext cx="2218419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Bài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4: </a:t>
            </a:r>
            <a:endParaRPr lang="en-US" sz="3039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55038" y="3439742"/>
            <a:ext cx="2218419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Bài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giải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endParaRPr lang="en-US" sz="3039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9766" y="3984205"/>
            <a:ext cx="7858634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………………………………………………</a:t>
            </a:r>
            <a:endParaRPr lang="en-US" sz="3039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6430" y="4571771"/>
            <a:ext cx="7858634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………………………………………………</a:t>
            </a:r>
            <a:endParaRPr lang="en-US" sz="3039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3365" y="5169566"/>
            <a:ext cx="7858634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………………………………………………</a:t>
            </a:r>
            <a:endParaRPr lang="en-US" sz="3039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40843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2978725" y="2182622"/>
            <a:ext cx="6631266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Microsoft YaHei" panose="020B0503020204020204" charset="-122"/>
              <a:cs typeface="+mn-cs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2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iệu Nhảy vui nhộn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/>
          <p:cNvSpPr/>
          <p:nvPr/>
        </p:nvSpPr>
        <p:spPr>
          <a:xfrm>
            <a:off x="2944519" y="2358702"/>
            <a:ext cx="6560816" cy="1997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j-lt"/>
                <a:sym typeface="+mn-ea"/>
              </a:rPr>
              <a:t>LUYỆN TẬP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75000"/>
                </a:srgbClr>
              </a:solidFill>
              <a:effectLst/>
              <a:uLnTx/>
              <a:uFillTx/>
              <a:latin typeface="Franklin Gothic Book" panose="020B0503020102020204"/>
              <a:ea typeface="华文楷体" panose="0201060004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92680" y="302872"/>
            <a:ext cx="10417465" cy="58358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766" y="1073377"/>
            <a:ext cx="8404970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>
                <a:latin typeface="HP001 4 hàng" pitchFamily="34" charset="0"/>
              </a:rPr>
              <a:t>Thứ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ba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>
                <a:latin typeface="HP001 4 hàng" pitchFamily="34" charset="0"/>
              </a:rPr>
              <a:t>ngày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smtClean="0">
                <a:latin typeface="HP001 4 hàng" pitchFamily="34" charset="0"/>
              </a:rPr>
              <a:t>29 </a:t>
            </a:r>
            <a:r>
              <a:rPr lang="en-US" sz="3039" b="1" dirty="0" err="1">
                <a:latin typeface="HP001 4 hàng" pitchFamily="34" charset="0"/>
              </a:rPr>
              <a:t>tháng</a:t>
            </a:r>
            <a:r>
              <a:rPr lang="en-US" sz="3039" b="1" dirty="0">
                <a:latin typeface="HP001 4 hàng" pitchFamily="34" charset="0"/>
              </a:rPr>
              <a:t> 3 </a:t>
            </a:r>
            <a:r>
              <a:rPr lang="en-US" sz="3039" b="1" dirty="0" err="1">
                <a:latin typeface="HP001 4 hàng" pitchFamily="34" charset="0"/>
              </a:rPr>
              <a:t>năm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vi-VN" sz="3039" b="1" dirty="0">
                <a:latin typeface="HP001 4 hàng" pitchFamily="34" charset="0"/>
              </a:rPr>
              <a:t>2022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3365" y="1671172"/>
            <a:ext cx="2218419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 smtClean="0">
                <a:latin typeface="HP001 4 hàng" pitchFamily="34" charset="0"/>
              </a:rPr>
              <a:t>Toán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2229" y="2212816"/>
            <a:ext cx="7926301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58: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chung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(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tr</a:t>
            </a:r>
            <a:r>
              <a:rPr lang="en-US" sz="3039" b="1" smtClean="0">
                <a:latin typeface="HP001 4 hàng" pitchFamily="34" charset="0"/>
                <a:cs typeface="Times New Roman" pitchFamily="18" charset="0"/>
              </a:rPr>
              <a:t> 75, 76)</a:t>
            </a:r>
            <a:endParaRPr lang="en-US" sz="3039" dirty="0"/>
          </a:p>
        </p:txBody>
      </p:sp>
      <p:sp>
        <p:nvSpPr>
          <p:cNvPr id="6" name="Rectangle 5"/>
          <p:cNvSpPr/>
          <p:nvPr/>
        </p:nvSpPr>
        <p:spPr>
          <a:xfrm>
            <a:off x="9287691" y="0"/>
            <a:ext cx="2904309" cy="302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3135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894" y="156279"/>
            <a:ext cx="2237784" cy="863493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2765317" y="439325"/>
            <a:ext cx="5945546" cy="580447"/>
            <a:chOff x="2957822" y="607865"/>
            <a:chExt cx="5945546" cy="580447"/>
          </a:xfrm>
        </p:grpSpPr>
        <p:sp>
          <p:nvSpPr>
            <p:cNvPr id="10" name="Rounded Rectangle 9"/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957822" y="617724"/>
              <a:ext cx="5945546" cy="570588"/>
              <a:chOff x="1183343" y="1464304"/>
              <a:chExt cx="5945546" cy="57058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820069" y="1474175"/>
                <a:ext cx="5308820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577518" y="1394312"/>
            <a:ext cx="10685222" cy="1772138"/>
            <a:chOff x="705854" y="1198653"/>
            <a:chExt cx="10685222" cy="1772138"/>
          </a:xfrm>
        </p:grpSpPr>
        <p:grpSp>
          <p:nvGrpSpPr>
            <p:cNvPr id="5" name="Group 4"/>
            <p:cNvGrpSpPr/>
            <p:nvPr/>
          </p:nvGrpSpPr>
          <p:grpSpPr>
            <a:xfrm>
              <a:off x="705854" y="1198653"/>
              <a:ext cx="10685222" cy="1682127"/>
              <a:chOff x="882316" y="1198653"/>
              <a:chExt cx="10685222" cy="1682127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514786" y="1198653"/>
                <a:ext cx="10052752" cy="1682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dirty="0"/>
                  <a:t>3 dm =         cm		6 dm =           cm		3 m =           dm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800" dirty="0"/>
                  <a:t>6 m =          dm		3 m =            cm		6 m =          cm</a:t>
                </a: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a)</a:t>
                </a:r>
              </a:p>
            </p:txBody>
          </p:sp>
        </p:grpSp>
        <p:sp>
          <p:nvSpPr>
            <p:cNvPr id="18" name="Rounded Rectangle 17"/>
            <p:cNvSpPr/>
            <p:nvPr/>
          </p:nvSpPr>
          <p:spPr>
            <a:xfrm>
              <a:off x="2590102" y="140037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493849" y="225106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287808" y="140037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191555" y="225106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9737404" y="140638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9705319" y="225707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7518" y="3672557"/>
            <a:ext cx="10986587" cy="1772138"/>
            <a:chOff x="705854" y="1198653"/>
            <a:chExt cx="10986587" cy="1772138"/>
          </a:xfrm>
        </p:grpSpPr>
        <p:grpSp>
          <p:nvGrpSpPr>
            <p:cNvPr id="26" name="Group 25"/>
            <p:cNvGrpSpPr/>
            <p:nvPr/>
          </p:nvGrpSpPr>
          <p:grpSpPr>
            <a:xfrm>
              <a:off x="705854" y="1198653"/>
              <a:ext cx="10986587" cy="1682127"/>
              <a:chOff x="882316" y="1198653"/>
              <a:chExt cx="10986587" cy="1682127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514786" y="1198653"/>
                <a:ext cx="10354117" cy="1682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dirty="0"/>
                  <a:t>100 cm = 1 m 		200 cm =         m		500 cm =         m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800" dirty="0"/>
                  <a:t>10 dm = 1 m 		20 dm =           m		50 dm =          m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b)</a:t>
                </a:r>
              </a:p>
            </p:txBody>
          </p:sp>
        </p:grpSp>
        <p:sp>
          <p:nvSpPr>
            <p:cNvPr id="29" name="Rounded Rectangle 28"/>
            <p:cNvSpPr/>
            <p:nvPr/>
          </p:nvSpPr>
          <p:spPr>
            <a:xfrm>
              <a:off x="6640732" y="140037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544479" y="225106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0314916" y="1406382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10186579" y="2257072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517842" y="1675895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39546" y="2550692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98455" y="1685543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75781" y="2544298"/>
            <a:ext cx="8242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41689" y="1691937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583183" y="2534650"/>
            <a:ext cx="8242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689207" y="3950108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594869" y="4808863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352754" y="3950108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226332" y="4808863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749275" y="713239"/>
            <a:ext cx="8416031" cy="138114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/>
              <a:t>                   Người ta làm một cây cầu gỗ trên hồ nước và đóng các cọc làm thành cầu (như hình vẽ). Hai cọc cạnh nhau cách nhau đúng 1 m.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49275" y="698297"/>
            <a:ext cx="1560027" cy="580447"/>
            <a:chOff x="2957822" y="607865"/>
            <a:chExt cx="1560027" cy="580447"/>
          </a:xfrm>
        </p:grpSpPr>
        <p:sp>
          <p:nvSpPr>
            <p:cNvPr id="9" name="Rounded Rectangle 8"/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957822" y="617724"/>
              <a:ext cx="1560027" cy="570588"/>
              <a:chOff x="1183343" y="1464304"/>
              <a:chExt cx="1560027" cy="57058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820069" y="1474175"/>
                <a:ext cx="923301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2</a:t>
                </a: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" r="108" b="33671"/>
          <a:stretch>
            <a:fillRect/>
          </a:stretch>
        </p:blipFill>
        <p:spPr>
          <a:xfrm>
            <a:off x="4733748" y="2309189"/>
            <a:ext cx="6641431" cy="319729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83091" y="2094386"/>
            <a:ext cx="4782720" cy="713719"/>
            <a:chOff x="683091" y="2094386"/>
            <a:chExt cx="4782720" cy="713719"/>
          </a:xfrm>
        </p:grpSpPr>
        <p:sp>
          <p:nvSpPr>
            <p:cNvPr id="6" name="Rectangle 5"/>
            <p:cNvSpPr/>
            <p:nvPr/>
          </p:nvSpPr>
          <p:spPr>
            <a:xfrm>
              <a:off x="683091" y="2289109"/>
              <a:ext cx="4782720" cy="4587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a)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Chiều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AB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          m.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084197" y="209438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776650" y="254518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96000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85006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85822" y="252827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74828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75644" y="252827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89550" y="252796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71832" y="252568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64625" y="252340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58169" y="2130006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0" name="Left Brace 19"/>
          <p:cNvSpPr/>
          <p:nvPr/>
        </p:nvSpPr>
        <p:spPr>
          <a:xfrm rot="10800000">
            <a:off x="8569805" y="3037630"/>
            <a:ext cx="296433" cy="1606370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8830475" y="359099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2" name="Left Brace 31"/>
          <p:cNvSpPr/>
          <p:nvPr/>
        </p:nvSpPr>
        <p:spPr>
          <a:xfrm rot="5400000">
            <a:off x="9393403" y="3451627"/>
            <a:ext cx="296433" cy="2012761"/>
          </a:xfrm>
          <a:prstGeom prst="leftBrace">
            <a:avLst>
              <a:gd name="adj1" fmla="val 64431"/>
              <a:gd name="adj2" fmla="val 50000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370712" y="3870366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92610" y="2936918"/>
            <a:ext cx="4327625" cy="2377959"/>
            <a:chOff x="692610" y="3134137"/>
            <a:chExt cx="4327625" cy="2377959"/>
          </a:xfrm>
        </p:grpSpPr>
        <p:sp>
          <p:nvSpPr>
            <p:cNvPr id="34" name="Rectangle 33"/>
            <p:cNvSpPr/>
            <p:nvPr/>
          </p:nvSpPr>
          <p:spPr>
            <a:xfrm>
              <a:off x="692610" y="3134137"/>
              <a:ext cx="4327625" cy="2342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b) </a:t>
              </a: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cây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</a:t>
              </a:r>
              <a:r>
                <a:rPr lang="en-US" sz="2400" dirty="0" err="1"/>
                <a:t>tính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đường</a:t>
              </a:r>
              <a:r>
                <a:rPr lang="en-US" sz="2400" dirty="0"/>
                <a:t> </a:t>
              </a:r>
              <a:r>
                <a:rPr lang="en-US" sz="2400" dirty="0" err="1"/>
                <a:t>gấp</a:t>
              </a:r>
              <a:r>
                <a:rPr lang="en-US" sz="2400" dirty="0"/>
                <a:t> </a:t>
              </a:r>
              <a:r>
                <a:rPr lang="en-US" sz="2400" dirty="0" err="1"/>
                <a:t>khúc</a:t>
              </a:r>
              <a:r>
                <a:rPr lang="en-US" sz="2400" dirty="0"/>
                <a:t> ABCD. </a:t>
              </a: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cây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là</a:t>
              </a:r>
              <a:r>
                <a:rPr lang="en-US" sz="2400" dirty="0"/>
                <a:t>              m. </a:t>
              </a:r>
              <a:endParaRPr lang="en-US" sz="24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301043" y="4798377"/>
              <a:ext cx="863600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92610" y="5719482"/>
            <a:ext cx="1690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 ABCD 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383522" y="5719482"/>
            <a:ext cx="2906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AB</a:t>
            </a:r>
            <a:r>
              <a:rPr lang="en-US" sz="2800" dirty="0"/>
              <a:t> + </a:t>
            </a:r>
            <a:r>
              <a:rPr lang="en-US" sz="2800" dirty="0">
                <a:solidFill>
                  <a:srgbClr val="FF0000"/>
                </a:solidFill>
              </a:rPr>
              <a:t>BC</a:t>
            </a:r>
            <a:r>
              <a:rPr lang="en-US" sz="2800" dirty="0"/>
              <a:t> + </a:t>
            </a:r>
            <a:r>
              <a:rPr lang="en-US" sz="2800" dirty="0">
                <a:solidFill>
                  <a:srgbClr val="FF0000"/>
                </a:solidFill>
              </a:rPr>
              <a:t>CD</a:t>
            </a:r>
            <a:r>
              <a:rPr lang="en-US" sz="2800" dirty="0"/>
              <a:t> =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47898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9 </a:t>
            </a:r>
            <a:r>
              <a:rPr lang="en-US" sz="2800" dirty="0"/>
              <a:t>+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  <p:sp>
        <p:nvSpPr>
          <p:cNvPr id="40" name="Rectangle 39"/>
          <p:cNvSpPr/>
          <p:nvPr/>
        </p:nvSpPr>
        <p:spPr>
          <a:xfrm>
            <a:off x="5845455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5 </a:t>
            </a:r>
            <a:r>
              <a:rPr lang="en-US" sz="2800" dirty="0"/>
              <a:t>+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  <p:sp>
        <p:nvSpPr>
          <p:cNvPr id="41" name="Rectangle 40"/>
          <p:cNvSpPr/>
          <p:nvPr/>
        </p:nvSpPr>
        <p:spPr>
          <a:xfrm>
            <a:off x="6570894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7 </a:t>
            </a:r>
            <a:r>
              <a:rPr lang="en-US" sz="2800" dirty="0"/>
              <a:t>=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  <p:sp>
        <p:nvSpPr>
          <p:cNvPr id="42" name="Rectangle 41"/>
          <p:cNvSpPr/>
          <p:nvPr/>
        </p:nvSpPr>
        <p:spPr>
          <a:xfrm>
            <a:off x="7249192" y="5712783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21 m )</a:t>
            </a:r>
            <a:endParaRPr lang="en-US" sz="2800" dirty="0"/>
          </a:p>
        </p:txBody>
      </p:sp>
      <p:sp>
        <p:nvSpPr>
          <p:cNvPr id="43" name="TextBox 42"/>
          <p:cNvSpPr txBox="1"/>
          <p:nvPr/>
        </p:nvSpPr>
        <p:spPr>
          <a:xfrm>
            <a:off x="3396705" y="4634851"/>
            <a:ext cx="69762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 animBg="1"/>
      <p:bldP spid="20" grpId="0" animBg="1"/>
      <p:bldP spid="31" grpId="0"/>
      <p:bldP spid="32" grpId="0" animBg="1"/>
      <p:bldP spid="33" grpId="0"/>
      <p:bldP spid="37" grpId="0"/>
      <p:bldP spid="38" grpId="0"/>
      <p:bldP spid="39" grpId="0"/>
      <p:bldP spid="40" grpId="0"/>
      <p:bldP spid="41" grpId="0"/>
      <p:bldP spid="42" grpId="0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5784" y="396428"/>
            <a:ext cx="1580809" cy="570588"/>
            <a:chOff x="2937040" y="596942"/>
            <a:chExt cx="1580809" cy="570588"/>
          </a:xfrm>
        </p:grpSpPr>
        <p:sp>
          <p:nvSpPr>
            <p:cNvPr id="18" name="Rounded Rectangle 17"/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937040" y="596942"/>
              <a:ext cx="1580809" cy="570588"/>
              <a:chOff x="1162561" y="1443522"/>
              <a:chExt cx="1580809" cy="570588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820069" y="1474175"/>
                <a:ext cx="923301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162561" y="1443522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3</a:t>
                </a: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1366372" y="1204606"/>
            <a:ext cx="5895204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A, B, C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42" y="1693156"/>
            <a:ext cx="7366000" cy="18669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366576" y="3444356"/>
            <a:ext cx="6096000" cy="2828569"/>
            <a:chOff x="2366576" y="3527484"/>
            <a:chExt cx="6096000" cy="2828569"/>
          </a:xfrm>
        </p:grpSpPr>
        <p:sp>
          <p:nvSpPr>
            <p:cNvPr id="5" name="Rectangle 4"/>
            <p:cNvSpPr/>
            <p:nvPr/>
          </p:nvSpPr>
          <p:spPr>
            <a:xfrm>
              <a:off x="2366576" y="3527484"/>
              <a:ext cx="6096000" cy="276216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</a:p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</a:p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4992293" y="3685589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997143" y="467888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017925" y="5642334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065762" y="3636154"/>
            <a:ext cx="69762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82881" y="4629447"/>
            <a:ext cx="66338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69567" y="5577038"/>
            <a:ext cx="69762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95784" y="214210"/>
            <a:ext cx="10471484" cy="1685846"/>
            <a:chOff x="1162561" y="1381224"/>
            <a:chExt cx="10471484" cy="1685846"/>
          </a:xfrm>
        </p:grpSpPr>
        <p:sp>
          <p:nvSpPr>
            <p:cNvPr id="5" name="TextBox 4"/>
            <p:cNvSpPr txBox="1"/>
            <p:nvPr/>
          </p:nvSpPr>
          <p:spPr>
            <a:xfrm>
              <a:off x="1733149" y="1381224"/>
              <a:ext cx="9900896" cy="168584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Mi và Mai đi tham quan cùng bố mẹ. Điểm tham quan cách nhà 50 km. Đến trạm dừng nghỉ, bố cho biết ô tô đã đi được 25 km. Hỏi từ trạm dừng nghỉ còn cách điểm đến bao nhiêu ki-lô-mét? </a:t>
              </a:r>
              <a:endParaRPr lang="en-US" sz="2400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1162561" y="1443522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98026" y="1624578"/>
            <a:ext cx="9776374" cy="1902345"/>
            <a:chOff x="1298026" y="1894398"/>
            <a:chExt cx="9776374" cy="1902345"/>
          </a:xfrm>
        </p:grpSpPr>
        <p:sp>
          <p:nvSpPr>
            <p:cNvPr id="10" name="Rounded Rectangle 9"/>
            <p:cNvSpPr/>
            <p:nvPr/>
          </p:nvSpPr>
          <p:spPr>
            <a:xfrm>
              <a:off x="1649506" y="3429000"/>
              <a:ext cx="8803341" cy="342437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Funny house cartoo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3"/>
            <a:stretch>
              <a:fillRect/>
            </a:stretch>
          </p:blipFill>
          <p:spPr bwMode="auto">
            <a:xfrm>
              <a:off x="1298026" y="2495490"/>
              <a:ext cx="974082" cy="1041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Bus stop cartoon pop art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38"/>
            <a:stretch>
              <a:fillRect/>
            </a:stretch>
          </p:blipFill>
          <p:spPr bwMode="auto">
            <a:xfrm>
              <a:off x="4952643" y="2168352"/>
              <a:ext cx="2197065" cy="1368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Cartoon collection zoo animals | Stock Images Page | Everypixel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sharpenSoften amount="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2448" y="1894398"/>
              <a:ext cx="1321952" cy="1902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Left Brace 14"/>
          <p:cNvSpPr/>
          <p:nvPr/>
        </p:nvSpPr>
        <p:spPr>
          <a:xfrm rot="16200000">
            <a:off x="5820055" y="-63655"/>
            <a:ext cx="362949" cy="7541020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85154" y="3792784"/>
            <a:ext cx="1132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50 km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58907" y="322877"/>
            <a:ext cx="4673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Điểm tham quan cách nhà 50 km </a:t>
            </a:r>
            <a:endParaRPr lang="en-US" sz="24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24775" y="866930"/>
            <a:ext cx="4673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n w="28575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B050"/>
                </a:solidFill>
              </a:rPr>
              <a:t>ô tô đã đi được 25 km</a:t>
            </a:r>
            <a:endParaRPr lang="en-US" sz="2400" dirty="0">
              <a:ln w="28575">
                <a:solidFill>
                  <a:schemeClr val="accent3">
                    <a:lumMod val="75000"/>
                  </a:schemeClr>
                </a:solidFill>
              </a:ln>
              <a:solidFill>
                <a:srgbClr val="00B05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898925" y="1305222"/>
            <a:ext cx="30052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Left Brace 21"/>
          <p:cNvSpPr/>
          <p:nvPr/>
        </p:nvSpPr>
        <p:spPr>
          <a:xfrm rot="5400000" flipV="1">
            <a:off x="3452275" y="1280669"/>
            <a:ext cx="483085" cy="2895619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085253" y="1907317"/>
            <a:ext cx="1132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25 km</a:t>
            </a:r>
          </a:p>
        </p:txBody>
      </p:sp>
      <p:sp>
        <p:nvSpPr>
          <p:cNvPr id="24" name="Left Brace 23"/>
          <p:cNvSpPr/>
          <p:nvPr/>
        </p:nvSpPr>
        <p:spPr>
          <a:xfrm rot="5400000" flipV="1">
            <a:off x="8082687" y="1280670"/>
            <a:ext cx="483085" cy="2895619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850575" y="1907318"/>
            <a:ext cx="9637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? km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86199" y="4227186"/>
            <a:ext cx="751199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ym typeface="Wingdings" panose="05000000000000000000" pitchFamily="2" charset="2"/>
              </a:rPr>
              <a:t>Bài giải</a:t>
            </a:r>
          </a:p>
          <a:p>
            <a:pPr algn="ctr">
              <a:lnSpc>
                <a:spcPct val="150000"/>
              </a:lnSpc>
            </a:pPr>
            <a:r>
              <a:rPr lang="vi-VN" sz="2400" dirty="0"/>
              <a:t>Từ trạm dừng nghỉ còn cách điểm đến số ki-lô-mét là:</a:t>
            </a:r>
          </a:p>
          <a:p>
            <a:pPr algn="ctr">
              <a:lnSpc>
                <a:spcPct val="150000"/>
              </a:lnSpc>
            </a:pPr>
            <a:r>
              <a:rPr lang="vi-VN" sz="2400" dirty="0"/>
              <a:t> </a:t>
            </a:r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50 –  25 = 25 (km)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ym typeface="Wingdings" panose="05000000000000000000" pitchFamily="2" charset="2"/>
              </a:rPr>
              <a:t>                       </a:t>
            </a:r>
            <a:r>
              <a:rPr lang="vi-VN" sz="2400" dirty="0" smtClean="0">
                <a:sym typeface="Wingdings" panose="05000000000000000000" pitchFamily="2" charset="2"/>
              </a:rPr>
              <a:t>Đáp </a:t>
            </a:r>
            <a:r>
              <a:rPr lang="vi-VN" sz="2400" dirty="0">
                <a:sym typeface="Wingdings" panose="05000000000000000000" pitchFamily="2" charset="2"/>
              </a:rPr>
              <a:t>số: 25 km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2" grpId="0"/>
      <p:bldP spid="19" grpId="0"/>
      <p:bldP spid="22" grpId="0" animBg="1"/>
      <p:bldP spid="23" grpId="0"/>
      <p:bldP spid="24" grpId="0" animBg="1"/>
      <p:bldP spid="25" grpId="0"/>
      <p:bldP spid="2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376</Words>
  <Application>Microsoft Office PowerPoint</Application>
  <PresentationFormat>Widescreen</PresentationFormat>
  <Paragraphs>102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Microsoft YaHei</vt:lpstr>
      <vt:lpstr>Arial</vt:lpstr>
      <vt:lpstr>Calibri</vt:lpstr>
      <vt:lpstr>Franklin Gothic Book</vt:lpstr>
      <vt:lpstr>Franklin Gothic Medium</vt:lpstr>
      <vt:lpstr>HP001 4 hàng</vt:lpstr>
      <vt:lpstr>Montserrat ExtraBold</vt:lpstr>
      <vt:lpstr>华文楷体</vt:lpstr>
      <vt:lpstr>Times New Roman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Trang</cp:lastModifiedBy>
  <cp:revision>321</cp:revision>
  <dcterms:created xsi:type="dcterms:W3CDTF">2021-06-02T01:34:00Z</dcterms:created>
  <dcterms:modified xsi:type="dcterms:W3CDTF">2022-03-29T04:23:03Z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69367132C1BD43BE9C5E5F01ABB9D865</vt:lpwstr>
  </property>
</Properties>
</file>