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7" r:id="rId4"/>
    <p:sldId id="293" r:id="rId5"/>
    <p:sldId id="273" r:id="rId6"/>
    <p:sldId id="308" r:id="rId7"/>
    <p:sldId id="309" r:id="rId8"/>
    <p:sldId id="310" r:id="rId9"/>
    <p:sldId id="338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9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5450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9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532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89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95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740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31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471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791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17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7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7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90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4: Activities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38434" y="-4207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Review</a:t>
            </a:r>
            <a:r>
              <a:rPr lang="en-US" baseline="0" dirty="0">
                <a:solidFill>
                  <a:schemeClr val="bg1"/>
                </a:solidFill>
              </a:rPr>
              <a:t> &amp;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9" r:id="rId14"/>
    <p:sldLayoutId id="2147483702" r:id="rId15"/>
    <p:sldLayoutId id="2147483674" r:id="rId16"/>
    <p:sldLayoutId id="2147483694" r:id="rId17"/>
    <p:sldLayoutId id="2147483711" r:id="rId18"/>
    <p:sldLayoutId id="2147483710" r:id="rId19"/>
    <p:sldLayoutId id="2147483709" r:id="rId20"/>
    <p:sldLayoutId id="2147483708" r:id="rId21"/>
    <p:sldLayoutId id="2147483707" r:id="rId22"/>
    <p:sldLayoutId id="2147483706" r:id="rId23"/>
    <p:sldLayoutId id="2147483705" r:id="rId24"/>
    <p:sldLayoutId id="2147483704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5061D-2449-4027-9F2C-C70FEEA79F9A}"/>
              </a:ext>
            </a:extLst>
          </p:cNvPr>
          <p:cNvSpPr txBox="1"/>
          <p:nvPr/>
        </p:nvSpPr>
        <p:spPr>
          <a:xfrm>
            <a:off x="6334125" y="3257550"/>
            <a:ext cx="5000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Unit 4: ACTIVITIES</a:t>
            </a:r>
          </a:p>
          <a:p>
            <a:pPr algn="ctr"/>
            <a:r>
              <a:rPr lang="en-US" sz="25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Review and Practice</a:t>
            </a:r>
          </a:p>
          <a:p>
            <a:pPr algn="ctr"/>
            <a:r>
              <a:rPr lang="en-U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Page 61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8297" y="409837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96957" y="2855935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 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08" y="637318"/>
            <a:ext cx="4118650" cy="57621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38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3558" y="676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65ECCA-2357-4CCC-B2C7-B593677726C9}"/>
              </a:ext>
            </a:extLst>
          </p:cNvPr>
          <p:cNvSpPr txBox="1"/>
          <p:nvPr/>
        </p:nvSpPr>
        <p:spPr>
          <a:xfrm>
            <a:off x="390525" y="911821"/>
            <a:ext cx="1106805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</a:t>
            </a:r>
            <a:r>
              <a:rPr lang="en-US" sz="2600" dirty="0">
                <a:solidFill>
                  <a:srgbClr val="FF0000"/>
                </a:solidFill>
              </a:rPr>
              <a:t> say what they or other people are doing an activity at some different places.</a:t>
            </a:r>
            <a:br>
              <a:rPr lang="en-US" sz="3600" dirty="0"/>
            </a:br>
            <a:r>
              <a:rPr lang="en-US" sz="2800" b="1" dirty="0">
                <a:solidFill>
                  <a:srgbClr val="0070C0"/>
                </a:solidFill>
              </a:rPr>
              <a:t>Vocabulary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Activities: 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MyriadPro-Regular"/>
              </a:rPr>
              <a:t>listen to music, watch television, play table tennis, do martial arts, skate, play chess</a:t>
            </a:r>
            <a:r>
              <a:rPr lang="en-US" sz="2700" dirty="0">
                <a:solidFill>
                  <a:srgbClr val="000000"/>
                </a:solidFill>
                <a:latin typeface="MyriadPro-Regular"/>
              </a:rPr>
              <a:t>,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MyriadPro-Regular"/>
              </a:rPr>
              <a:t> play a board game, do a puzzle, read a comic book, eat snacks, take photos, play video games.</a:t>
            </a:r>
            <a:r>
              <a:rPr lang="en-US" sz="2700" dirty="0"/>
              <a:t> </a:t>
            </a:r>
            <a:br>
              <a:rPr lang="en-US" sz="3600" dirty="0"/>
            </a:br>
            <a:r>
              <a:rPr lang="en-US" sz="2800" dirty="0">
                <a:solidFill>
                  <a:srgbClr val="0070C0"/>
                </a:solidFill>
              </a:rPr>
              <a:t>Places: </a:t>
            </a:r>
            <a:r>
              <a:rPr lang="en-US" sz="2800" dirty="0"/>
              <a:t>library, stadium, park, water park, market,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swimming pool.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MyriadPro-Regular"/>
              </a:rPr>
              <a:t> studio, soccer field, arcade, skate park, coffee shop</a:t>
            </a:r>
            <a:r>
              <a:rPr lang="en-US" sz="2800" dirty="0">
                <a:solidFill>
                  <a:srgbClr val="000000"/>
                </a:solidFill>
                <a:latin typeface="MyriadPro-Regular"/>
              </a:rPr>
              <a:t>.</a:t>
            </a:r>
            <a:endParaRPr lang="en-US" sz="3600" dirty="0"/>
          </a:p>
          <a:p>
            <a:r>
              <a:rPr lang="en-US" sz="2800" b="1" dirty="0">
                <a:solidFill>
                  <a:srgbClr val="0070C0"/>
                </a:solidFill>
              </a:rPr>
              <a:t>Structure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/>
              <a:t>What are you doing?                              What are they doing?    </a:t>
            </a:r>
          </a:p>
          <a:p>
            <a:r>
              <a:rPr lang="en-US" sz="2600" dirty="0"/>
              <a:t>      I’m </a:t>
            </a:r>
            <a:r>
              <a:rPr lang="en-US" sz="2600" dirty="0">
                <a:solidFill>
                  <a:schemeClr val="accent5"/>
                </a:solidFill>
              </a:rPr>
              <a:t>swimming </a:t>
            </a:r>
            <a:r>
              <a:rPr lang="en-US" sz="2600" dirty="0">
                <a:solidFill>
                  <a:srgbClr val="002060"/>
                </a:solidFill>
              </a:rPr>
              <a:t>at the </a:t>
            </a:r>
            <a:r>
              <a:rPr lang="en-US" sz="2600" dirty="0">
                <a:solidFill>
                  <a:schemeClr val="accent5"/>
                </a:solidFill>
              </a:rPr>
              <a:t>pool.                       </a:t>
            </a:r>
            <a:r>
              <a:rPr lang="en-US" sz="2600" dirty="0"/>
              <a:t>They’re</a:t>
            </a:r>
            <a:r>
              <a:rPr lang="en-US" sz="2600" dirty="0">
                <a:solidFill>
                  <a:schemeClr val="accent5"/>
                </a:solidFill>
              </a:rPr>
              <a:t> swimming </a:t>
            </a:r>
            <a:r>
              <a:rPr lang="en-US" sz="2600" dirty="0"/>
              <a:t>at the </a:t>
            </a:r>
            <a:r>
              <a:rPr lang="en-US" sz="2600" dirty="0">
                <a:solidFill>
                  <a:schemeClr val="accent5"/>
                </a:solidFill>
              </a:rPr>
              <a:t>pool.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/>
              <a:t>What is he/she doing?       </a:t>
            </a:r>
          </a:p>
          <a:p>
            <a:r>
              <a:rPr lang="en-US" sz="2600" dirty="0"/>
              <a:t>      He/she </a:t>
            </a:r>
            <a:r>
              <a:rPr lang="en-US" sz="2600" dirty="0">
                <a:solidFill>
                  <a:schemeClr val="accent5"/>
                </a:solidFill>
              </a:rPr>
              <a:t>swimming </a:t>
            </a:r>
            <a:r>
              <a:rPr lang="en-US" sz="2600" dirty="0">
                <a:solidFill>
                  <a:srgbClr val="002060"/>
                </a:solidFill>
              </a:rPr>
              <a:t>at the </a:t>
            </a:r>
            <a:r>
              <a:rPr lang="en-US" sz="2600" dirty="0">
                <a:solidFill>
                  <a:schemeClr val="accent5"/>
                </a:solidFill>
              </a:rPr>
              <a:t>pool.</a:t>
            </a:r>
          </a:p>
          <a:p>
            <a:endParaRPr lang="en-US" sz="2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DB87B68-5ABB-426B-B306-5D1A30D9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329" y="1084194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F238BC2-ACFC-4803-8DEE-4059C7212976}"/>
              </a:ext>
            </a:extLst>
          </p:cNvPr>
          <p:cNvSpPr/>
          <p:nvPr/>
        </p:nvSpPr>
        <p:spPr>
          <a:xfrm>
            <a:off x="4840564" y="1343025"/>
            <a:ext cx="3289852" cy="1600200"/>
          </a:xfrm>
          <a:prstGeom prst="wedgeEllipseCallout">
            <a:avLst>
              <a:gd name="adj1" fmla="val 26613"/>
              <a:gd name="adj2" fmla="val 6573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Are they watching television?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3F45F3A-136D-4438-9080-ADCC0C715AE0}"/>
              </a:ext>
            </a:extLst>
          </p:cNvPr>
          <p:cNvSpPr/>
          <p:nvPr/>
        </p:nvSpPr>
        <p:spPr>
          <a:xfrm>
            <a:off x="8130416" y="1470162"/>
            <a:ext cx="3105563" cy="1600200"/>
          </a:xfrm>
          <a:prstGeom prst="wedgeEllipseCallout">
            <a:avLst>
              <a:gd name="adj1" fmla="val -27165"/>
              <a:gd name="adj2" fmla="val 618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No, they aren’t. They’re </a:t>
            </a:r>
            <a:r>
              <a:rPr lang="en-US" sz="2400" dirty="0">
                <a:solidFill>
                  <a:srgbClr val="FF0000"/>
                </a:solidFill>
              </a:rPr>
              <a:t>playing chess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026" name="Picture 2" descr="Benefits of Board Games - Your Therapy Source">
            <a:extLst>
              <a:ext uri="{FF2B5EF4-FFF2-40B4-BE49-F238E27FC236}">
                <a16:creationId xmlns:a16="http://schemas.microsoft.com/office/drawing/2014/main" id="{6DA22045-8F19-018D-A4A9-A7076BEEF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16" y="857250"/>
            <a:ext cx="3289852" cy="287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81086F-C2A7-685E-9135-5D3777A289C6}"/>
              </a:ext>
            </a:extLst>
          </p:cNvPr>
          <p:cNvSpPr/>
          <p:nvPr/>
        </p:nvSpPr>
        <p:spPr>
          <a:xfrm>
            <a:off x="3838575" y="3343275"/>
            <a:ext cx="474593" cy="3714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7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DB87B68-5ABB-426B-B306-5D1A30D9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04" y="931794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F238BC2-ACFC-4803-8DEE-4059C7212976}"/>
              </a:ext>
            </a:extLst>
          </p:cNvPr>
          <p:cNvSpPr/>
          <p:nvPr/>
        </p:nvSpPr>
        <p:spPr>
          <a:xfrm>
            <a:off x="4800600" y="1192696"/>
            <a:ext cx="3597965" cy="1600200"/>
          </a:xfrm>
          <a:prstGeom prst="wedgeEllipseCallout">
            <a:avLst>
              <a:gd name="adj1" fmla="val 29508"/>
              <a:gd name="adj2" fmla="val 544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What is he doing?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3F45F3A-136D-4438-9080-ADCC0C715AE0}"/>
              </a:ext>
            </a:extLst>
          </p:cNvPr>
          <p:cNvSpPr/>
          <p:nvPr/>
        </p:nvSpPr>
        <p:spPr>
          <a:xfrm>
            <a:off x="8490140" y="1336812"/>
            <a:ext cx="3105563" cy="1600200"/>
          </a:xfrm>
          <a:prstGeom prst="wedgeEllipseCallout">
            <a:avLst>
              <a:gd name="adj1" fmla="val -27165"/>
              <a:gd name="adj2" fmla="val 618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He’s </a:t>
            </a:r>
            <a:r>
              <a:rPr lang="en-US" sz="2400" dirty="0">
                <a:solidFill>
                  <a:srgbClr val="FF0000"/>
                </a:solidFill>
              </a:rPr>
              <a:t>reading a comic book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122" name="Picture 2" descr="Why students should be allowed to read comics? - A Habit You Cant Resist">
            <a:extLst>
              <a:ext uri="{FF2B5EF4-FFF2-40B4-BE49-F238E27FC236}">
                <a16:creationId xmlns:a16="http://schemas.microsoft.com/office/drawing/2014/main" id="{F5698C85-A881-1C6B-DC02-0308E695E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4" y="1078396"/>
            <a:ext cx="3841476" cy="249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DB87B68-5ABB-426B-B306-5D1A30D9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04" y="931794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F238BC2-ACFC-4803-8DEE-4059C7212976}"/>
              </a:ext>
            </a:extLst>
          </p:cNvPr>
          <p:cNvSpPr/>
          <p:nvPr/>
        </p:nvSpPr>
        <p:spPr>
          <a:xfrm>
            <a:off x="5118652" y="1222513"/>
            <a:ext cx="3289852" cy="1600200"/>
          </a:xfrm>
          <a:prstGeom prst="wedgeEllipseCallout">
            <a:avLst>
              <a:gd name="adj1" fmla="val 29508"/>
              <a:gd name="adj2" fmla="val 544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What are they doing?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3F45F3A-136D-4438-9080-ADCC0C715AE0}"/>
              </a:ext>
            </a:extLst>
          </p:cNvPr>
          <p:cNvSpPr/>
          <p:nvPr/>
        </p:nvSpPr>
        <p:spPr>
          <a:xfrm>
            <a:off x="8490140" y="1336812"/>
            <a:ext cx="3105563" cy="1600200"/>
          </a:xfrm>
          <a:prstGeom prst="wedgeEllipseCallout">
            <a:avLst>
              <a:gd name="adj1" fmla="val -27165"/>
              <a:gd name="adj2" fmla="val 618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They’re playing </a:t>
            </a:r>
            <a:r>
              <a:rPr lang="en-US" sz="2400" dirty="0">
                <a:solidFill>
                  <a:srgbClr val="C00000"/>
                </a:solidFill>
              </a:rPr>
              <a:t>table tennis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Premium Vector | People playing table tennis illustration">
            <a:extLst>
              <a:ext uri="{FF2B5EF4-FFF2-40B4-BE49-F238E27FC236}">
                <a16:creationId xmlns:a16="http://schemas.microsoft.com/office/drawing/2014/main" id="{47DD8281-96F7-598F-A1F5-93B8F9488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7" y="1222513"/>
            <a:ext cx="4035288" cy="40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8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DB87B68-5ABB-426B-B306-5D1A30D9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04" y="931794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F238BC2-ACFC-4803-8DEE-4059C7212976}"/>
              </a:ext>
            </a:extLst>
          </p:cNvPr>
          <p:cNvSpPr/>
          <p:nvPr/>
        </p:nvSpPr>
        <p:spPr>
          <a:xfrm>
            <a:off x="5118652" y="1222513"/>
            <a:ext cx="3289852" cy="1600200"/>
          </a:xfrm>
          <a:prstGeom prst="wedgeEllipseCallout">
            <a:avLst>
              <a:gd name="adj1" fmla="val 29508"/>
              <a:gd name="adj2" fmla="val 544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Is he listening to music?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3F45F3A-136D-4438-9080-ADCC0C715AE0}"/>
              </a:ext>
            </a:extLst>
          </p:cNvPr>
          <p:cNvSpPr/>
          <p:nvPr/>
        </p:nvSpPr>
        <p:spPr>
          <a:xfrm>
            <a:off x="8490140" y="1336812"/>
            <a:ext cx="3105563" cy="1600200"/>
          </a:xfrm>
          <a:prstGeom prst="wedgeEllipseCallout">
            <a:avLst>
              <a:gd name="adj1" fmla="val -27165"/>
              <a:gd name="adj2" fmla="val 618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Yes, he is. </a:t>
            </a:r>
          </a:p>
        </p:txBody>
      </p:sp>
      <p:pic>
        <p:nvPicPr>
          <p:cNvPr id="2052" name="Picture 4" descr="Boy listening music Vectors &amp; Illustrations for Free Download | Freepik">
            <a:extLst>
              <a:ext uri="{FF2B5EF4-FFF2-40B4-BE49-F238E27FC236}">
                <a16:creationId xmlns:a16="http://schemas.microsoft.com/office/drawing/2014/main" id="{55F25CF3-D5BF-D0EB-4896-EFADBF60B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" y="676275"/>
            <a:ext cx="3714155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0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DB87B68-5ABB-426B-B306-5D1A30D9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04" y="931794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F238BC2-ACFC-4803-8DEE-4059C7212976}"/>
              </a:ext>
            </a:extLst>
          </p:cNvPr>
          <p:cNvSpPr/>
          <p:nvPr/>
        </p:nvSpPr>
        <p:spPr>
          <a:xfrm>
            <a:off x="5118652" y="1222513"/>
            <a:ext cx="3289852" cy="1600200"/>
          </a:xfrm>
          <a:prstGeom prst="wedgeEllipseCallout">
            <a:avLst>
              <a:gd name="adj1" fmla="val 29508"/>
              <a:gd name="adj2" fmla="val 544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What are they doing?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3F45F3A-136D-4438-9080-ADCC0C715AE0}"/>
              </a:ext>
            </a:extLst>
          </p:cNvPr>
          <p:cNvSpPr/>
          <p:nvPr/>
        </p:nvSpPr>
        <p:spPr>
          <a:xfrm>
            <a:off x="8490140" y="1336812"/>
            <a:ext cx="3105563" cy="1600200"/>
          </a:xfrm>
          <a:prstGeom prst="wedgeEllipseCallout">
            <a:avLst>
              <a:gd name="adj1" fmla="val -27165"/>
              <a:gd name="adj2" fmla="val 618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They’re </a:t>
            </a:r>
            <a:r>
              <a:rPr lang="en-US" sz="2400" dirty="0">
                <a:solidFill>
                  <a:srgbClr val="C00000"/>
                </a:solidFill>
              </a:rPr>
              <a:t>eating snacks.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Tempting treats: Hungry or not, kids will eat tempting sweets and snacks">
            <a:extLst>
              <a:ext uri="{FF2B5EF4-FFF2-40B4-BE49-F238E27FC236}">
                <a16:creationId xmlns:a16="http://schemas.microsoft.com/office/drawing/2014/main" id="{5A2D816F-C788-4A6A-CDAC-8A4CD8718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31794"/>
            <a:ext cx="4152900" cy="281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91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229</Words>
  <Application>Microsoft Macintosh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MyriadPro-Regular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100</cp:revision>
  <dcterms:created xsi:type="dcterms:W3CDTF">2023-01-31T08:21:18Z</dcterms:created>
  <dcterms:modified xsi:type="dcterms:W3CDTF">2025-12-27T11:11:31Z</dcterms:modified>
</cp:coreProperties>
</file>