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9"/>
  </p:notesMasterIdLst>
  <p:sldIdLst>
    <p:sldId id="506" r:id="rId2"/>
    <p:sldId id="299" r:id="rId3"/>
    <p:sldId id="480" r:id="rId4"/>
    <p:sldId id="507" r:id="rId5"/>
    <p:sldId id="508" r:id="rId6"/>
    <p:sldId id="500" r:id="rId7"/>
    <p:sldId id="510" r:id="rId8"/>
  </p:sldIdLst>
  <p:sldSz cx="10972800" cy="6858000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569913" indent="-1127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1141413" indent="-2270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712913" indent="-3413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2284413" indent="-4556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13CB"/>
    <a:srgbClr val="FF0000"/>
    <a:srgbClr val="CCFFFF"/>
    <a:srgbClr val="66FF66"/>
    <a:srgbClr val="FFFFCC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660"/>
  </p:normalViewPr>
  <p:slideViewPr>
    <p:cSldViewPr>
      <p:cViewPr varScale="1">
        <p:scale>
          <a:sx n="67" d="100"/>
          <a:sy n="67" d="100"/>
        </p:scale>
        <p:origin x="90" y="372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11DCAA22-6541-45BD-A699-6504AB487E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50668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855A80-1C34-49DE-AC39-45F18F7F1C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8349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0ABF58-0BBF-4648-81E6-A38CB09D1C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6170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0EC5A0-C5AA-4FB5-9B38-DAB770BC4D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13706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E1F1DD-0FBB-4CCE-BB0D-BB917B1A04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51568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EC64B3-B780-4CA5-8CAC-FD0EC94323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5487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8EE6EE-0FB9-46F9-ADAC-496C8C941F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4018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DED665-1336-4DDC-B02D-E925EAB6C7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3891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86D694-B9DB-467F-B78A-725EB8CEAC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3213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9F5A6B-0049-4188-AFB5-504BE2DC83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3229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F6446A-162A-4129-88AB-3EBFDB8DFE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9886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6BC87B-3292-4132-B25E-7BD2573ED9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5005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29B095-7C3E-4959-AC75-045794DDD9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4470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2072EA-11A4-4848-A2B5-54640B9955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6914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panose="020B0604020202020204" pitchFamily="34" charset="0"/>
              </a:defRPr>
            </a:lvl1pPr>
          </a:lstStyle>
          <a:p>
            <a:fld id="{3B85911F-8F8D-4322-A7B0-2D1511DF730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gif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png"/><Relationship Id="rId12" Type="http://schemas.openxmlformats.org/officeDocument/2006/relationships/image" Target="../media/image14.png"/><Relationship Id="rId2" Type="http://schemas.openxmlformats.org/officeDocument/2006/relationships/audio" Target="file:///C:\Users\NGUYEN\Desktop\danh%20sach%20HS\tiet%2015%20lop%203\Sang%20Xuan%20Doc%20Tau%20dan%20tranh%20-%20Linh%20Thao%20(mp3cut.net).mp3" TargetMode="External"/><Relationship Id="rId1" Type="http://schemas.openxmlformats.org/officeDocument/2006/relationships/audio" Target="file:///C:\Users\thanhthoi\Desktop\THI%20GVDG\V.A%20&#8211;%20&#272;&#224;n%20G&#224;%20Con%20(mp3cut.net).mp3" TargetMode="External"/><Relationship Id="rId6" Type="http://schemas.openxmlformats.org/officeDocument/2006/relationships/image" Target="../media/image9.jpeg"/><Relationship Id="rId11" Type="http://schemas.openxmlformats.org/officeDocument/2006/relationships/image" Target="../media/image2.gif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GIÁO ÁN 1 2020-2021\HÌNH SOẠN GIÁO ÁN\Chủ đề\Untitled.png"/>
          <p:cNvPicPr>
            <a:picLocks noChangeAspect="1" noChangeArrowheads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292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4" descr="Phòng Giáo Dục Và Đào Tạo quận Thanh Xuân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91" t="17908" r="42033" b="58296"/>
          <a:stretch>
            <a:fillRect/>
          </a:stretch>
        </p:blipFill>
        <p:spPr bwMode="auto">
          <a:xfrm>
            <a:off x="6272213" y="323850"/>
            <a:ext cx="371475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4" descr="pcp_download_12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275" y="4071938"/>
            <a:ext cx="592138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6272213" y="3286125"/>
            <a:ext cx="3929062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1713CB"/>
                </a:solidFill>
                <a:cs typeface="Times New Roman" panose="02020603050405020304" pitchFamily="18" charset="0"/>
              </a:rPr>
              <a:t>TIẾT 4 – CHỦ ĐỀ 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9" descr="Kết quả hình ảnh cho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5"/>
          <p:cNvSpPr>
            <a:spLocks noChangeArrowheads="1"/>
          </p:cNvSpPr>
          <p:nvPr/>
        </p:nvSpPr>
        <p:spPr bwMode="auto">
          <a:xfrm>
            <a:off x="3771900" y="857250"/>
            <a:ext cx="3482975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5000" b="1">
                <a:solidFill>
                  <a:srgbClr val="C00000"/>
                </a:solidFill>
                <a:cs typeface="Times New Roman" panose="02020603050405020304" pitchFamily="18" charset="0"/>
              </a:rPr>
              <a:t>ÂM NHẠC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128713" y="2000250"/>
            <a:ext cx="9001125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buFontTx/>
              <a:buChar char="-"/>
            </a:pPr>
            <a:endParaRPr lang="en-US" altLang="en-US" sz="1500" b="1">
              <a:solidFill>
                <a:srgbClr val="1713CB"/>
              </a:solidFill>
              <a:cs typeface="Times New Roman" panose="02020603050405020304" pitchFamily="18" charset="0"/>
            </a:endParaRPr>
          </a:p>
          <a:p>
            <a:r>
              <a:rPr lang="en-US" altLang="en-US" sz="9600" b="1">
                <a:solidFill>
                  <a:srgbClr val="1713CB"/>
                </a:solidFill>
                <a:cs typeface="Times New Roman" panose="02020603050405020304" pitchFamily="18" charset="0"/>
              </a:rPr>
              <a:t>KHỞI ĐỘNG</a:t>
            </a:r>
            <a:r>
              <a:rPr lang="en-US" altLang="en-US" sz="5400" b="1" i="1">
                <a:solidFill>
                  <a:srgbClr val="1713CB"/>
                </a:solidFill>
                <a:cs typeface="Times New Roman" panose="02020603050405020304" pitchFamily="18" charset="0"/>
              </a:rPr>
              <a:t>                                </a:t>
            </a:r>
            <a:endParaRPr lang="en-US" altLang="en-US" sz="6600" b="1" i="1">
              <a:solidFill>
                <a:srgbClr val="1713CB"/>
              </a:solidFill>
              <a:cs typeface="Times New Roman" panose="02020603050405020304" pitchFamily="18" charset="0"/>
            </a:endParaRPr>
          </a:p>
        </p:txBody>
      </p:sp>
      <p:pic>
        <p:nvPicPr>
          <p:cNvPr id="3077" name="Picture 4" descr="pcp_download_12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275" y="714375"/>
            <a:ext cx="522288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 descr="AG00130_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810778">
            <a:off x="6188869" y="4620419"/>
            <a:ext cx="1054100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V.A – Đàn Gà Con (mp3cut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2571750"/>
            <a:ext cx="365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Sang Xuan Doc Tau dan tranh - Linh Thao (mp3cut.net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5032138" y="1046518"/>
            <a:ext cx="1064736" cy="8141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109728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tangle 63"/>
          <p:cNvSpPr>
            <a:spLocks noChangeArrowheads="1"/>
          </p:cNvSpPr>
          <p:nvPr/>
        </p:nvSpPr>
        <p:spPr bwMode="gray">
          <a:xfrm rot="5400000">
            <a:off x="1678781" y="5450682"/>
            <a:ext cx="928687" cy="171450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102" name="Rectangle 63"/>
          <p:cNvSpPr>
            <a:spLocks noChangeArrowheads="1"/>
          </p:cNvSpPr>
          <p:nvPr/>
        </p:nvSpPr>
        <p:spPr bwMode="gray">
          <a:xfrm rot="5400000">
            <a:off x="7250906" y="1227932"/>
            <a:ext cx="928687" cy="171450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753229" y="5937704"/>
            <a:ext cx="6086518" cy="636600"/>
            <a:chOff x="384" y="1344"/>
            <a:chExt cx="1294" cy="381"/>
          </a:xfr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</p:grpSpPr>
        <p:sp>
          <p:nvSpPr>
            <p:cNvPr id="8198" name="AutoShape 6"/>
            <p:cNvSpPr>
              <a:spLocks noChangeArrowheads="1"/>
            </p:cNvSpPr>
            <p:nvPr/>
          </p:nvSpPr>
          <p:spPr bwMode="gray">
            <a:xfrm>
              <a:off x="384" y="1344"/>
              <a:ext cx="1294" cy="381"/>
            </a:xfrm>
            <a:prstGeom prst="roundRect">
              <a:avLst>
                <a:gd name="adj" fmla="val 10889"/>
              </a:avLst>
            </a:prstGeom>
            <a:grpFill/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8200" name="Freeform 8"/>
            <p:cNvSpPr>
              <a:spLocks/>
            </p:cNvSpPr>
            <p:nvPr/>
          </p:nvSpPr>
          <p:spPr bwMode="gray">
            <a:xfrm>
              <a:off x="488" y="1399"/>
              <a:ext cx="295" cy="15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6255" name="Text Box 10"/>
            <p:cNvSpPr txBox="1">
              <a:spLocks noChangeArrowheads="1"/>
            </p:cNvSpPr>
            <p:nvPr/>
          </p:nvSpPr>
          <p:spPr bwMode="gray">
            <a:xfrm>
              <a:off x="400" y="1382"/>
              <a:ext cx="1258" cy="313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1pPr>
              <a:lvl2pPr marL="742950" indent="-285750"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2pPr>
              <a:lvl3pPr marL="1143000" indent="-228600"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3pPr>
              <a:lvl4pPr marL="1600200" indent="-228600"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4pPr>
              <a:lvl5pPr marL="2057400" indent="-228600"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9pPr>
            </a:lstStyle>
            <a:p>
              <a:pPr>
                <a:defRPr/>
              </a:pPr>
              <a:r>
                <a:rPr lang="en-US" sz="2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Lớp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thân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yêu</a:t>
              </a:r>
              <a:endPara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209" name="AutoShape 17"/>
          <p:cNvSpPr>
            <a:spLocks noChangeArrowheads="1"/>
          </p:cNvSpPr>
          <p:nvPr/>
        </p:nvSpPr>
        <p:spPr bwMode="gray">
          <a:xfrm>
            <a:off x="597552" y="214290"/>
            <a:ext cx="9824119" cy="928694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38100" cap="rnd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h="12700"/>
            <a:bevelB/>
          </a:sp3d>
        </p:spPr>
        <p:txBody>
          <a:bodyPr lIns="36000" tIns="36000" rIns="36000" bIns="36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4107" name="Group 27"/>
          <p:cNvGrpSpPr>
            <a:grpSpLocks/>
          </p:cNvGrpSpPr>
          <p:nvPr/>
        </p:nvGrpSpPr>
        <p:grpSpPr bwMode="auto">
          <a:xfrm>
            <a:off x="1543050" y="5848350"/>
            <a:ext cx="1190625" cy="930275"/>
            <a:chOff x="1872" y="1824"/>
            <a:chExt cx="2014" cy="1821"/>
          </a:xfrm>
        </p:grpSpPr>
        <p:sp>
          <p:nvSpPr>
            <p:cNvPr id="8220" name="AutoShape 28"/>
            <p:cNvSpPr>
              <a:spLocks noChangeArrowheads="1"/>
            </p:cNvSpPr>
            <p:nvPr/>
          </p:nvSpPr>
          <p:spPr bwMode="gray">
            <a:xfrm rot="16200000" flipH="1">
              <a:off x="1822" y="2704"/>
              <a:ext cx="308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8221" name="AutoShape 29"/>
            <p:cNvSpPr>
              <a:spLocks noChangeArrowheads="1"/>
            </p:cNvSpPr>
            <p:nvPr/>
          </p:nvSpPr>
          <p:spPr bwMode="gray">
            <a:xfrm rot="5400000" flipH="1">
              <a:off x="3629" y="2670"/>
              <a:ext cx="308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8222" name="AutoShape 30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4240" name="Oval 31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241" name="Oval 32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25" name="Oval 33"/>
            <p:cNvSpPr>
              <a:spLocks noChangeArrowheads="1"/>
            </p:cNvSpPr>
            <p:nvPr/>
          </p:nvSpPr>
          <p:spPr bwMode="gray">
            <a:xfrm>
              <a:off x="2256" y="2001"/>
              <a:ext cx="438" cy="101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</p:grpSp>
      <p:sp>
        <p:nvSpPr>
          <p:cNvPr id="3084" name="Text Box 26"/>
          <p:cNvSpPr txBox="1">
            <a:spLocks noChangeArrowheads="1"/>
          </p:cNvSpPr>
          <p:nvPr/>
        </p:nvSpPr>
        <p:spPr bwMode="gray">
          <a:xfrm>
            <a:off x="1057275" y="342900"/>
            <a:ext cx="91090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>
                <a:solidFill>
                  <a:srgbClr val="0000FF"/>
                </a:solidFill>
                <a:cs typeface="Times New Roman" panose="02020603050405020304" pitchFamily="18" charset="0"/>
              </a:rPr>
              <a:t>Nghe giai điệu đoán tên bài hát</a:t>
            </a:r>
          </a:p>
        </p:txBody>
      </p:sp>
      <p:sp>
        <p:nvSpPr>
          <p:cNvPr id="123" name="Rectangle 122"/>
          <p:cNvSpPr/>
          <p:nvPr/>
        </p:nvSpPr>
        <p:spPr>
          <a:xfrm>
            <a:off x="1543050" y="1239838"/>
            <a:ext cx="8143875" cy="447516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ea typeface="ＭＳ Ｐゴシック" pitchFamily="-105" charset="-128"/>
            </a:endParaRPr>
          </a:p>
        </p:txBody>
      </p:sp>
      <p:grpSp>
        <p:nvGrpSpPr>
          <p:cNvPr id="4110" name="Group 79"/>
          <p:cNvGrpSpPr>
            <a:grpSpLocks/>
          </p:cNvGrpSpPr>
          <p:nvPr/>
        </p:nvGrpSpPr>
        <p:grpSpPr bwMode="auto">
          <a:xfrm>
            <a:off x="1800225" y="1293813"/>
            <a:ext cx="7629525" cy="4206875"/>
            <a:chOff x="2000726" y="634536"/>
            <a:chExt cx="4304139" cy="4878451"/>
          </a:xfrm>
        </p:grpSpPr>
        <p:sp>
          <p:nvSpPr>
            <p:cNvPr id="29744" name="Rectangle 18"/>
            <p:cNvSpPr>
              <a:spLocks noChangeArrowheads="1"/>
            </p:cNvSpPr>
            <p:nvPr/>
          </p:nvSpPr>
          <p:spPr bwMode="auto">
            <a:xfrm>
              <a:off x="2000726" y="890424"/>
              <a:ext cx="4304139" cy="46225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>
              <a:outerShdw dist="22987" dir="5400000" algn="tl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grpSp>
          <p:nvGrpSpPr>
            <p:cNvPr id="4124" name="Group 6"/>
            <p:cNvGrpSpPr>
              <a:grpSpLocks/>
            </p:cNvGrpSpPr>
            <p:nvPr/>
          </p:nvGrpSpPr>
          <p:grpSpPr bwMode="auto">
            <a:xfrm rot="5400000">
              <a:off x="4011106" y="-1209869"/>
              <a:ext cx="409004" cy="4097814"/>
              <a:chOff x="647700" y="1895914"/>
              <a:chExt cx="687637" cy="4092212"/>
            </a:xfrm>
          </p:grpSpPr>
          <p:grpSp>
            <p:nvGrpSpPr>
              <p:cNvPr id="4125" name="Gruppe 165"/>
              <p:cNvGrpSpPr>
                <a:grpSpLocks/>
              </p:cNvGrpSpPr>
              <p:nvPr/>
            </p:nvGrpSpPr>
            <p:grpSpPr bwMode="auto">
              <a:xfrm rot="-5400000">
                <a:off x="-62911" y="2592803"/>
                <a:ext cx="2098530" cy="697975"/>
                <a:chOff x="2377545" y="1309160"/>
                <a:chExt cx="1969032" cy="428624"/>
              </a:xfrm>
            </p:grpSpPr>
            <p:grpSp>
              <p:nvGrpSpPr>
                <p:cNvPr id="4182" name="Gruppe 131"/>
                <p:cNvGrpSpPr>
                  <a:grpSpLocks/>
                </p:cNvGrpSpPr>
                <p:nvPr/>
              </p:nvGrpSpPr>
              <p:grpSpPr bwMode="auto">
                <a:xfrm>
                  <a:off x="4105406" y="1312335"/>
                  <a:ext cx="241171" cy="425449"/>
                  <a:chOff x="4003802" y="1329269"/>
                  <a:chExt cx="241171" cy="425449"/>
                </a:xfrm>
              </p:grpSpPr>
              <p:sp>
                <p:nvSpPr>
                  <p:cNvPr id="215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16" name="Freeform 191"/>
                  <p:cNvSpPr>
                    <a:spLocks/>
                  </p:cNvSpPr>
                  <p:nvPr/>
                </p:nvSpPr>
                <p:spPr bwMode="auto">
                  <a:xfrm>
                    <a:off x="3954006" y="1317235"/>
                    <a:ext cx="267693" cy="412442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3" name="Gruppe 132"/>
                <p:cNvGrpSpPr>
                  <a:grpSpLocks/>
                </p:cNvGrpSpPr>
                <p:nvPr/>
              </p:nvGrpSpPr>
              <p:grpSpPr bwMode="auto">
                <a:xfrm>
                  <a:off x="3934048" y="1312335"/>
                  <a:ext cx="242758" cy="425449"/>
                  <a:chOff x="4004898" y="1329269"/>
                  <a:chExt cx="242758" cy="425449"/>
                </a:xfrm>
              </p:grpSpPr>
              <p:sp>
                <p:nvSpPr>
                  <p:cNvPr id="213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14" name="Freeform 191"/>
                  <p:cNvSpPr>
                    <a:spLocks/>
                  </p:cNvSpPr>
                  <p:nvPr/>
                </p:nvSpPr>
                <p:spPr bwMode="auto">
                  <a:xfrm>
                    <a:off x="3982125" y="1317235"/>
                    <a:ext cx="251749" cy="412442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4" name="Gruppe 135"/>
                <p:cNvGrpSpPr>
                  <a:grpSpLocks/>
                </p:cNvGrpSpPr>
                <p:nvPr/>
              </p:nvGrpSpPr>
              <p:grpSpPr bwMode="auto">
                <a:xfrm>
                  <a:off x="3759517" y="1312335"/>
                  <a:ext cx="241171" cy="425449"/>
                  <a:chOff x="4002823" y="1329269"/>
                  <a:chExt cx="241171" cy="425449"/>
                </a:xfrm>
              </p:grpSpPr>
              <p:sp>
                <p:nvSpPr>
                  <p:cNvPr id="211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12" name="Freeform 191"/>
                  <p:cNvSpPr>
                    <a:spLocks/>
                  </p:cNvSpPr>
                  <p:nvPr/>
                </p:nvSpPr>
                <p:spPr bwMode="auto">
                  <a:xfrm>
                    <a:off x="3963252" y="1317235"/>
                    <a:ext cx="271889" cy="412442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5" name="Gruppe 138"/>
                <p:cNvGrpSpPr>
                  <a:grpSpLocks/>
                </p:cNvGrpSpPr>
                <p:nvPr/>
              </p:nvGrpSpPr>
              <p:grpSpPr bwMode="auto">
                <a:xfrm>
                  <a:off x="3586573" y="1312335"/>
                  <a:ext cx="241171" cy="425449"/>
                  <a:chOff x="4002335" y="1329269"/>
                  <a:chExt cx="241171" cy="425449"/>
                </a:xfrm>
              </p:grpSpPr>
              <p:sp>
                <p:nvSpPr>
                  <p:cNvPr id="209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10" name="Freeform 191"/>
                  <p:cNvSpPr>
                    <a:spLocks/>
                  </p:cNvSpPr>
                  <p:nvPr/>
                </p:nvSpPr>
                <p:spPr bwMode="auto">
                  <a:xfrm>
                    <a:off x="3962001" y="1317235"/>
                    <a:ext cx="246714" cy="412442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6" name="Gruppe 141"/>
                <p:cNvGrpSpPr>
                  <a:grpSpLocks/>
                </p:cNvGrpSpPr>
                <p:nvPr/>
              </p:nvGrpSpPr>
              <p:grpSpPr bwMode="auto">
                <a:xfrm>
                  <a:off x="3415214" y="1312335"/>
                  <a:ext cx="241171" cy="425449"/>
                  <a:chOff x="4003432" y="1329269"/>
                  <a:chExt cx="241171" cy="425449"/>
                </a:xfrm>
              </p:grpSpPr>
              <p:sp>
                <p:nvSpPr>
                  <p:cNvPr id="207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8" name="Freeform 191"/>
                  <p:cNvSpPr>
                    <a:spLocks/>
                  </p:cNvSpPr>
                  <p:nvPr/>
                </p:nvSpPr>
                <p:spPr bwMode="auto">
                  <a:xfrm>
                    <a:off x="3964107" y="1317235"/>
                    <a:ext cx="263497" cy="412442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7" name="Gruppe 144"/>
                <p:cNvGrpSpPr>
                  <a:grpSpLocks/>
                </p:cNvGrpSpPr>
                <p:nvPr/>
              </p:nvGrpSpPr>
              <p:grpSpPr bwMode="auto">
                <a:xfrm>
                  <a:off x="3239096" y="1309160"/>
                  <a:ext cx="241171" cy="428624"/>
                  <a:chOff x="3999770" y="1326094"/>
                  <a:chExt cx="241171" cy="428624"/>
                </a:xfrm>
              </p:grpSpPr>
              <p:sp>
                <p:nvSpPr>
                  <p:cNvPr id="205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6" name="Freeform 191"/>
                  <p:cNvSpPr>
                    <a:spLocks/>
                  </p:cNvSpPr>
                  <p:nvPr/>
                </p:nvSpPr>
                <p:spPr bwMode="auto">
                  <a:xfrm>
                    <a:off x="3979640" y="1321037"/>
                    <a:ext cx="218182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8" name="Gruppe 147"/>
                <p:cNvGrpSpPr>
                  <a:grpSpLocks/>
                </p:cNvGrpSpPr>
                <p:nvPr/>
              </p:nvGrpSpPr>
              <p:grpSpPr bwMode="auto">
                <a:xfrm>
                  <a:off x="3066152" y="1309160"/>
                  <a:ext cx="241171" cy="428624"/>
                  <a:chOff x="3999282" y="1326094"/>
                  <a:chExt cx="241171" cy="428624"/>
                </a:xfrm>
              </p:grpSpPr>
              <p:sp>
                <p:nvSpPr>
                  <p:cNvPr id="203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4" name="Freeform 191"/>
                  <p:cNvSpPr>
                    <a:spLocks/>
                  </p:cNvSpPr>
                  <p:nvPr/>
                </p:nvSpPr>
                <p:spPr bwMode="auto">
                  <a:xfrm>
                    <a:off x="3949019" y="1321037"/>
                    <a:ext cx="285315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9" name="Gruppe 150"/>
                <p:cNvGrpSpPr>
                  <a:grpSpLocks/>
                </p:cNvGrpSpPr>
                <p:nvPr/>
              </p:nvGrpSpPr>
              <p:grpSpPr bwMode="auto">
                <a:xfrm>
                  <a:off x="2894794" y="1309160"/>
                  <a:ext cx="241171" cy="428624"/>
                  <a:chOff x="4000380" y="1326094"/>
                  <a:chExt cx="241171" cy="428624"/>
                </a:xfrm>
              </p:grpSpPr>
              <p:sp>
                <p:nvSpPr>
                  <p:cNvPr id="201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2" name="Freeform 191"/>
                  <p:cNvSpPr>
                    <a:spLocks/>
                  </p:cNvSpPr>
                  <p:nvPr/>
                </p:nvSpPr>
                <p:spPr bwMode="auto">
                  <a:xfrm>
                    <a:off x="3952803" y="1321037"/>
                    <a:ext cx="300420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90" name="Gruppe 153"/>
                <p:cNvGrpSpPr>
                  <a:grpSpLocks/>
                </p:cNvGrpSpPr>
                <p:nvPr/>
              </p:nvGrpSpPr>
              <p:grpSpPr bwMode="auto">
                <a:xfrm>
                  <a:off x="2721849" y="1309160"/>
                  <a:ext cx="241171" cy="428624"/>
                  <a:chOff x="3999891" y="1326094"/>
                  <a:chExt cx="241171" cy="428624"/>
                </a:xfrm>
              </p:grpSpPr>
              <p:sp>
                <p:nvSpPr>
                  <p:cNvPr id="199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0" name="Freeform 191"/>
                  <p:cNvSpPr>
                    <a:spLocks/>
                  </p:cNvSpPr>
                  <p:nvPr/>
                </p:nvSpPr>
                <p:spPr bwMode="auto">
                  <a:xfrm>
                    <a:off x="3975888" y="1321037"/>
                    <a:ext cx="227413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91" name="Gruppe 156"/>
                <p:cNvGrpSpPr>
                  <a:grpSpLocks/>
                </p:cNvGrpSpPr>
                <p:nvPr/>
              </p:nvGrpSpPr>
              <p:grpSpPr bwMode="auto">
                <a:xfrm>
                  <a:off x="2550490" y="1309160"/>
                  <a:ext cx="241171" cy="428624"/>
                  <a:chOff x="4000988" y="1326094"/>
                  <a:chExt cx="241171" cy="428624"/>
                </a:xfrm>
              </p:grpSpPr>
              <p:sp>
                <p:nvSpPr>
                  <p:cNvPr id="196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98" name="Freeform 191"/>
                  <p:cNvSpPr>
                    <a:spLocks/>
                  </p:cNvSpPr>
                  <p:nvPr/>
                </p:nvSpPr>
                <p:spPr bwMode="auto">
                  <a:xfrm>
                    <a:off x="3989742" y="1321037"/>
                    <a:ext cx="219861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92" name="Gruppe 159"/>
                <p:cNvGrpSpPr>
                  <a:grpSpLocks/>
                </p:cNvGrpSpPr>
                <p:nvPr/>
              </p:nvGrpSpPr>
              <p:grpSpPr bwMode="auto">
                <a:xfrm>
                  <a:off x="2377545" y="1309160"/>
                  <a:ext cx="241171" cy="428624"/>
                  <a:chOff x="4000499" y="1326094"/>
                  <a:chExt cx="241171" cy="428624"/>
                </a:xfrm>
              </p:grpSpPr>
              <p:sp>
                <p:nvSpPr>
                  <p:cNvPr id="189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91" name="Freeform 191"/>
                  <p:cNvSpPr>
                    <a:spLocks/>
                  </p:cNvSpPr>
                  <p:nvPr/>
                </p:nvSpPr>
                <p:spPr bwMode="auto">
                  <a:xfrm>
                    <a:off x="3990170" y="1321037"/>
                    <a:ext cx="204756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</p:grpSp>
          <p:grpSp>
            <p:nvGrpSpPr>
              <p:cNvPr id="4126" name="Gruppe 165"/>
              <p:cNvGrpSpPr>
                <a:grpSpLocks/>
              </p:cNvGrpSpPr>
              <p:nvPr/>
            </p:nvGrpSpPr>
            <p:grpSpPr bwMode="auto">
              <a:xfrm rot="-5400000">
                <a:off x="-62900" y="4589867"/>
                <a:ext cx="2098530" cy="697979"/>
                <a:chOff x="2377546" y="1309160"/>
                <a:chExt cx="1969032" cy="428624"/>
              </a:xfrm>
            </p:grpSpPr>
            <p:grpSp>
              <p:nvGrpSpPr>
                <p:cNvPr id="4127" name="Gruppe 131"/>
                <p:cNvGrpSpPr>
                  <a:grpSpLocks/>
                </p:cNvGrpSpPr>
                <p:nvPr/>
              </p:nvGrpSpPr>
              <p:grpSpPr bwMode="auto">
                <a:xfrm>
                  <a:off x="4105407" y="1312335"/>
                  <a:ext cx="241171" cy="425449"/>
                  <a:chOff x="4003803" y="1329269"/>
                  <a:chExt cx="241171" cy="425449"/>
                </a:xfrm>
              </p:grpSpPr>
              <p:sp>
                <p:nvSpPr>
                  <p:cNvPr id="176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77" name="Freeform 191"/>
                  <p:cNvSpPr>
                    <a:spLocks/>
                  </p:cNvSpPr>
                  <p:nvPr/>
                </p:nvSpPr>
                <p:spPr bwMode="auto">
                  <a:xfrm>
                    <a:off x="3985036" y="1321031"/>
                    <a:ext cx="222379" cy="4105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28" name="Gruppe 132"/>
                <p:cNvGrpSpPr>
                  <a:grpSpLocks/>
                </p:cNvGrpSpPr>
                <p:nvPr/>
              </p:nvGrpSpPr>
              <p:grpSpPr bwMode="auto">
                <a:xfrm>
                  <a:off x="3934048" y="1312334"/>
                  <a:ext cx="242757" cy="425450"/>
                  <a:chOff x="4004898" y="1329268"/>
                  <a:chExt cx="242757" cy="425450"/>
                </a:xfrm>
              </p:grpSpPr>
              <p:sp>
                <p:nvSpPr>
                  <p:cNvPr id="174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75" name="Freeform 191"/>
                  <p:cNvSpPr>
                    <a:spLocks/>
                  </p:cNvSpPr>
                  <p:nvPr/>
                </p:nvSpPr>
                <p:spPr bwMode="auto">
                  <a:xfrm>
                    <a:off x="3970358" y="1321031"/>
                    <a:ext cx="202238" cy="410539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29" name="Gruppe 135"/>
                <p:cNvGrpSpPr>
                  <a:grpSpLocks/>
                </p:cNvGrpSpPr>
                <p:nvPr/>
              </p:nvGrpSpPr>
              <p:grpSpPr bwMode="auto">
                <a:xfrm>
                  <a:off x="3759517" y="1312335"/>
                  <a:ext cx="241171" cy="425449"/>
                  <a:chOff x="4002823" y="1329269"/>
                  <a:chExt cx="241171" cy="425449"/>
                </a:xfrm>
              </p:grpSpPr>
              <p:sp>
                <p:nvSpPr>
                  <p:cNvPr id="172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73" name="Freeform 191"/>
                  <p:cNvSpPr>
                    <a:spLocks/>
                  </p:cNvSpPr>
                  <p:nvPr/>
                </p:nvSpPr>
                <p:spPr bwMode="auto">
                  <a:xfrm>
                    <a:off x="3946450" y="1321031"/>
                    <a:ext cx="268532" cy="4105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0" name="Gruppe 138"/>
                <p:cNvGrpSpPr>
                  <a:grpSpLocks/>
                </p:cNvGrpSpPr>
                <p:nvPr/>
              </p:nvGrpSpPr>
              <p:grpSpPr bwMode="auto">
                <a:xfrm>
                  <a:off x="3586572" y="1312335"/>
                  <a:ext cx="241171" cy="425449"/>
                  <a:chOff x="4002334" y="1329269"/>
                  <a:chExt cx="241171" cy="425449"/>
                </a:xfrm>
              </p:grpSpPr>
              <p:sp>
                <p:nvSpPr>
                  <p:cNvPr id="170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71" name="Freeform 191"/>
                  <p:cNvSpPr>
                    <a:spLocks/>
                  </p:cNvSpPr>
                  <p:nvPr/>
                </p:nvSpPr>
                <p:spPr bwMode="auto">
                  <a:xfrm>
                    <a:off x="3962822" y="1321031"/>
                    <a:ext cx="226574" cy="4105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1" name="Gruppe 141"/>
                <p:cNvGrpSpPr>
                  <a:grpSpLocks/>
                </p:cNvGrpSpPr>
                <p:nvPr/>
              </p:nvGrpSpPr>
              <p:grpSpPr bwMode="auto">
                <a:xfrm>
                  <a:off x="3415214" y="1312335"/>
                  <a:ext cx="241171" cy="425449"/>
                  <a:chOff x="4003432" y="1329269"/>
                  <a:chExt cx="241171" cy="425449"/>
                </a:xfrm>
              </p:grpSpPr>
              <p:sp>
                <p:nvSpPr>
                  <p:cNvPr id="168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9" name="Freeform 191"/>
                  <p:cNvSpPr>
                    <a:spLocks/>
                  </p:cNvSpPr>
                  <p:nvPr/>
                </p:nvSpPr>
                <p:spPr bwMode="auto">
                  <a:xfrm>
                    <a:off x="3966606" y="1321031"/>
                    <a:ext cx="227413" cy="4105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2" name="Gruppe 144"/>
                <p:cNvGrpSpPr>
                  <a:grpSpLocks/>
                </p:cNvGrpSpPr>
                <p:nvPr/>
              </p:nvGrpSpPr>
              <p:grpSpPr bwMode="auto">
                <a:xfrm>
                  <a:off x="3239097" y="1309160"/>
                  <a:ext cx="241171" cy="428624"/>
                  <a:chOff x="3999771" y="1326094"/>
                  <a:chExt cx="241171" cy="428624"/>
                </a:xfrm>
              </p:grpSpPr>
              <p:sp>
                <p:nvSpPr>
                  <p:cNvPr id="166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7" name="Freeform 191"/>
                  <p:cNvSpPr>
                    <a:spLocks/>
                  </p:cNvSpPr>
                  <p:nvPr/>
                </p:nvSpPr>
                <p:spPr bwMode="auto">
                  <a:xfrm>
                    <a:off x="3943537" y="1326732"/>
                    <a:ext cx="219021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3" name="Gruppe 147"/>
                <p:cNvGrpSpPr>
                  <a:grpSpLocks/>
                </p:cNvGrpSpPr>
                <p:nvPr/>
              </p:nvGrpSpPr>
              <p:grpSpPr bwMode="auto">
                <a:xfrm>
                  <a:off x="3066152" y="1309160"/>
                  <a:ext cx="241171" cy="428624"/>
                  <a:chOff x="3999282" y="1326094"/>
                  <a:chExt cx="241171" cy="428624"/>
                </a:xfrm>
              </p:grpSpPr>
              <p:sp>
                <p:nvSpPr>
                  <p:cNvPr id="164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5" name="Freeform 191"/>
                  <p:cNvSpPr>
                    <a:spLocks/>
                  </p:cNvSpPr>
                  <p:nvPr/>
                </p:nvSpPr>
                <p:spPr bwMode="auto">
                  <a:xfrm>
                    <a:off x="3969979" y="1326732"/>
                    <a:ext cx="213147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4" name="Gruppe 150"/>
                <p:cNvGrpSpPr>
                  <a:grpSpLocks/>
                </p:cNvGrpSpPr>
                <p:nvPr/>
              </p:nvGrpSpPr>
              <p:grpSpPr bwMode="auto">
                <a:xfrm>
                  <a:off x="2894794" y="1309160"/>
                  <a:ext cx="241171" cy="428624"/>
                  <a:chOff x="4000380" y="1326094"/>
                  <a:chExt cx="241171" cy="428624"/>
                </a:xfrm>
              </p:grpSpPr>
              <p:sp>
                <p:nvSpPr>
                  <p:cNvPr id="162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3" name="Freeform 191"/>
                  <p:cNvSpPr>
                    <a:spLocks/>
                  </p:cNvSpPr>
                  <p:nvPr/>
                </p:nvSpPr>
                <p:spPr bwMode="auto">
                  <a:xfrm>
                    <a:off x="3969568" y="1326732"/>
                    <a:ext cx="217343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5" name="Gruppe 153"/>
                <p:cNvGrpSpPr>
                  <a:grpSpLocks/>
                </p:cNvGrpSpPr>
                <p:nvPr/>
              </p:nvGrpSpPr>
              <p:grpSpPr bwMode="auto">
                <a:xfrm>
                  <a:off x="2721850" y="1309160"/>
                  <a:ext cx="241171" cy="428624"/>
                  <a:chOff x="3999892" y="1326094"/>
                  <a:chExt cx="241171" cy="428624"/>
                </a:xfrm>
              </p:grpSpPr>
              <p:sp>
                <p:nvSpPr>
                  <p:cNvPr id="160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1" name="Freeform 191"/>
                  <p:cNvSpPr>
                    <a:spLocks/>
                  </p:cNvSpPr>
                  <p:nvPr/>
                </p:nvSpPr>
                <p:spPr bwMode="auto">
                  <a:xfrm>
                    <a:off x="3943981" y="1326732"/>
                    <a:ext cx="259301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6" name="Gruppe 156"/>
                <p:cNvGrpSpPr>
                  <a:grpSpLocks/>
                </p:cNvGrpSpPr>
                <p:nvPr/>
              </p:nvGrpSpPr>
              <p:grpSpPr bwMode="auto">
                <a:xfrm>
                  <a:off x="2550491" y="1309160"/>
                  <a:ext cx="241171" cy="428624"/>
                  <a:chOff x="4000989" y="1326094"/>
                  <a:chExt cx="241171" cy="428624"/>
                </a:xfrm>
              </p:grpSpPr>
              <p:sp>
                <p:nvSpPr>
                  <p:cNvPr id="158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59" name="Freeform 191"/>
                  <p:cNvSpPr>
                    <a:spLocks/>
                  </p:cNvSpPr>
                  <p:nvPr/>
                </p:nvSpPr>
                <p:spPr bwMode="auto">
                  <a:xfrm>
                    <a:off x="3941052" y="1326732"/>
                    <a:ext cx="262658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7" name="Gruppe 159"/>
                <p:cNvGrpSpPr>
                  <a:grpSpLocks/>
                </p:cNvGrpSpPr>
                <p:nvPr/>
              </p:nvGrpSpPr>
              <p:grpSpPr bwMode="auto">
                <a:xfrm>
                  <a:off x="2377546" y="1309160"/>
                  <a:ext cx="241171" cy="428624"/>
                  <a:chOff x="4000500" y="1326094"/>
                  <a:chExt cx="241171" cy="428624"/>
                </a:xfrm>
              </p:grpSpPr>
              <p:sp>
                <p:nvSpPr>
                  <p:cNvPr id="155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57" name="Freeform 191"/>
                  <p:cNvSpPr>
                    <a:spLocks/>
                  </p:cNvSpPr>
                  <p:nvPr/>
                </p:nvSpPr>
                <p:spPr bwMode="auto">
                  <a:xfrm>
                    <a:off x="3951550" y="1326732"/>
                    <a:ext cx="246714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</p:grpSp>
        </p:grpSp>
      </p:grpSp>
      <p:pic>
        <p:nvPicPr>
          <p:cNvPr id="4111" name="Picture 13" descr="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5643563"/>
            <a:ext cx="1368425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12" descr="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0" y="5332413"/>
            <a:ext cx="1477963" cy="143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12" descr="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100013"/>
            <a:ext cx="1193800" cy="115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Picture 13" descr="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4100" y="117475"/>
            <a:ext cx="942975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5" name="Picture 8" descr="000o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6" name="Picture 9" descr="000o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7" name="Picture 10" descr="000o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8" name="Picture 11" descr="000o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9" name="AutoShape 151" descr="Kết quả hình ảnh cho rong rắn lên mấy"/>
          <p:cNvSpPr>
            <a:spLocks noChangeAspect="1" noChangeArrowheads="1"/>
          </p:cNvSpPr>
          <p:nvPr/>
        </p:nvSpPr>
        <p:spPr bwMode="auto">
          <a:xfrm>
            <a:off x="5449888" y="-144463"/>
            <a:ext cx="366712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04" name="Rectangle 103"/>
          <p:cNvSpPr/>
          <p:nvPr/>
        </p:nvSpPr>
        <p:spPr>
          <a:xfrm>
            <a:off x="3414713" y="2500313"/>
            <a:ext cx="5429250" cy="428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2414588" y="4429125"/>
            <a:ext cx="6572250" cy="285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pic>
        <p:nvPicPr>
          <p:cNvPr id="107" name="Picture 11" descr="D:\GIÁO ÁN 1 2020-2021\HÌNH SOẠN GIÁO ÁN\Học hát\Lớp 1 thân yêu\Các bạn nhỏ vui đến trường_HTS.png"/>
          <p:cNvPicPr>
            <a:picLocks noChangeAspect="1" noChangeArrowheads="1"/>
          </p:cNvPicPr>
          <p:nvPr/>
        </p:nvPicPr>
        <p:blipFill>
          <a:blip r:embed="rId1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86"/>
          <a:stretch>
            <a:fillRect/>
          </a:stretch>
        </p:blipFill>
        <p:spPr bwMode="auto">
          <a:xfrm>
            <a:off x="1914525" y="1571625"/>
            <a:ext cx="7497763" cy="391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9"/>
                </p:tgtEl>
              </p:cMediaNode>
            </p:audio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308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1" descr="D:\GIÁO ÁN 1 2020-2021\HÌNH SOẠN GIÁO ÁN\Học hát\Lớp 1 thân yêu\Các bạn nhỏ vui đến trường_HTS.png"/>
          <p:cNvPicPr>
            <a:picLocks noChangeAspect="1" noChangeArrowheads="1"/>
          </p:cNvPicPr>
          <p:nvPr/>
        </p:nvPicPr>
        <p:blipFill>
          <a:blip r:embed="rId4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86"/>
          <a:stretch>
            <a:fillRect/>
          </a:stretch>
        </p:blipFill>
        <p:spPr bwMode="auto">
          <a:xfrm>
            <a:off x="414338" y="1000125"/>
            <a:ext cx="10215562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 Box 9"/>
          <p:cNvSpPr txBox="1">
            <a:spLocks noChangeArrowheads="1"/>
          </p:cNvSpPr>
          <p:nvPr/>
        </p:nvSpPr>
        <p:spPr bwMode="auto">
          <a:xfrm>
            <a:off x="771525" y="1071563"/>
            <a:ext cx="28575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000" b="1">
                <a:solidFill>
                  <a:srgbClr val="1713CB"/>
                </a:solidFill>
                <a:cs typeface="Times New Roman" panose="02020603050405020304" pitchFamily="18" charset="0"/>
              </a:rPr>
              <a:t>Ôn tập bài hát</a:t>
            </a:r>
            <a:endParaRPr lang="en-US" altLang="en-US" sz="4000" b="1">
              <a:solidFill>
                <a:srgbClr val="1713CB"/>
              </a:solidFill>
              <a:cs typeface="Times New Roman" panose="02020603050405020304" pitchFamily="18" charset="0"/>
            </a:endParaRP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057275" y="1785938"/>
            <a:ext cx="5429250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500" b="1"/>
              <a:t>LỚP MỘT THÂN YÊU</a:t>
            </a: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3557588" y="2428875"/>
            <a:ext cx="2500312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3000" i="1">
                <a:solidFill>
                  <a:srgbClr val="FF0000"/>
                </a:solidFill>
                <a:cs typeface="Times New Roman" panose="02020603050405020304" pitchFamily="18" charset="0"/>
              </a:rPr>
              <a:t>Bùi Anh Tôn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  <p:bldP spid="20490" grpId="0"/>
      <p:bldP spid="13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0" descr="D:\GIÁO ÁN 1 2020-2021\HÌNH SOẠN GIÁO ÁN\Học hát\Lớp 1 thân yêu\Nhịp - Copy.jpg"/>
          <p:cNvPicPr>
            <a:picLocks noChangeAspect="1" noChangeArrowheads="1"/>
          </p:cNvPicPr>
          <p:nvPr/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73025"/>
            <a:ext cx="10501313" cy="664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Text Box 9"/>
          <p:cNvSpPr txBox="1">
            <a:spLocks noChangeArrowheads="1"/>
          </p:cNvSpPr>
          <p:nvPr/>
        </p:nvSpPr>
        <p:spPr bwMode="auto">
          <a:xfrm>
            <a:off x="3700463" y="1000125"/>
            <a:ext cx="3500437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1713CB"/>
                </a:solidFill>
                <a:cs typeface="Times New Roman" panose="02020603050405020304" pitchFamily="18" charset="0"/>
              </a:rPr>
              <a:t>Ôn tập đọc nhạc</a:t>
            </a:r>
            <a:endParaRPr lang="en-US" altLang="en-US" sz="4400" b="1">
              <a:solidFill>
                <a:srgbClr val="1713CB"/>
              </a:solidFill>
              <a:cs typeface="Times New Roman" panose="02020603050405020304" pitchFamily="18" charset="0"/>
            </a:endParaRPr>
          </a:p>
        </p:txBody>
      </p:sp>
      <p:sp>
        <p:nvSpPr>
          <p:cNvPr id="11272" name="Text Box 10"/>
          <p:cNvSpPr txBox="1">
            <a:spLocks noChangeArrowheads="1"/>
          </p:cNvSpPr>
          <p:nvPr/>
        </p:nvSpPr>
        <p:spPr bwMode="auto">
          <a:xfrm>
            <a:off x="2414588" y="1714500"/>
            <a:ext cx="5929312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00"/>
                </a:solidFill>
              </a:rPr>
              <a:t>BAN NHẠC ĐÔ – RÊ - MI</a:t>
            </a:r>
          </a:p>
        </p:txBody>
      </p:sp>
      <p:pic>
        <p:nvPicPr>
          <p:cNvPr id="11273" name="Picture 7" descr="D:\GIÁO ÁN 1 2020-2021\HÌNH SOẠN GIÁO ÁN\Nhạc cụ\Trống con - Copy (4).jpg"/>
          <p:cNvPicPr>
            <a:picLocks noChangeAspect="1" noChangeArrowheads="1"/>
          </p:cNvPicPr>
          <p:nvPr/>
        </p:nvPicPr>
        <p:blipFill>
          <a:blip r:embed="rId4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088" y="2357438"/>
            <a:ext cx="7715250" cy="314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Text Box 10"/>
          <p:cNvSpPr txBox="1">
            <a:spLocks noChangeArrowheads="1"/>
          </p:cNvSpPr>
          <p:nvPr/>
        </p:nvSpPr>
        <p:spPr bwMode="auto">
          <a:xfrm>
            <a:off x="414338" y="157163"/>
            <a:ext cx="428625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FF00"/>
                </a:solidFill>
              </a:rPr>
              <a:t>BAN NHẠC ĐÔ-RÊ-MI</a:t>
            </a:r>
          </a:p>
        </p:txBody>
      </p:sp>
      <p:pic>
        <p:nvPicPr>
          <p:cNvPr id="12296" name="Picture 13" descr="D:\GIÁO ÁN 1 2020-2021\HÌNH SOẠN GIÁO ÁN\Đọc nhạc\BAN NHẠC ĐRM\Ban nhạc Đô Rê Mi.jpg"/>
          <p:cNvPicPr>
            <a:picLocks noChangeAspect="1" noChangeArrowheads="1"/>
          </p:cNvPicPr>
          <p:nvPr/>
        </p:nvPicPr>
        <p:blipFill>
          <a:blip r:embed="rId4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1143000"/>
            <a:ext cx="9929812" cy="421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7076</TotalTime>
  <Words>46</Words>
  <Application>Microsoft Office PowerPoint</Application>
  <PresentationFormat>Custom</PresentationFormat>
  <Paragraphs>12</Paragraphs>
  <Slides>7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ＭＳ Ｐゴシック</vt:lpstr>
      <vt:lpstr>Arial</vt:lpstr>
      <vt:lpstr>Calibri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HieuHA</cp:lastModifiedBy>
  <cp:revision>599</cp:revision>
  <dcterms:created xsi:type="dcterms:W3CDTF">2010-04-30T18:19:48Z</dcterms:created>
  <dcterms:modified xsi:type="dcterms:W3CDTF">2025-11-24T14:43:08Z</dcterms:modified>
</cp:coreProperties>
</file>