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3" r:id="rId5"/>
    <p:sldId id="264" r:id="rId6"/>
    <p:sldId id="265" r:id="rId7"/>
    <p:sldId id="260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54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25.92593" units="1/cm"/>
          <inkml:channelProperty channel="Y" name="resolution" value="90" units="1/cm"/>
          <inkml:channelProperty channel="T" name="resolution" value="1" units="1/dev"/>
        </inkml:channelProperties>
      </inkml:inkSource>
      <inkml:timestamp xml:id="ts0" timeString="2023-11-03T02:01:50.5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6299 9000 0,'34'0'453,"0"0"-437,0 0-1,0 0 1,0 0 0,-1 0 62,1 0-63,0 0 1,0 0 46,0 0-62,0 0 16,0 0 15,33 0-15,-33 0 15,0 0-31,0 0 16,0 0 31,0 0-32,0 0 1,-1 0 15,1 0-15,0 0-1,0 0 17,0 0-1,0 0 47,0-34 563,-34 0-501,33 1-124</inkml:trace>
  <inkml:trace contextRef="#ctx0" brushRef="#br0" timeOffset="5267.1349">5723 11132 0</inkml:trace>
  <inkml:trace contextRef="#ctx0" brushRef="#br0" timeOffset="8115.4676">5791 9135 0,'34'0'140,"0"0"-124,34 68-1,33-68-15,35 68 16,-1-1-16,68 1 16,34 34-16,1-35 15,-35 35-15,0-1 16,34 1-16,-34-35 16,-33 1-16,-69-34 15,-33 0-15,0 33 16,-35-67-16,69 34 15,-68-34-15,68 34 16,-1 0-16,35 34 16,-1-34-16,68 67 15,34 1-15,-33-1 16,-137-67-16,69 34 16,33-1-16,34 35 15,-101-68-15,101 67 16,-169-101-1,34 34-15,33 0 16,1-34-16,33 67 16,-67-33-16,68 34 15,-69-34-15,35 0 16,67 67-16,34-33 16,-101-68-16,67 101 15,-67-33-15,-34-34 16,67 0-16,34 33 15,35 35-15,-103-68 16,35 0-16,33 33 16,34 1-16,-33 33 15,33-33-15,34 34 16,0-35-16,0 1 16,68 0-16,-68-35 15,-34 69-15,-67-68 16,-1 0-16,-33 33 15,33-67-15,-67 34 16,33-34-16,35 34 16,-68 0-16,-1-34 15,35 0-15,-68 34 16,34-34-16,-35 0 16,1 0-16,0 0 15,0 0 48,34 0-48,-1 33-15,-33-33 16,34 0-16,68 34 16,-35 34-16,1-68 15,-1 34-15,-33-34 16,34 34-16,-35-34 15,1 0 1,0 33-16,-34 1 16,0-34-16,33 0 15,-33 0-15,0 0 16,0 34-16,0-34 31,0 0-31,33 34 16,-67 0-16,68 0 15,-34-34-15,34 0 16,-1 67-16,1-33 16,0-34-16,0 34 15,-1 0 1,-33 0 0,68 0 15,-68-34 0,0 0 0,-1 0-15,1 33-16,34-33 16,-68 34-16</inkml:trace>
  <inkml:trace contextRef="#ctx0" brushRef="#br0" timeOffset="35110.7415">14190 9203 0,'34'0'219,"0"0"-204,0 0 17,0 0-17,-1 0 1,1 0 0,0 0-1,0-34 1,0 34-16,0 0 15,0 0 17,33 0-1,-33 0-15,34 0-1,-34 0 1,34 0-1,-35 0 1,35 0 0,-34-67-1,34 67 32,-34 0-16,33 0 48</inkml:trace>
  <inkml:trace contextRef="#ctx0" brushRef="#br0" timeOffset="55610.3877">5927 14955 0,'67'0'250,"-33"-34"-235,0 34 48,0 0-63,0 0 31,0 0 0,0 0-15,-1 0 0,1 0 15,34 0-31,-34 0 31,0 0-31,0 0 16,0 0 31,-1 0-47,1 0 62,0 0-46,34-33 15,-68-1 360</inkml:trace>
  <inkml:trace contextRef="#ctx0" brushRef="#br0" timeOffset="58847.8337">4978 14955 0,'34'0'141,"34"0"-141,34 0 16,-69 0-16,35 0 15,-34 0 1,34 0 31,-68 34-32,34-34 32,33 0-31,-33 0 15,0 0 125</inkml:trace>
  <inkml:trace contextRef="#ctx0" brushRef="#br0" timeOffset="60943.4287">5927 14989 0,'34'0'266,"-1"0"-251,1 0-15,0 0 16,0 0-16,0 0 31,0 0-31,0 0 16,-1 0 15,35 0 63,-34 0-79,34 34 1,-34-34 0,33 0-1,-33 0-15,0 0 16,0 0-16,0 0 16,0 0 15</inkml:trace>
  <inkml:trace contextRef="#ctx0" brushRef="#br0" timeOffset="70546.93">13919 9643 0,'0'-34'140,"34"34"-124,68 0-16,-35 0 16,-33 0-1,102 0-15,-35 0 16,69 0-16,-35 0 16,68 0-16,68 34 15,-68 34-15,35 33 16,-1-67-16,-34 67 15,-68-67-15,68 0 16,68 68-16,68-35 16,-68 69-16,102-69 15,-1 69-15,1-69 16,33 103-16,-33-103 16,-1 35-16,-33-1 15,-34 1-15,33-1 16,-135 1-16,68-35 15,-67 1-15,33 0 16,-68 33-16,68 1 16,0-35-16,68 35 15,-68-34-15,102 67 16,33 34-16,35-101 16,33 67-16,-34 68 15,1-67-15,-1-35 16,-101 1-16,0-1 15,33 34-15,-67-101 16,-101 68-16,-35-68 16,-67-1-1,-34-33 17,-1 0-32</inkml:trace>
  <inkml:trace contextRef="#ctx0" brushRef="#br0" timeOffset="84336.2668">21979 9237 0,'34'34'125,"0"-34"-78,0 0-1,0 0-14,0 0-17,0 0 1,0 0-16,-1 0 16,1 0-1,34 0-15,-34 0 16,0 0-16,33 0 15,-33 0-15,34 0 16,-34 0-16,0 0 16,0 0-1,0 0 1,-1 0 15,1 0-15,0 0-16,0 0 15,0 0 1</inkml:trace>
  <inkml:trace contextRef="#ctx0" brushRef="#br0" timeOffset="95011.01">20015 9541 0,'-34'0'218,"0"34"-202,-101 0-16,0 0 16,67 34-16,-68-1 15,-33 1-15,34 33 16,-136 1-16,67 33 15,-168 102-15,-1-101 16,1 100-16,135-66 16,-34 134-16,-68-135 15,170 0-15,-102 1 16,-34-1-16,102-68 16,-68 35-16,135-35 15,-67-67-15,34 68 16,0-35-16,-35 35 15,-33-35-15,0 35 16,136-68-16,-35 0 16,-33-1-16,-68 35 15,101-34-15,-101 0 16,34 0-16,34-34 16,-102 67-16,34-33 15,-34-34-15,0 0 16,-68 34-16,34-34 15,68 0 1,-67 0-16,-1 0 16,68 0-16,-34 0 15,135 0-15,-67 0 16,68 0-16,-1 0 16,35 0-16,-35 0 15,34 0-15,35 0 16,-1 0-16,34 0 15,-67 0-15,67 0 16,-34 0-16,34 0 16,-34 0-16,1 0 15,-35 0-15,0 0 16,-33 0-16,-1 0 16,1 0-16,0 34 15,33-34-15,0 34 16,35-1-16,33-33 15,0 0-15,-34 0 16,0 34 0,35-34-16,-35 68 15,34-68-15,-34 34 16,0 0-16,-33-1 16,67 1-1,-34 0-15,34-34 16,1 34 62</inkml:trace>
  <inkml:trace contextRef="#ctx0" brushRef="#br0" timeOffset="121331.4427">29769 9338 0,'34'0'281,"0"0"-281,-1 0 32,1 0-17,0 0 1,0 0 15,0 0 32,0 0-32,0 0 125,-1 0-15</inkml:trace>
  <inkml:trace contextRef="#ctx0" brushRef="#br0" timeOffset="123675.8675">30378 9203 0,'-33'0'219,"-1"0"-203,0 34-16,-68 0 15,1-34-15,-1 101 16,0-67-16,-67 34 16,0-1-16,-34-33 15,33 34-15,1-68 16,-34 68-16,33-35 15,-134 35-15,66 0 16,1 67 0,-169-67-16,0 101 15,-69-34-15,69-33 16,-34 33-16,135-101 16,0 101-16,34-101 15,68 68-15,34-68 16,-34 67-16,-35-67 15,137 0-15,-102 0 16,-34 67-16,-68-33 16,0 33-16,0-67 15,-33 0-15,-35 101 16,34-101-16,68-34 16,68 0-16,34 0 15,-68 0-15,0 34 16,-68 34-16,68-35 15,-102 1-15,-33 0 16,33 0-16,0 0 16,-67 34-16,-34-35 15,-102 103-15,203-102 16,-135 33-16,169-33 16,-33 0-16,67 0 15,101 0 1,35-34-16,67 67 15,0-67-15,34 0 16,1 34 15,-1-34-15,0 0 0,34 34 15,-34 0-16,0-34 1,0 34 0,0-34-1,-33 67 1,33-33 0,0-34-1,-34 68-15,0-1 16,1 1-1,33-68 1,0 34-16,-34 67 16,34-101-16,-33 68 15,33 0-15,-68-1 16,102-33 0,-68 34-16,35-68 15,33 34-15,-34-34 16,0 67-16,0-67 15,34 34-15,-34-34 32,0 34-32,0 0 31,34 0 16</inkml:trace>
  <inkml:trace contextRef="#ctx0" brushRef="#br0" timeOffset="124567.0481">13614 13365 0,'0'68'203,"0"-35"-187,0 35 0,0-34 15,0 0 78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54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25.92593" units="1/cm"/>
          <inkml:channelProperty channel="Y" name="resolution" value="90" units="1/cm"/>
          <inkml:channelProperty channel="T" name="resolution" value="1" units="1/dev"/>
        </inkml:channelProperties>
      </inkml:inkSource>
      <inkml:timestamp xml:id="ts0" timeString="2023-11-03T02:04:57.2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5554 6462 0,'34'0'16,"0"0"140</inkml:trace>
  <inkml:trace contextRef="#ctx0" brushRef="#br0" timeOffset="40647.4445">6943 3755 0,'34'0'219,"-1"0"-219,35 0 15,0 0-15,0 0 16,-1 0 0,1 0-16,-34 0 15,0 0-15,34 0 16,-1 0-16,35 0 15,-34 0-15,-35 0 16,35 0-16,34 0 16,-68 0-16,67 0 15,1 0-15,-1 0 16,1 0-16,0 0 16,-1 0-16,-67 0 15,34 0 1,0 0-1,-1 0-15,35-33 16,-34 33-16,33 0 16,35 0-16,-1 0 15,1 0-15,33 0 16,-34 0-16,1-34 16,-68 0-16,-1 34 15,35-34-15,0 34 16,-69 0-16,69 0 15,0 0-15,33 0 16,1 0-16,-1 0 16,1 0-16,-1 0 15,68 0-15,-67 0 16,-1 0-16,1 0 16,-35 0-16,-33 0 15,34 0-15,-35 0 16,1 0-16,34 0 15,-35 0 1,1 0-16,34 0 16,-1 0-16,35 0 15,-35 0-15,35 0 16,-1 0-16,1 0 16,-69 0-16,35 0 15,0 0 1,-1 0-16,-33 0 15,0 0-15,-1 0 16,35 0-16,0 0 16,-1 0-16,-33 0 15,67 0-15,1 0 16,-1 0-16,1 0 16,-35 0-16,1 0 15,-68 0-15,68 0 16,-69 0-16,35 0 15,-34 0-15,34 0 16,-1 0-16,69 0 16,-1 0-16,136 0 15,-101 0-15,33 0 16,68 0-16,-34 34 16,34 0-16,-34 0 15,0-34-15,-68 67 16,1-33-16,-35-34 15,-33 0-15,-68 0 16,33 0-16,-33 0 16,0 0-16,0 0 15,34 0-15,-35 0 16,1 0 0,0 0-1,0 0 1,34 0-1,-34 0-15,33 0 16,35 0-16,0 0 16,-35 0-16,1 0 15,0 0-15,0 0 16,-35 0-16,1 0 16,0 0-1,0 0 32,0 0-16,0-34-15</inkml:trace>
  <inkml:trace contextRef="#ctx0" brushRef="#br0" timeOffset="42540.8083">22115 3857 0,'0'0'0,"0"-34"156,34 34-124,0 0-17,0 0-15,-34-34 16,33 34 0,1 0-16,0 0 15,68-34-15,-68 34 16,33 0-16,1 0 15,68-67-15,-69 67 16,35 0-16,-1 0 16,1 0-16,67-34 15,-33 0-15,-35 34 16,69 0-16,-35 0 16,35-68-16,67 68 15,-68 0-15,34 0 16,-101 0-16,33 0 15,35 0-15,-1 0 16,0 0-16,-67 0 16,-1 0-16,1 0 15,-68 0-15,34 0 16,-1 0 0,-33 0-16,0 0 15,0 0 1,34 0 109</inkml:trace>
  <inkml:trace contextRef="#ctx0" brushRef="#br0" timeOffset="44356.9334">5114 5312 0,'34'0'109,"135"0"-109,0-68 16,102 34-16,34 34 15,68 0-15,-1 0 16,-33 0-16,33 0 16,-67 0-16,-34 0 15,68 0-15,-170 0 16,102 0-16,-135 0 16,67 34-16,34-34 15,-102 0-15,102 34 16,-67-34-16,-1 68 15,-34-68-15,69 34 16,-69-1-16,-33-33 16,-35 0-1,-33 0-15,0 0 16,34 0-16,-34 0 16,34 0-16,33 0 15,68 0-15,35 0 16,-1 102-1,0-102-15,0 0 16,-101 68-16,-34-68 16,67 0-16,-67 0 15,0 0-15,-1 0 16,-33 0 0,34 0-16,0 0 15,-1 0 1,1 0-16,-34 0 15,0 0-15,0-34 16,33 34 31,1-34-31,-34 34-16,34 0 15,-1-34-15,103 0 16,-102 0-16,-1 34 15,35-33-15,-68-1 16,0 34-16,33-34 16,-33 34-16,34-34 15,0 34 1,-1 0 0,-33-34-1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CDE65-B02A-4702-920D-A0A511E13B1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78218-CE34-4B4F-8B1F-3C9EAB880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4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311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8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856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737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477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306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082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838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734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5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718101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" y="0"/>
            <a:ext cx="1218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3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image" Target="../media/image4.emf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emf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emf"/><Relationship Id="rId4" Type="http://schemas.openxmlformats.org/officeDocument/2006/relationships/customXml" Target="../ink/ink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24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.emf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8CDA6B29-579F-450E-B056-60C21CC5F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72" y="438681"/>
            <a:ext cx="7605569" cy="61869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21D6F3C-3B87-4B65-8F02-675E6E8D1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0" b="100000" l="0" r="100000">
                        <a14:foregroundMark x1="32494" y1="58731" x2="32314" y2="66896"/>
                        <a14:foregroundMark x1="36571" y1="62813" x2="38369" y2="68351"/>
                        <a14:foregroundMark x1="9472" y1="71706" x2="6595" y2="71221"/>
                        <a14:foregroundMark x1="4796" y1="71099" x2="4796" y2="76637"/>
                        <a14:foregroundMark x1="11451" y1="71948" x2="10911" y2="73646"/>
                        <a14:foregroundMark x1="90168" y1="79790" x2="93705" y2="83023"/>
                        <a14:foregroundMark x1="88909" y1="77728" x2="91966" y2="79790"/>
                        <a14:foregroundMark x1="96403" y1="78092" x2="93525" y2="80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24"/>
          <a:stretch/>
        </p:blipFill>
        <p:spPr>
          <a:xfrm>
            <a:off x="-50722" y="2156216"/>
            <a:ext cx="5713104" cy="47017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C471E64-16D1-48A2-B28E-C5D9E64DB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CE9ED43-718C-4671-BA22-0FE97591D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FFF2A6A-FAB1-4B22-9290-56A4DF642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D17CC2B-43BE-40BC-A754-2A268F91A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753" y="2354533"/>
            <a:ext cx="918124" cy="57614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BF10767F-17A8-4157-8A43-655B02057866}"/>
              </a:ext>
            </a:extLst>
          </p:cNvPr>
          <p:cNvGrpSpPr/>
          <p:nvPr/>
        </p:nvGrpSpPr>
        <p:grpSpPr>
          <a:xfrm>
            <a:off x="10058678" y="438681"/>
            <a:ext cx="1665347" cy="2540757"/>
            <a:chOff x="8683894" y="705760"/>
            <a:chExt cx="1389852" cy="2120445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95676BE-1B23-4052-9055-668D33D2EB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EB20240-469F-4FCE-9F2A-5182A525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id="{B504A770-B870-4545-A3FE-8D7636F89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id="{852B8215-4E19-41F3-9A97-284B75F1E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0" name="Freeform 54">
              <a:extLst>
                <a:ext uri="{FF2B5EF4-FFF2-40B4-BE49-F238E27FC236}">
                  <a16:creationId xmlns:a16="http://schemas.microsoft.com/office/drawing/2014/main" id="{7AF2A73B-FA50-46F3-A661-231594D0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1" name="Freeform 55">
              <a:extLst>
                <a:ext uri="{FF2B5EF4-FFF2-40B4-BE49-F238E27FC236}">
                  <a16:creationId xmlns:a16="http://schemas.microsoft.com/office/drawing/2014/main" id="{4C4D7C40-A20D-453A-9C0C-5D224231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B919A15-6CBD-446C-B72E-3F1AD8E694D3}"/>
              </a:ext>
            </a:extLst>
          </p:cNvPr>
          <p:cNvGrpSpPr/>
          <p:nvPr/>
        </p:nvGrpSpPr>
        <p:grpSpPr>
          <a:xfrm rot="1327020">
            <a:off x="4440758" y="2473774"/>
            <a:ext cx="466106" cy="2034468"/>
            <a:chOff x="392752" y="3324665"/>
            <a:chExt cx="637039" cy="2780557"/>
          </a:xfrm>
        </p:grpSpPr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BBFA8B4E-A900-4A6D-ADD5-07DF6A07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01C2B8AF-109A-46B9-B551-013684C0A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91">
              <a:extLst>
                <a:ext uri="{FF2B5EF4-FFF2-40B4-BE49-F238E27FC236}">
                  <a16:creationId xmlns:a16="http://schemas.microsoft.com/office/drawing/2014/main" id="{917D41A0-F24C-40EB-AE56-E7CBE654AB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F5B7C775-1BB8-4D47-9852-E46D4DB3B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679" y="1632425"/>
            <a:ext cx="918124" cy="57614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B0D2A311-69B1-4E81-9F30-C53D93E22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id="{E61C2012-0B88-4F45-9994-2A60F45D64C4}"/>
              </a:ext>
            </a:extLst>
          </p:cNvPr>
          <p:cNvGrpSpPr/>
          <p:nvPr/>
        </p:nvGrpSpPr>
        <p:grpSpPr>
          <a:xfrm>
            <a:off x="8107338" y="573477"/>
            <a:ext cx="2448550" cy="987720"/>
            <a:chOff x="4322882" y="5260680"/>
            <a:chExt cx="2448550" cy="987720"/>
          </a:xfrm>
        </p:grpSpPr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C463D061-99DF-477A-9229-0B7B372E9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6DAC4BC3-4D85-4EFA-9521-C4370C260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F7EC3034-CE7B-4D05-BC4D-CA6DC1565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10460136" y="5052188"/>
            <a:ext cx="1817266" cy="181521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27279" y="-180834"/>
            <a:ext cx="3072650" cy="20911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2901" y="1015205"/>
            <a:ext cx="3115326" cy="2304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9496" y="2403535"/>
            <a:ext cx="5182049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2416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0.27083 -0.158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794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06041 -1.85185E-6 C 0.0875 -1.85185E-6 0.12096 0.04746 0.12096 0.08611 L 0.12096 0.17246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861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17461 0.022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111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5494 -0.0083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7" y="-41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4600" y="1204758"/>
            <a:ext cx="5474366" cy="5198810"/>
            <a:chOff x="394600" y="1204758"/>
            <a:chExt cx="5474366" cy="51988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00" y="1204758"/>
              <a:ext cx="5474366" cy="5198810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 rot="14305034" flipV="1">
              <a:off x="2190104" y="3080056"/>
              <a:ext cx="1253151" cy="379669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ight Arrow 7"/>
          <p:cNvSpPr/>
          <p:nvPr/>
        </p:nvSpPr>
        <p:spPr>
          <a:xfrm rot="18076448">
            <a:off x="2837835" y="3145816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23186" y="184892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Kim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giây đi từ 1 vạch đến vạch tiếp liền hết 1 giây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75420" y="3524143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Kim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giây đi hết một vòng trên đồng hồ hết 1 phút (60 giây)</a:t>
            </a:r>
          </a:p>
        </p:txBody>
      </p:sp>
      <p:sp>
        <p:nvSpPr>
          <p:cNvPr id="22" name="Right Arrow 21"/>
          <p:cNvSpPr/>
          <p:nvPr/>
        </p:nvSpPr>
        <p:spPr>
          <a:xfrm rot="15800296" flipV="1">
            <a:off x="2308041" y="3059663"/>
            <a:ext cx="1440000" cy="1440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93823" y="4957706"/>
            <a:ext cx="351246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phút = 60 giây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92161" y="-28405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Giây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683235" y="9155"/>
            <a:ext cx="744504" cy="743664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 rot="16200000" flipV="1">
            <a:off x="2397879" y="3047569"/>
            <a:ext cx="1440000" cy="1440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99105" y="3517964"/>
            <a:ext cx="426878" cy="426878"/>
          </a:xfrm>
          <a:prstGeom prst="ellipse">
            <a:avLst/>
          </a:prstGeom>
          <a:solidFill>
            <a:srgbClr val="FEC223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91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7" grpId="0"/>
      <p:bldP spid="22" grpId="0" animBg="1"/>
      <p:bldP spid="22" grpId="1" animBg="1"/>
      <p:bldP spid="23" grpId="0" animBg="1"/>
      <p:bldP spid="24" grpId="0"/>
      <p:bldP spid="26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254691-C3A0-4E59-BCCC-5BFCD3CC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938" y="940207"/>
            <a:ext cx="7238123" cy="5290602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EFC25CA9-7FC0-439D-A934-F6498AF994A7}"/>
              </a:ext>
            </a:extLst>
          </p:cNvPr>
          <p:cNvGrpSpPr/>
          <p:nvPr/>
        </p:nvGrpSpPr>
        <p:grpSpPr>
          <a:xfrm rot="21193181">
            <a:off x="8779652" y="3221186"/>
            <a:ext cx="2649037" cy="1809321"/>
            <a:chOff x="9015984" y="2528554"/>
            <a:chExt cx="2157344" cy="1473489"/>
          </a:xfrm>
        </p:grpSpPr>
        <p:sp>
          <p:nvSpPr>
            <p:cNvPr id="5" name="Freeform 166">
              <a:extLst>
                <a:ext uri="{FF2B5EF4-FFF2-40B4-BE49-F238E27FC236}">
                  <a16:creationId xmlns:a16="http://schemas.microsoft.com/office/drawing/2014/main" id="{941B640A-7D1A-492D-B0C1-B31586472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167">
              <a:extLst>
                <a:ext uri="{FF2B5EF4-FFF2-40B4-BE49-F238E27FC236}">
                  <a16:creationId xmlns:a16="http://schemas.microsoft.com/office/drawing/2014/main" id="{EF9494E8-EADC-4042-92F9-79A739472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168">
              <a:extLst>
                <a:ext uri="{FF2B5EF4-FFF2-40B4-BE49-F238E27FC236}">
                  <a16:creationId xmlns:a16="http://schemas.microsoft.com/office/drawing/2014/main" id="{0F3495E9-3BF5-4A79-8BF5-23E9A8D42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169">
              <a:extLst>
                <a:ext uri="{FF2B5EF4-FFF2-40B4-BE49-F238E27FC236}">
                  <a16:creationId xmlns:a16="http://schemas.microsoft.com/office/drawing/2014/main" id="{DF9810F7-0B9A-4342-856D-B584223EC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170">
              <a:extLst>
                <a:ext uri="{FF2B5EF4-FFF2-40B4-BE49-F238E27FC236}">
                  <a16:creationId xmlns:a16="http://schemas.microsoft.com/office/drawing/2014/main" id="{1F0E73FD-183D-4758-A844-3897210C2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175">
              <a:extLst>
                <a:ext uri="{FF2B5EF4-FFF2-40B4-BE49-F238E27FC236}">
                  <a16:creationId xmlns:a16="http://schemas.microsoft.com/office/drawing/2014/main" id="{15A95158-B3B5-4035-A7DA-D718485DF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76">
              <a:extLst>
                <a:ext uri="{FF2B5EF4-FFF2-40B4-BE49-F238E27FC236}">
                  <a16:creationId xmlns:a16="http://schemas.microsoft.com/office/drawing/2014/main" id="{9D238ADD-B406-4D4D-8D27-FC1D0208C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77">
              <a:extLst>
                <a:ext uri="{FF2B5EF4-FFF2-40B4-BE49-F238E27FC236}">
                  <a16:creationId xmlns:a16="http://schemas.microsoft.com/office/drawing/2014/main" id="{6E25812D-4B32-43CA-A82B-078C76206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78">
              <a:extLst>
                <a:ext uri="{FF2B5EF4-FFF2-40B4-BE49-F238E27FC236}">
                  <a16:creationId xmlns:a16="http://schemas.microsoft.com/office/drawing/2014/main" id="{510EF8F4-F5A7-4CE1-8C15-DC76590A4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79">
              <a:extLst>
                <a:ext uri="{FF2B5EF4-FFF2-40B4-BE49-F238E27FC236}">
                  <a16:creationId xmlns:a16="http://schemas.microsoft.com/office/drawing/2014/main" id="{3535B12B-3E01-4145-8CCB-06BE9E11B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8EED0BF8-259D-40B4-970B-64486716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10496B2-AC6F-4689-A505-C76382C28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173" y="2198112"/>
            <a:ext cx="778774" cy="48870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66175FA-8E9F-461A-9EB8-C47D2CA85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12" y="903465"/>
            <a:ext cx="965054" cy="4887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E71A8E6-5071-4748-AE80-CF2958736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7110761" y="187234"/>
            <a:ext cx="485753" cy="46082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EA11F19-D0B4-4536-B420-670D0F4B86F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8518" y="5689881"/>
            <a:ext cx="1273311" cy="90186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731F995-FD81-4C22-BE69-C23026A8DC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3414">
            <a:off x="-1171384" y="1887324"/>
            <a:ext cx="3032616" cy="3935368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D02FE07E-37DC-46BD-AA22-7BF0E692A8D3}"/>
              </a:ext>
            </a:extLst>
          </p:cNvPr>
          <p:cNvSpPr txBox="1"/>
          <p:nvPr/>
        </p:nvSpPr>
        <p:spPr>
          <a:xfrm>
            <a:off x="4001205" y="1087449"/>
            <a:ext cx="3722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 w="22225">
                  <a:noFill/>
                </a:ln>
                <a:solidFill>
                  <a:srgbClr val="E52B1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 NHỚ</a:t>
            </a:r>
            <a:endParaRPr kumimoji="0" lang="zh-CN" altLang="en-US" sz="5400" b="1" i="0" u="none" strike="noStrike" kern="1200" cap="none" spc="0" normalizeH="0" baseline="0" noProof="0" dirty="0">
              <a:ln w="22225">
                <a:noFill/>
              </a:ln>
              <a:solidFill>
                <a:srgbClr val="E52B12"/>
              </a:solidFill>
              <a:effectLst/>
              <a:uLnTx/>
              <a:uFillTx/>
              <a:latin typeface="Cambria" panose="020405030504060302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35CEDCB-30AD-49FC-A03B-73EC17893E67}"/>
              </a:ext>
            </a:extLst>
          </p:cNvPr>
          <p:cNvSpPr txBox="1"/>
          <p:nvPr/>
        </p:nvSpPr>
        <p:spPr>
          <a:xfrm>
            <a:off x="3572036" y="2723253"/>
            <a:ext cx="49553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smtClean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</a:t>
            </a: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phút = 60 </a:t>
            </a:r>
            <a:r>
              <a:rPr kumimoji="0" lang="en-US" altLang="zh-CN" sz="4800" b="1" i="0" u="none" strike="noStrike" kern="1200" cap="none" spc="0" normalizeH="0" baseline="0" noProof="0" smtClean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giây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4800" b="1">
                <a:solidFill>
                  <a:srgbClr val="3BA934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giờ = 60 </a:t>
            </a:r>
            <a:r>
              <a:rPr lang="en-US" altLang="zh-CN" sz="4800" b="1" smtClean="0">
                <a:solidFill>
                  <a:srgbClr val="3BA934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phút</a:t>
            </a:r>
            <a:endParaRPr lang="en-US" altLang="zh-CN" sz="4800" b="1">
              <a:solidFill>
                <a:srgbClr val="3BA934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3ACE747-FD0C-4C79-8375-80607427225E}"/>
              </a:ext>
            </a:extLst>
          </p:cNvPr>
          <p:cNvGrpSpPr/>
          <p:nvPr/>
        </p:nvGrpSpPr>
        <p:grpSpPr>
          <a:xfrm>
            <a:off x="8376444" y="1210669"/>
            <a:ext cx="1059102" cy="1022996"/>
            <a:chOff x="10101876" y="4297860"/>
            <a:chExt cx="1826037" cy="1763786"/>
          </a:xfrm>
        </p:grpSpPr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A7CA4E92-3BCC-46E1-9FDE-274AFDA08E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0888D668-A6D6-4C9D-BBFB-14B7D3A8A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18">
              <a:extLst>
                <a:ext uri="{FF2B5EF4-FFF2-40B4-BE49-F238E27FC236}">
                  <a16:creationId xmlns:a16="http://schemas.microsoft.com/office/drawing/2014/main" id="{7BAA2D91-5130-4F2F-97E6-8BA59D3B96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19">
              <a:extLst>
                <a:ext uri="{FF2B5EF4-FFF2-40B4-BE49-F238E27FC236}">
                  <a16:creationId xmlns:a16="http://schemas.microsoft.com/office/drawing/2014/main" id="{9BFA10D4-A365-486B-93C4-BDEEBEB944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20">
              <a:extLst>
                <a:ext uri="{FF2B5EF4-FFF2-40B4-BE49-F238E27FC236}">
                  <a16:creationId xmlns:a16="http://schemas.microsoft.com/office/drawing/2014/main" id="{777C6CB8-140C-4E7C-8276-BA554A6AB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121">
              <a:extLst>
                <a:ext uri="{FF2B5EF4-FFF2-40B4-BE49-F238E27FC236}">
                  <a16:creationId xmlns:a16="http://schemas.microsoft.com/office/drawing/2014/main" id="{1B1B7BF0-21A1-45A5-8888-96C02039B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9853639" y="329885"/>
            <a:ext cx="1754174" cy="175417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816708" y="136338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Giây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3107782" y="271872"/>
            <a:ext cx="744504" cy="743664"/>
          </a:xfrm>
          <a:prstGeom prst="rect">
            <a:avLst/>
          </a:prstGeom>
        </p:spPr>
      </p:pic>
      <p:sp>
        <p:nvSpPr>
          <p:cNvPr id="35" name="文本框 23">
            <a:extLst>
              <a:ext uri="{FF2B5EF4-FFF2-40B4-BE49-F238E27FC236}">
                <a16:creationId xmlns:a16="http://schemas.microsoft.com/office/drawing/2014/main" id="{D02FE07E-37DC-46BD-AA22-7BF0E692A8D3}"/>
              </a:ext>
            </a:extLst>
          </p:cNvPr>
          <p:cNvSpPr txBox="1"/>
          <p:nvPr/>
        </p:nvSpPr>
        <p:spPr>
          <a:xfrm>
            <a:off x="3175441" y="2163664"/>
            <a:ext cx="597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mtClean="0">
                <a:ln w="2222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Giây là một đơn vị đo thời gian</a:t>
            </a:r>
            <a:endParaRPr kumimoji="0" lang="zh-CN" altLang="en-US" sz="3200" b="1" i="0" u="none" strike="noStrike" kern="1200" cap="none" spc="0" normalizeH="0" baseline="0" noProof="0" dirty="0">
              <a:ln w="22225"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44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8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717C81E-375E-408F-930E-AEB115826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1120694" y="-280061"/>
            <a:ext cx="10114157" cy="80415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21" y="2034303"/>
            <a:ext cx="918124" cy="57614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30" y="322589"/>
            <a:ext cx="918124" cy="57614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1898DB2-9A33-47F6-AF5F-16CF447407F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7425">
            <a:off x="729857" y="3640883"/>
            <a:ext cx="1958846" cy="253137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220728" y="1612565"/>
            <a:ext cx="531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F2B8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Đơn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F2B8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vị đo thời gian lớn hơn năm là gì?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2B800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A3F0354-C298-4A45-85C1-22AA0F3B193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01345" flipH="1" flipV="1">
            <a:off x="10787055" y="5450713"/>
            <a:ext cx="1016967" cy="112671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4BA7886-77E7-434A-9B74-C629391074C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117575">
            <a:off x="9852892" y="751427"/>
            <a:ext cx="1016967" cy="112671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10159108" y="2226164"/>
            <a:ext cx="1158581" cy="1767603"/>
            <a:chOff x="8683894" y="705760"/>
            <a:chExt cx="1389852" cy="2120445"/>
          </a:xfrm>
        </p:grpSpPr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23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033594" y="2920286"/>
            <a:ext cx="5314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>
                <a:ln>
                  <a:noFill/>
                </a:ln>
                <a:solidFill>
                  <a:srgbClr val="0080C2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 kỉ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0080C2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033594" y="4026556"/>
            <a:ext cx="5799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DA190F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DA190F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2404323" y="4853368"/>
            <a:ext cx="1754174" cy="175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08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15442" y="0"/>
            <a:ext cx="2570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Thế kỉ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385860" y="95594"/>
            <a:ext cx="744504" cy="74366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830996"/>
            <a:ext cx="12192000" cy="6027003"/>
            <a:chOff x="319314" y="830997"/>
            <a:chExt cx="11553372" cy="5874602"/>
          </a:xfrm>
        </p:grpSpPr>
        <p:sp>
          <p:nvSpPr>
            <p:cNvPr id="2" name="Flowchart: Off-page Connector 1"/>
            <p:cNvSpPr/>
            <p:nvPr/>
          </p:nvSpPr>
          <p:spPr>
            <a:xfrm flipV="1">
              <a:off x="319314" y="830997"/>
              <a:ext cx="11553372" cy="5874602"/>
            </a:xfrm>
            <a:prstGeom prst="flowChartOffpageConnector">
              <a:avLst/>
            </a:pr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lowchart: Off-page Connector 4"/>
            <p:cNvSpPr/>
            <p:nvPr/>
          </p:nvSpPr>
          <p:spPr>
            <a:xfrm flipV="1">
              <a:off x="435430" y="934852"/>
              <a:ext cx="11321142" cy="5654633"/>
            </a:xfrm>
            <a:prstGeom prst="flowChartOffpageConnector">
              <a:avLst/>
            </a:prstGeom>
            <a:noFill/>
            <a:ln w="76200">
              <a:solidFill>
                <a:srgbClr val="4631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196208" y="1395627"/>
            <a:ext cx="5799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DA190F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DA190F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-661244" y="2626513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 đến năm 100 là thế kỉ một (</a:t>
            </a: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 kỉ I</a:t>
            </a: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)</a:t>
            </a:r>
            <a:endParaRPr kumimoji="0" lang="zh-CN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3BA934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-396204" y="3335117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101 đến năm 200 là thế kỉ hai (</a:t>
            </a: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 kỉ II</a:t>
            </a: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)</a:t>
            </a:r>
            <a:endParaRPr kumimoji="0" lang="zh-CN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3BA934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-334937" y="3948818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201 đến năm 300 là thế kỉ ba (</a:t>
            </a: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 kỉ III</a:t>
            </a: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)</a:t>
            </a:r>
            <a:endParaRPr kumimoji="0" lang="zh-CN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3BA934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1291771" y="4627272"/>
            <a:ext cx="105809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…</a:t>
            </a:r>
            <a:endParaRPr kumimoji="0" lang="zh-CN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3BA934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19313" y="5118540"/>
            <a:ext cx="11553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1901 đến năm 2000 là thế kỉ hai mươi (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 kỉ XX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)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3BA934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-60348" y="5877458"/>
            <a:ext cx="124044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2001 đến năm 2100 là thế kỉ hai mươi mốt (</a:t>
            </a:r>
            <a:r>
              <a:rPr kumimoji="0" lang="en-US" altLang="zh-CN" sz="34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 kỉ XXI</a:t>
            </a:r>
            <a:r>
              <a:rPr kumimoji="0" lang="en-US" altLang="zh-CN" sz="34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)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3BA934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035" y="1395627"/>
            <a:ext cx="918124" cy="5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15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CF701177-5021-47F0-9E1A-847F13B09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381" y="370654"/>
            <a:ext cx="3484701" cy="61166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5BB4F70-8D65-47A6-9156-C2F085398E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6" b="75445"/>
          <a:stretch/>
        </p:blipFill>
        <p:spPr>
          <a:xfrm>
            <a:off x="-237282" y="-213035"/>
            <a:ext cx="7775505" cy="82911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AC4106C-2974-4811-835A-13F573BCE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06EEE4-A317-4D57-B849-59A2A18CE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213" y="154888"/>
            <a:ext cx="771574" cy="4841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A8084D1-36DA-49EA-983E-44DAEDF55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329" y="396980"/>
            <a:ext cx="1055547" cy="662386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2980D984-45A9-4985-B144-1FEA185C421C}"/>
              </a:ext>
            </a:extLst>
          </p:cNvPr>
          <p:cNvGrpSpPr/>
          <p:nvPr/>
        </p:nvGrpSpPr>
        <p:grpSpPr>
          <a:xfrm rot="19663740">
            <a:off x="7713337" y="1936948"/>
            <a:ext cx="654790" cy="845387"/>
            <a:chOff x="10766636" y="3941730"/>
            <a:chExt cx="1047922" cy="1352954"/>
          </a:xfrm>
        </p:grpSpPr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id="{F4EA93A0-1F63-4C66-8A42-791577945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id="{C2AA4E96-55DA-468D-80B7-79BEDDF24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id="{006ABF22-873D-4F7F-B581-CD7B799AC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id="{D7604E4A-218E-43A3-AAA9-F228E891C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id="{D706F6AF-FD54-4730-B804-A458895D1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3" name="Freeform 113">
              <a:extLst>
                <a:ext uri="{FF2B5EF4-FFF2-40B4-BE49-F238E27FC236}">
                  <a16:creationId xmlns:a16="http://schemas.microsoft.com/office/drawing/2014/main" id="{61E93406-9675-4173-90B2-0CFD9EC23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D395DBD-0A1C-4355-AFE6-53BF3C3E5E8B}"/>
              </a:ext>
            </a:extLst>
          </p:cNvPr>
          <p:cNvGrpSpPr/>
          <p:nvPr/>
        </p:nvGrpSpPr>
        <p:grpSpPr>
          <a:xfrm rot="1539558">
            <a:off x="7773348" y="3865161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id="{15A9B8CF-9420-41D6-8FCC-7A662CFD9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id="{A7EACEAE-3670-4227-9D22-DE1646AF5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E454C4C0-1739-4958-A80D-7C39556E1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id="{DFDCB4F9-E0C9-42D4-8627-01F6D66A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91E660E2-C77F-4AEE-BAF1-228B38F3B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id="{9ACFED28-B16E-4316-8DD2-15263B547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16993A98-AE74-469D-AAEA-E013CE8237FA}"/>
              </a:ext>
            </a:extLst>
          </p:cNvPr>
          <p:cNvGrpSpPr/>
          <p:nvPr/>
        </p:nvGrpSpPr>
        <p:grpSpPr>
          <a:xfrm rot="18219084">
            <a:off x="6735598" y="4790872"/>
            <a:ext cx="654790" cy="845387"/>
            <a:chOff x="10766636" y="3941730"/>
            <a:chExt cx="1047922" cy="1352954"/>
          </a:xfrm>
        </p:grpSpPr>
        <p:sp>
          <p:nvSpPr>
            <p:cNvPr id="42" name="Freeform 108">
              <a:extLst>
                <a:ext uri="{FF2B5EF4-FFF2-40B4-BE49-F238E27FC236}">
                  <a16:creationId xmlns:a16="http://schemas.microsoft.com/office/drawing/2014/main" id="{8D44FD47-5CCD-4DBA-9113-4E60BA84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3" name="Freeform 109">
              <a:extLst>
                <a:ext uri="{FF2B5EF4-FFF2-40B4-BE49-F238E27FC236}">
                  <a16:creationId xmlns:a16="http://schemas.microsoft.com/office/drawing/2014/main" id="{C3204761-4247-431D-B89D-53AE1F852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4" name="Freeform 110">
              <a:extLst>
                <a:ext uri="{FF2B5EF4-FFF2-40B4-BE49-F238E27FC236}">
                  <a16:creationId xmlns:a16="http://schemas.microsoft.com/office/drawing/2014/main" id="{2EED4E7E-DF86-4700-AD95-D0F714356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5" name="Freeform 111">
              <a:extLst>
                <a:ext uri="{FF2B5EF4-FFF2-40B4-BE49-F238E27FC236}">
                  <a16:creationId xmlns:a16="http://schemas.microsoft.com/office/drawing/2014/main" id="{3D8388E0-64B7-4CB2-A7D4-16F398C83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6" name="Freeform 112">
              <a:extLst>
                <a:ext uri="{FF2B5EF4-FFF2-40B4-BE49-F238E27FC236}">
                  <a16:creationId xmlns:a16="http://schemas.microsoft.com/office/drawing/2014/main" id="{D1683682-C367-419B-A22C-55FD075A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7" name="Freeform 113">
              <a:extLst>
                <a:ext uri="{FF2B5EF4-FFF2-40B4-BE49-F238E27FC236}">
                  <a16:creationId xmlns:a16="http://schemas.microsoft.com/office/drawing/2014/main" id="{C3D7AF9B-3882-475B-AF11-1EFB7D654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FD8D14D2-686F-4197-BBD0-B1D921AA93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959" y="5510502"/>
            <a:ext cx="3032616" cy="393536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076F4EFA-34B5-4848-9826-4153FD27B0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47" y="5392609"/>
            <a:ext cx="3032616" cy="3935368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8A67A953-7482-45F7-8EC9-5133283FFE0B}"/>
              </a:ext>
            </a:extLst>
          </p:cNvPr>
          <p:cNvSpPr txBox="1"/>
          <p:nvPr/>
        </p:nvSpPr>
        <p:spPr>
          <a:xfrm>
            <a:off x="1631751" y="1992549"/>
            <a:ext cx="4288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err="1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5400" b="1" i="0" u="none" strike="noStrike" kern="1200" cap="none" spc="0" normalizeH="0" baseline="0" noProof="0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smtClean="0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2023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kỉ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mấy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?</a:t>
            </a:r>
            <a:endParaRPr kumimoji="0" lang="zh-CN" altLang="en-US" sz="5400" b="1" i="0" u="none" strike="noStrike" kern="1200" cap="none" spc="0" normalizeH="0" baseline="0" noProof="0" dirty="0">
              <a:ln w="22225">
                <a:noFill/>
              </a:ln>
              <a:solidFill>
                <a:srgbClr val="1C88D2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F9255F32-92C2-43CA-86DE-C298DDB1DA0A}"/>
              </a:ext>
            </a:extLst>
          </p:cNvPr>
          <p:cNvSpPr txBox="1"/>
          <p:nvPr/>
        </p:nvSpPr>
        <p:spPr>
          <a:xfrm>
            <a:off x="1827811" y="2000024"/>
            <a:ext cx="38962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err="1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5400" b="1" i="0" u="none" strike="noStrike" kern="1200" cap="none" spc="0" normalizeH="0" baseline="0" noProof="0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smtClean="0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2023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kỉ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XXI.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924560" y="-44845"/>
            <a:ext cx="2570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Thế kỉ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2194978" y="50749"/>
            <a:ext cx="744504" cy="74366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861654" y="3748980"/>
            <a:ext cx="1540194" cy="15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67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1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748FBA7-5B3E-4778-A836-3BF82E003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43" y="897277"/>
            <a:ext cx="7605569" cy="51434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1EAB4AD-5379-433D-90B2-B9041BA76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2B2D19-1C38-488B-BCC7-90E8E0609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773E3F-07E0-4A1B-9887-95AA83CE5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845" y="231722"/>
            <a:ext cx="918124" cy="5761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56A9F3F-E303-4029-B602-BC9248B83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754">
            <a:off x="8993277" y="138901"/>
            <a:ext cx="2323782" cy="2321158"/>
          </a:xfrm>
          <a:prstGeom prst="rect">
            <a:avLst/>
          </a:prstGeom>
        </p:spPr>
      </p:pic>
      <p:pic>
        <p:nvPicPr>
          <p:cNvPr id="26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32" y="4004740"/>
            <a:ext cx="918124" cy="576149"/>
          </a:xfrm>
          <a:prstGeom prst="rect">
            <a:avLst/>
          </a:prstGeom>
        </p:spPr>
      </p:pic>
      <p:pic>
        <p:nvPicPr>
          <p:cNvPr id="31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69" y="5866007"/>
            <a:ext cx="918124" cy="576149"/>
          </a:xfrm>
          <a:prstGeom prst="rect">
            <a:avLst/>
          </a:prstGeom>
        </p:spPr>
      </p:pic>
      <p:pic>
        <p:nvPicPr>
          <p:cNvPr id="32" name="图片 27">
            <a:extLst>
              <a:ext uri="{FF2B5EF4-FFF2-40B4-BE49-F238E27FC236}">
                <a16:creationId xmlns:a16="http://schemas.microsoft.com/office/drawing/2014/main" id="{7FC34645-D003-4151-AEC3-C5B58A136D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" y="1531163"/>
            <a:ext cx="2698244" cy="4512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2522" y="2449337"/>
            <a:ext cx="7391690" cy="267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834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C -0.00559 -0.00533 -0.0121 -0.01019 -0.01497 -0.01597 C -0.0177 -0.02292 -0.01927 -0.03079 -0.0207 -0.03866 C -0.02213 -0.04676 -0.0207 -0.05324 -0.01927 -0.06065 C -0.0177 -0.06736 -0.01562 -0.07454 -0.01067 -0.08056 C -0.00638 -0.08681 0.00079 -0.09144 0.0086 -0.09514 C 0.01589 -0.09908 0.02435 -0.10139 0.03295 -0.10255 C 0.04167 -0.10371 0.05027 -0.10371 0.05808 -0.10255 C 0.06667 -0.10139 0.07461 -0.09838 0.08112 -0.09329 C 0.0875 -0.08912 0.09323 -0.08357 0.0961 -0.07685 C 0.09974 -0.07084 0.10118 -0.0625 0.10118 -0.05556 C 0.10196 -0.04908 0.10118 -0.04097 0.0974 -0.03449 C 0.09389 -0.02824 0.0875 -0.02338 0.07891 -0.0213 C 0.07032 -0.01898 0.06172 -0.02153 0.05599 -0.0257 C 0.05092 -0.03033 0.04727 -0.03681 0.04662 -0.04468 C 0.04662 -0.05278 0.04727 -0.05996 0.05092 -0.06597 C 0.05456 -0.07222 0.05378 -0.07315 0.06823 -0.08125 C 0.08112 -0.08982 0.09389 -0.0875 0.10196 -0.08797 C 0.10964 -0.08797 0.11615 -0.08542 0.12409 -0.0831 C 0.13269 -0.08009 0.13985 -0.07454 0.1448 -0.06945 C 0.14987 -0.06459 0.15196 -0.05903 0.15495 -0.04908 C 0.15717 -0.03912 0.15717 -0.03449 0.15717 -0.02685 C 0.15717 -0.01991 0.15717 -0.01227 0.15717 -0.00533 " pathEditMode="relative" rAng="0" ptsTypes="AAAAAAAAAAAAAAAAAAAAA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-518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795" y="837412"/>
            <a:ext cx="1158340" cy="1341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1265" y="1031869"/>
            <a:ext cx="1935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?</a:t>
            </a:r>
            <a:endParaRPr lang="en-US" sz="44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1932" y="1900483"/>
            <a:ext cx="5463431" cy="738664"/>
            <a:chOff x="627402" y="1346598"/>
            <a:chExt cx="5463431" cy="738664"/>
          </a:xfrm>
        </p:grpSpPr>
        <p:sp>
          <p:nvSpPr>
            <p:cNvPr id="8" name="TextBox 7"/>
            <p:cNvSpPr txBox="1"/>
            <p:nvPr/>
          </p:nvSpPr>
          <p:spPr>
            <a:xfrm>
              <a:off x="627402" y="1346598"/>
              <a:ext cx="54634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a) 1 phút =          giây</a:t>
              </a:r>
              <a:endParaRPr lang="en-US" sz="4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481199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7877" y="2669924"/>
            <a:ext cx="5463431" cy="738664"/>
            <a:chOff x="627402" y="1346598"/>
            <a:chExt cx="5463431" cy="738664"/>
          </a:xfrm>
        </p:grpSpPr>
        <p:sp>
          <p:nvSpPr>
            <p:cNvPr id="12" name="TextBox 11"/>
            <p:cNvSpPr txBox="1"/>
            <p:nvPr/>
          </p:nvSpPr>
          <p:spPr>
            <a:xfrm>
              <a:off x="627402" y="1346598"/>
              <a:ext cx="54634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  60 giây =         phút</a:t>
              </a:r>
              <a:endParaRPr lang="en-US" sz="4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267583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29182" y="1900482"/>
            <a:ext cx="5463431" cy="738664"/>
            <a:chOff x="627402" y="1346598"/>
            <a:chExt cx="5463431" cy="738664"/>
          </a:xfrm>
        </p:grpSpPr>
        <p:sp>
          <p:nvSpPr>
            <p:cNvPr id="15" name="TextBox 14"/>
            <p:cNvSpPr txBox="1"/>
            <p:nvPr/>
          </p:nvSpPr>
          <p:spPr>
            <a:xfrm>
              <a:off x="627402" y="1346598"/>
              <a:ext cx="54634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    3 phút =          giây</a:t>
              </a:r>
              <a:endParaRPr lang="en-US" sz="4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93709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74982" y="2665145"/>
            <a:ext cx="5463431" cy="738664"/>
            <a:chOff x="627402" y="1346598"/>
            <a:chExt cx="5463431" cy="738664"/>
          </a:xfrm>
        </p:grpSpPr>
        <p:sp>
          <p:nvSpPr>
            <p:cNvPr id="18" name="TextBox 17"/>
            <p:cNvSpPr txBox="1"/>
            <p:nvPr/>
          </p:nvSpPr>
          <p:spPr>
            <a:xfrm>
              <a:off x="627402" y="1346598"/>
              <a:ext cx="54634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180 giây =         phút</a:t>
              </a:r>
              <a:endParaRPr lang="en-US" sz="4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319835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7554" y="3839202"/>
            <a:ext cx="5693754" cy="738664"/>
            <a:chOff x="627402" y="1346598"/>
            <a:chExt cx="5693754" cy="738664"/>
          </a:xfrm>
        </p:grpSpPr>
        <p:sp>
          <p:nvSpPr>
            <p:cNvPr id="21" name="TextBox 20"/>
            <p:cNvSpPr txBox="1"/>
            <p:nvPr/>
          </p:nvSpPr>
          <p:spPr>
            <a:xfrm>
              <a:off x="627402" y="1346598"/>
              <a:ext cx="56937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lang="en-US" sz="42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) 1 thế kỉ =          năm</a:t>
              </a:r>
              <a:endParaRPr lang="en-US" sz="4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755522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0895" y="4758632"/>
            <a:ext cx="5463431" cy="738664"/>
            <a:chOff x="627402" y="1346598"/>
            <a:chExt cx="5463431" cy="738664"/>
          </a:xfrm>
        </p:grpSpPr>
        <p:sp>
          <p:nvSpPr>
            <p:cNvPr id="24" name="TextBox 23"/>
            <p:cNvSpPr txBox="1"/>
            <p:nvPr/>
          </p:nvSpPr>
          <p:spPr>
            <a:xfrm>
              <a:off x="627402" y="1346598"/>
              <a:ext cx="54634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100 năm =         thế kỉ</a:t>
              </a:r>
              <a:endParaRPr lang="en-US" sz="4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398213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78932" y="3795012"/>
            <a:ext cx="5693754" cy="738664"/>
            <a:chOff x="627402" y="1346598"/>
            <a:chExt cx="5693754" cy="738664"/>
          </a:xfrm>
        </p:grpSpPr>
        <p:sp>
          <p:nvSpPr>
            <p:cNvPr id="27" name="TextBox 26"/>
            <p:cNvSpPr txBox="1"/>
            <p:nvPr/>
          </p:nvSpPr>
          <p:spPr>
            <a:xfrm>
              <a:off x="627402" y="1346598"/>
              <a:ext cx="56937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2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    4 thế kỉ =          năm</a:t>
              </a:r>
              <a:endParaRPr lang="en-US" sz="4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690207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31643" y="4714442"/>
            <a:ext cx="5463431" cy="738664"/>
            <a:chOff x="627402" y="1346598"/>
            <a:chExt cx="5463431" cy="738664"/>
          </a:xfrm>
        </p:grpSpPr>
        <p:sp>
          <p:nvSpPr>
            <p:cNvPr id="30" name="TextBox 29"/>
            <p:cNvSpPr txBox="1"/>
            <p:nvPr/>
          </p:nvSpPr>
          <p:spPr>
            <a:xfrm>
              <a:off x="627402" y="1346598"/>
              <a:ext cx="54634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r>
                <a:rPr lang="en-US" sz="42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00 năm =         thế kỉ</a:t>
              </a:r>
              <a:endParaRPr lang="en-US" sz="4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424339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3346066" y="1995767"/>
            <a:ext cx="934875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6</a:t>
            </a:r>
            <a:r>
              <a:rPr lang="en-US" sz="4000" b="1" smtClean="0">
                <a:solidFill>
                  <a:srgbClr val="FF0000"/>
                </a:solidFill>
              </a:rPr>
              <a:t>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33003" y="2775847"/>
            <a:ext cx="934875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877950" y="1998888"/>
            <a:ext cx="1036758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180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945025" y="2763487"/>
            <a:ext cx="934875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3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584384" y="3927683"/>
            <a:ext cx="1036758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100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645674" y="4855846"/>
            <a:ext cx="934875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176088" y="3895775"/>
            <a:ext cx="1036758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4</a:t>
            </a:r>
            <a:r>
              <a:rPr lang="en-US" sz="4000" b="1" smtClean="0">
                <a:solidFill>
                  <a:srgbClr val="FF0000"/>
                </a:solidFill>
              </a:rPr>
              <a:t>00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166406" y="4802842"/>
            <a:ext cx="934875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4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5569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"/>
            <a:ext cx="11913326" cy="6770914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/>
          <p:cNvSpPr/>
          <p:nvPr/>
        </p:nvSpPr>
        <p:spPr>
          <a:xfrm>
            <a:off x="999362" y="729149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1886194" y="739404"/>
            <a:ext cx="9426240" cy="1200329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sinh của mỗi nhân vật lịch sử dưới đây thuộc thế kỉ nào?</a:t>
            </a:r>
            <a:endParaRPr lang="en-US" sz="36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6031" y="2385270"/>
            <a:ext cx="2723556" cy="1132323"/>
            <a:chOff x="646661" y="2319945"/>
            <a:chExt cx="3173124" cy="1129886"/>
          </a:xfrm>
        </p:grpSpPr>
        <p:sp>
          <p:nvSpPr>
            <p:cNvPr id="9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16698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646661" y="2354153"/>
              <a:ext cx="31731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Cambria" panose="02040503050406030204" pitchFamily="18" charset="0"/>
                </a:rPr>
                <a:t>Trần Hưng Đạo sinh năm 1228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07836" y="2393426"/>
            <a:ext cx="2723556" cy="1132323"/>
            <a:chOff x="646661" y="2319945"/>
            <a:chExt cx="3173124" cy="1129886"/>
          </a:xfrm>
        </p:grpSpPr>
        <p:sp>
          <p:nvSpPr>
            <p:cNvPr id="17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16698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646661" y="2354153"/>
              <a:ext cx="3173124" cy="95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Cambria" panose="02040503050406030204" pitchFamily="18" charset="0"/>
                </a:rPr>
                <a:t>Nguyễn Trãi sinh năm 1380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86578" y="2419552"/>
            <a:ext cx="2723556" cy="1132323"/>
            <a:chOff x="646661" y="2319945"/>
            <a:chExt cx="3173124" cy="1129886"/>
          </a:xfrm>
        </p:grpSpPr>
        <p:sp>
          <p:nvSpPr>
            <p:cNvPr id="20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16698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646661" y="2354153"/>
              <a:ext cx="3173124" cy="95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Cambria" panose="02040503050406030204" pitchFamily="18" charset="0"/>
                </a:rPr>
                <a:t>Phan Bội Châu sinh năm 1867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876274" y="2414306"/>
            <a:ext cx="2723556" cy="1132323"/>
            <a:chOff x="646661" y="2319945"/>
            <a:chExt cx="3173124" cy="1129886"/>
          </a:xfrm>
        </p:grpSpPr>
        <p:sp>
          <p:nvSpPr>
            <p:cNvPr id="23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16698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646661" y="2354153"/>
              <a:ext cx="3173124" cy="95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Cambria" panose="02040503050406030204" pitchFamily="18" charset="0"/>
                </a:rPr>
                <a:t>Đinh Bộ Lĩnh sinh năm 924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914246" y="4818731"/>
            <a:ext cx="2723556" cy="836023"/>
            <a:chOff x="222066" y="4833257"/>
            <a:chExt cx="2723556" cy="836023"/>
          </a:xfrm>
        </p:grpSpPr>
        <p:sp>
          <p:nvSpPr>
            <p:cNvPr id="26" name="Flowchart: Terminator 25"/>
            <p:cNvSpPr/>
            <p:nvPr/>
          </p:nvSpPr>
          <p:spPr>
            <a:xfrm>
              <a:off x="516031" y="4833257"/>
              <a:ext cx="2240232" cy="836023"/>
            </a:xfrm>
            <a:prstGeom prst="flowChartTermina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222066" y="4975133"/>
              <a:ext cx="2723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Cambria" panose="02040503050406030204" pitchFamily="18" charset="0"/>
                </a:rPr>
                <a:t>Thế kỉ XIV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128505" y="4818731"/>
            <a:ext cx="2723556" cy="836023"/>
            <a:chOff x="222066" y="4833257"/>
            <a:chExt cx="2723556" cy="836023"/>
          </a:xfrm>
        </p:grpSpPr>
        <p:sp>
          <p:nvSpPr>
            <p:cNvPr id="30" name="Flowchart: Terminator 29"/>
            <p:cNvSpPr/>
            <p:nvPr/>
          </p:nvSpPr>
          <p:spPr>
            <a:xfrm>
              <a:off x="516031" y="4833257"/>
              <a:ext cx="2240232" cy="836023"/>
            </a:xfrm>
            <a:prstGeom prst="flowChartTermina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222066" y="4975133"/>
              <a:ext cx="2723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Cambria" panose="02040503050406030204" pitchFamily="18" charset="0"/>
                </a:rPr>
                <a:t>Thế kỉ X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47449" y="4833257"/>
            <a:ext cx="2723556" cy="836023"/>
            <a:chOff x="222066" y="4833257"/>
            <a:chExt cx="2723556" cy="836023"/>
          </a:xfrm>
        </p:grpSpPr>
        <p:sp>
          <p:nvSpPr>
            <p:cNvPr id="33" name="Flowchart: Terminator 32"/>
            <p:cNvSpPr/>
            <p:nvPr/>
          </p:nvSpPr>
          <p:spPr>
            <a:xfrm>
              <a:off x="516031" y="4833257"/>
              <a:ext cx="2240232" cy="836023"/>
            </a:xfrm>
            <a:prstGeom prst="flowChartTermina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222066" y="4975133"/>
              <a:ext cx="2723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Cambria" panose="02040503050406030204" pitchFamily="18" charset="0"/>
                </a:rPr>
                <a:t>Thế kỉ XIII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22066" y="4833257"/>
            <a:ext cx="2723556" cy="836023"/>
            <a:chOff x="222066" y="4833257"/>
            <a:chExt cx="2723556" cy="836023"/>
          </a:xfrm>
        </p:grpSpPr>
        <p:sp>
          <p:nvSpPr>
            <p:cNvPr id="36" name="Flowchart: Terminator 35"/>
            <p:cNvSpPr/>
            <p:nvPr/>
          </p:nvSpPr>
          <p:spPr>
            <a:xfrm>
              <a:off x="516031" y="4833257"/>
              <a:ext cx="2240232" cy="836023"/>
            </a:xfrm>
            <a:prstGeom prst="flowChartTermina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222066" y="4975133"/>
              <a:ext cx="2723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Cambria" panose="02040503050406030204" pitchFamily="18" charset="0"/>
                </a:rPr>
                <a:t>Thế kỉ XIX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cxnSp>
        <p:nvCxnSpPr>
          <p:cNvPr id="41" name="Straight Arrow Connector 40"/>
          <p:cNvCxnSpPr>
            <a:stCxn id="9" idx="2"/>
            <a:endCxn id="33" idx="0"/>
          </p:cNvCxnSpPr>
          <p:nvPr/>
        </p:nvCxnSpPr>
        <p:spPr>
          <a:xfrm>
            <a:off x="1880444" y="3517593"/>
            <a:ext cx="5581086" cy="131566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694938" y="3527374"/>
            <a:ext cx="5581086" cy="131566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6" idx="0"/>
          </p:cNvCxnSpPr>
          <p:nvPr/>
        </p:nvCxnSpPr>
        <p:spPr>
          <a:xfrm flipH="1">
            <a:off x="1636147" y="3539625"/>
            <a:ext cx="5700062" cy="12936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690014" y="3534789"/>
            <a:ext cx="5700062" cy="12936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792080" y="3203640"/>
              <a:ext cx="9144360" cy="22050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2720" y="3194280"/>
                <a:ext cx="9163080" cy="222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306173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"/>
            <a:ext cx="11913326" cy="6770914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5" y="1136468"/>
            <a:ext cx="5064942" cy="337662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25285" y="4754985"/>
            <a:ext cx="5064942" cy="1132323"/>
            <a:chOff x="646661" y="2319945"/>
            <a:chExt cx="3173124" cy="1129886"/>
          </a:xfrm>
        </p:grpSpPr>
        <p:sp>
          <p:nvSpPr>
            <p:cNvPr id="7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16698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646661" y="2354153"/>
              <a:ext cx="3173124" cy="1074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latin typeface="Cambria" panose="02040503050406030204" pitchFamily="18" charset="0"/>
                </a:rPr>
                <a:t>Trần Hưng Đạo – một vị tướng thời Trần</a:t>
              </a:r>
              <a:endParaRPr lang="en-US" sz="32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01" y="1511769"/>
            <a:ext cx="5330954" cy="300132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285501" y="4754985"/>
            <a:ext cx="5478509" cy="1685004"/>
            <a:chOff x="646661" y="2319945"/>
            <a:chExt cx="3173124" cy="1286867"/>
          </a:xfrm>
        </p:grpSpPr>
        <p:sp>
          <p:nvSpPr>
            <p:cNvPr id="11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16698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646661" y="2354153"/>
              <a:ext cx="3173124" cy="1252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Nguyễn Trãi – </a:t>
              </a:r>
              <a:r>
                <a:rPr lang="vi-VN" sz="2800" b="1">
                  <a:latin typeface="Cambria" panose="02040503050406030204" pitchFamily="18" charset="0"/>
                  <a:ea typeface="Cambria" panose="02040503050406030204" pitchFamily="18" charset="0"/>
                </a:rPr>
                <a:t>Một nhà quân sự nổi tiếng có công sáng lập ra nhà Hậu Lê và cũng là nhà thơ lớn.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982307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"/>
            <a:ext cx="11913326" cy="6770914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30" y="1043911"/>
            <a:ext cx="2876959" cy="40642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04459" y="5257517"/>
            <a:ext cx="4953006" cy="1134619"/>
            <a:chOff x="591866" y="2319945"/>
            <a:chExt cx="3422161" cy="1132177"/>
          </a:xfrm>
        </p:grpSpPr>
        <p:sp>
          <p:nvSpPr>
            <p:cNvPr id="7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32707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591866" y="2328085"/>
              <a:ext cx="3422161" cy="1124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smtClean="0">
                  <a:latin typeface="Cambria" panose="02040503050406030204" pitchFamily="18" charset="0"/>
                </a:rPr>
                <a:t>Phan Bội Châu – người tiên phong tư tưởng chống Pháp không theo phong kiến.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356" y="1043911"/>
            <a:ext cx="4195639" cy="405328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397672" y="5265675"/>
            <a:ext cx="4953006" cy="1132323"/>
            <a:chOff x="591866" y="2319945"/>
            <a:chExt cx="3422161" cy="1129886"/>
          </a:xfrm>
        </p:grpSpPr>
        <p:sp>
          <p:nvSpPr>
            <p:cNvPr id="12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32707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591866" y="2328085"/>
              <a:ext cx="3422161" cy="952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Cambria" panose="02040503050406030204" pitchFamily="18" charset="0"/>
                </a:rPr>
                <a:t>Đinh Bộ Lĩnh– người dẹp loạn 12 sứ quân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15355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56" y="857667"/>
            <a:ext cx="7206214" cy="1508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3771" y="2103125"/>
            <a:ext cx="1062010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</a:p>
          <a:p>
            <a:pPr algn="just"/>
            <a:r>
              <a:rPr lang="vi-VN" sz="3800" b="1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800" b="1">
                <a:latin typeface="Cambria" panose="02040503050406030204" pitchFamily="18" charset="0"/>
                <a:ea typeface="Cambria" panose="02040503050406030204" pitchFamily="18" charset="0"/>
              </a:rPr>
              <a:t>Làm quen với các đơn vị thời gian, giây, thế </a:t>
            </a:r>
            <a:r>
              <a:rPr lang="en-US" sz="3800" b="1" smtClean="0">
                <a:latin typeface="Cambria" panose="02040503050406030204" pitchFamily="18" charset="0"/>
                <a:ea typeface="Cambria" panose="02040503050406030204" pitchFamily="18" charset="0"/>
              </a:rPr>
              <a:t>kỉ.</a:t>
            </a:r>
            <a:endParaRPr lang="en-US" sz="3800" b="1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800" b="1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800" b="1">
                <a:latin typeface="Cambria" panose="02040503050406030204" pitchFamily="18" charset="0"/>
                <a:ea typeface="Cambria" panose="02040503050406030204" pitchFamily="18" charset="0"/>
              </a:rPr>
              <a:t>Chuyển đổi và tính toán với đơn vị thời gian đã học</a:t>
            </a:r>
          </a:p>
          <a:p>
            <a:pPr algn="just"/>
            <a:r>
              <a:rPr lang="vi-VN" sz="3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chung: </a:t>
            </a:r>
            <a:r>
              <a:rPr lang="vi-VN" sz="3800" b="1">
                <a:latin typeface="Cambria" panose="02040503050406030204" pitchFamily="18" charset="0"/>
                <a:ea typeface="Cambria" panose="02040503050406030204" pitchFamily="18" charset="0"/>
              </a:rPr>
              <a:t>năng lực tư duy, lập luận toán học, giải quyết vấn đề, giao tiếp hợp tác.</a:t>
            </a:r>
            <a:endParaRPr lang="en-US" sz="3800" b="1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Phẩm chất: </a:t>
            </a:r>
            <a:r>
              <a:rPr lang="vi-VN" sz="3800" b="1">
                <a:latin typeface="Cambria" panose="02040503050406030204" pitchFamily="18" charset="0"/>
                <a:ea typeface="Cambria" panose="02040503050406030204" pitchFamily="18" charset="0"/>
              </a:rPr>
              <a:t>chăm chỉ, trách nhiệm.</a:t>
            </a:r>
            <a:endParaRPr lang="en-US" sz="3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0897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"/>
            <a:ext cx="11913326" cy="6770914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50" y="2755702"/>
            <a:ext cx="5600541" cy="3338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80" y="997176"/>
            <a:ext cx="1158340" cy="13473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90919" y="776094"/>
            <a:ext cx="9986037" cy="175432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1900 là năm Canh Tý. Cứ 60 năm thì lại có một năm Canh Tý. Hỏi năm Canh Tý tiếp theo thuộc thế kỉ nào?</a:t>
            </a:r>
            <a:endParaRPr lang="en-US" sz="36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1" y="2831123"/>
            <a:ext cx="5805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smtClean="0"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algn="ctr"/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Năm Canh Tý tiếp theo là:</a:t>
            </a:r>
          </a:p>
          <a:p>
            <a:pPr algn="ctr"/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1900 + 60 = 1960</a:t>
            </a:r>
          </a:p>
          <a:p>
            <a:pPr algn="ctr"/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Vậy năm Canh Tý tiếp theo thuộc thế kỉ </a:t>
            </a:r>
            <a:r>
              <a:rPr lang="en-US" sz="3600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XX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841040" y="1278720"/>
              <a:ext cx="7510680" cy="10479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31680" y="1269360"/>
                <a:ext cx="7529400" cy="106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973353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D3927D4-6CD8-442E-A847-F3304261B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551706" y="-90046"/>
            <a:ext cx="11501568" cy="72700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8119A33-EEAD-4CD6-A371-B5E6C08F0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7D4887B-F01C-445E-9C99-F398B7D3A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70" y="1938955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34E291-A26D-401E-9D74-B29EAB9DB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123" y="436222"/>
            <a:ext cx="918124" cy="5761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355E6E-505E-49D1-A7DF-427A6F6477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34" y="3981696"/>
            <a:ext cx="3341140" cy="433573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4E24D80-9A2F-4F44-AE81-CFAF85898F7F}"/>
              </a:ext>
            </a:extLst>
          </p:cNvPr>
          <p:cNvSpPr txBox="1"/>
          <p:nvPr/>
        </p:nvSpPr>
        <p:spPr>
          <a:xfrm rot="16200000">
            <a:off x="5459567" y="779618"/>
            <a:ext cx="1015663" cy="25337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 w="22225"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Ghi nhớ</a:t>
            </a:r>
            <a:endParaRPr kumimoji="0" lang="zh-CN" altLang="en-US" sz="5400" b="1" i="0" u="none" strike="noStrike" kern="1200" cap="none" spc="0" normalizeH="0" baseline="0" noProof="0" dirty="0">
              <a:ln w="22225"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BC2318E-1983-4D11-9136-14762ED0E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606" y="610664"/>
            <a:ext cx="763860" cy="47934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B55D132-5976-4DE2-97E3-E14AF3AB7D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694" y="5124456"/>
            <a:ext cx="2229768" cy="1579308"/>
          </a:xfrm>
          <a:prstGeom prst="rect">
            <a:avLst/>
          </a:prstGeom>
        </p:spPr>
      </p:pic>
      <p:sp>
        <p:nvSpPr>
          <p:cNvPr id="18" name="文本框 24">
            <a:extLst>
              <a:ext uri="{FF2B5EF4-FFF2-40B4-BE49-F238E27FC236}">
                <a16:creationId xmlns:a16="http://schemas.microsoft.com/office/drawing/2014/main" id="{535CEDCB-30AD-49FC-A03B-73EC17893E67}"/>
              </a:ext>
            </a:extLst>
          </p:cNvPr>
          <p:cNvSpPr txBox="1"/>
          <p:nvPr/>
        </p:nvSpPr>
        <p:spPr>
          <a:xfrm>
            <a:off x="3967790" y="2413284"/>
            <a:ext cx="54472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giờ = 60 phút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146190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phút = 60 giây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1B83C3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1B83C3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1" i="0" u="none" strike="noStrike" kern="1200" cap="none" spc="0" normalizeH="0" baseline="0" noProof="0">
              <a:ln>
                <a:noFill/>
              </a:ln>
              <a:solidFill>
                <a:srgbClr val="0B3651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9084989" y="-468067"/>
            <a:ext cx="3511656" cy="35116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3117957" y="2336853"/>
            <a:ext cx="860202" cy="8602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3143170" y="3085599"/>
            <a:ext cx="860202" cy="8602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3151332" y="3834345"/>
            <a:ext cx="860202" cy="8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5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84F2E95-70AA-40DE-A7BD-FC08D0DC7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3023408" y="-219017"/>
            <a:ext cx="10114157" cy="80415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3034F58-6786-4C16-94B9-66D17F4E2C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4" y="1589060"/>
            <a:ext cx="6233507" cy="623350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1842442-198C-4765-A3F3-50FEE06C148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8655" flipV="1">
            <a:off x="552374" y="1954697"/>
            <a:ext cx="987676" cy="10942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CC55913-6440-40C9-8797-7AFD905A19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8655" flipH="1">
            <a:off x="4061291" y="-61490"/>
            <a:ext cx="987676" cy="109426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89617BE-AB2D-4FEB-9247-E266B1C66281}"/>
              </a:ext>
            </a:extLst>
          </p:cNvPr>
          <p:cNvSpPr txBox="1"/>
          <p:nvPr/>
        </p:nvSpPr>
        <p:spPr>
          <a:xfrm>
            <a:off x="5991619" y="1589060"/>
            <a:ext cx="5368520" cy="901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EF874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Xem lại bài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EF874B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7D160E0F-6050-458E-ADC7-219278658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2031" y="2162826"/>
            <a:ext cx="778774" cy="4887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7EFC6539-613A-455A-A7A0-294934BB4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94" y="491190"/>
            <a:ext cx="1049247" cy="658433"/>
          </a:xfrm>
          <a:prstGeom prst="rect">
            <a:avLst/>
          </a:prstGeom>
        </p:spPr>
      </p:pic>
      <p:sp>
        <p:nvSpPr>
          <p:cNvPr id="19" name="文本框 11">
            <a:extLst>
              <a:ext uri="{FF2B5EF4-FFF2-40B4-BE49-F238E27FC236}">
                <a16:creationId xmlns:a16="http://schemas.microsoft.com/office/drawing/2014/main" id="{E89617BE-AB2D-4FEB-9247-E266B1C66281}"/>
              </a:ext>
            </a:extLst>
          </p:cNvPr>
          <p:cNvSpPr txBox="1"/>
          <p:nvPr/>
        </p:nvSpPr>
        <p:spPr>
          <a:xfrm>
            <a:off x="5991618" y="2494101"/>
            <a:ext cx="6452825" cy="901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EF874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 ghi nhớ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EF874B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1">
            <a:extLst>
              <a:ext uri="{FF2B5EF4-FFF2-40B4-BE49-F238E27FC236}">
                <a16:creationId xmlns:a16="http://schemas.microsoft.com/office/drawing/2014/main" id="{E89617BE-AB2D-4FEB-9247-E266B1C66281}"/>
              </a:ext>
            </a:extLst>
          </p:cNvPr>
          <p:cNvSpPr txBox="1"/>
          <p:nvPr/>
        </p:nvSpPr>
        <p:spPr>
          <a:xfrm>
            <a:off x="5991301" y="3520044"/>
            <a:ext cx="6452825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EF874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Chuẩn bị bài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EF874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Luyện </a:t>
            </a:r>
            <a:r>
              <a:rPr kumimoji="0" lang="en-US" altLang="zh-CN" sz="4800" b="1" i="0" u="none" strike="noStrike" kern="1200" cap="none" spc="0" normalizeH="0" baseline="0" noProof="0" smtClean="0">
                <a:ln>
                  <a:noFill/>
                </a:ln>
                <a:solidFill>
                  <a:srgbClr val="EF874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tập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F874B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5188741" y="1688405"/>
            <a:ext cx="767388" cy="7665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5198260" y="2505954"/>
            <a:ext cx="767388" cy="7665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5198564" y="3526891"/>
            <a:ext cx="767388" cy="7665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791" y="570896"/>
            <a:ext cx="4292246" cy="195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2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E0611EC-B729-4A23-B964-2367E9990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899109" y="341424"/>
            <a:ext cx="11501568" cy="680037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9FD2F9B-9A2C-4736-880E-7002AB385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2900" y="2701835"/>
            <a:ext cx="7147080" cy="3730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DDD9A7E-3BBD-43F6-8FE8-61164FD10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25" y="820406"/>
            <a:ext cx="778774" cy="4887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04BD44-C7C1-40B1-B806-A330AD1A2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94" y="491190"/>
            <a:ext cx="1049247" cy="6584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8BF177E-73C7-48A6-8FA5-5419A14F3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3047" y="5415255"/>
            <a:ext cx="1755013" cy="11013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4FEC38-5FFA-4773-AA65-D10DE2A68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390" y="5563891"/>
            <a:ext cx="2062230" cy="1294109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0796BD4E-982C-4898-ADF0-C7D6293F8029}"/>
              </a:ext>
            </a:extLst>
          </p:cNvPr>
          <p:cNvGrpSpPr/>
          <p:nvPr/>
        </p:nvGrpSpPr>
        <p:grpSpPr>
          <a:xfrm>
            <a:off x="7434136" y="760335"/>
            <a:ext cx="1089931" cy="1662867"/>
            <a:chOff x="8683894" y="705760"/>
            <a:chExt cx="1389852" cy="2120445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676A9548-AEC3-4264-857E-B2A903565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B0604020202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17D1A87D-1F96-4782-809F-5D264B2C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id="{EB479C86-3563-42C3-80E5-2202571B1B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5" name="Freeform 53">
              <a:extLst>
                <a:ext uri="{FF2B5EF4-FFF2-40B4-BE49-F238E27FC236}">
                  <a16:creationId xmlns:a16="http://schemas.microsoft.com/office/drawing/2014/main" id="{C68F1133-6E97-4EBB-9E9C-A1E6E6ED1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6" name="Freeform 54">
              <a:extLst>
                <a:ext uri="{FF2B5EF4-FFF2-40B4-BE49-F238E27FC236}">
                  <a16:creationId xmlns:a16="http://schemas.microsoft.com/office/drawing/2014/main" id="{40514C69-1799-4771-80CF-25E178C03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7" name="Freeform 55">
              <a:extLst>
                <a:ext uri="{FF2B5EF4-FFF2-40B4-BE49-F238E27FC236}">
                  <a16:creationId xmlns:a16="http://schemas.microsoft.com/office/drawing/2014/main" id="{AA834033-D515-4AB8-B1AC-97177F526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C65C459-9199-4298-A044-9D7EDA28C431}"/>
              </a:ext>
            </a:extLst>
          </p:cNvPr>
          <p:cNvGrpSpPr/>
          <p:nvPr/>
        </p:nvGrpSpPr>
        <p:grpSpPr>
          <a:xfrm rot="406819" flipH="1">
            <a:off x="4527688" y="2161252"/>
            <a:ext cx="1114444" cy="761177"/>
            <a:chOff x="9015984" y="2528554"/>
            <a:chExt cx="2157344" cy="1473489"/>
          </a:xfrm>
        </p:grpSpPr>
        <p:sp>
          <p:nvSpPr>
            <p:cNvPr id="20" name="Freeform 166">
              <a:extLst>
                <a:ext uri="{FF2B5EF4-FFF2-40B4-BE49-F238E27FC236}">
                  <a16:creationId xmlns:a16="http://schemas.microsoft.com/office/drawing/2014/main" id="{7EA3E342-6EBA-4035-AD9A-1F2BF1386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67">
              <a:extLst>
                <a:ext uri="{FF2B5EF4-FFF2-40B4-BE49-F238E27FC236}">
                  <a16:creationId xmlns:a16="http://schemas.microsoft.com/office/drawing/2014/main" id="{01878E18-0990-4E4D-BB13-21954E9AE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68">
              <a:extLst>
                <a:ext uri="{FF2B5EF4-FFF2-40B4-BE49-F238E27FC236}">
                  <a16:creationId xmlns:a16="http://schemas.microsoft.com/office/drawing/2014/main" id="{925B0D9A-F701-487F-B723-C2A22FE5E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169">
              <a:extLst>
                <a:ext uri="{FF2B5EF4-FFF2-40B4-BE49-F238E27FC236}">
                  <a16:creationId xmlns:a16="http://schemas.microsoft.com/office/drawing/2014/main" id="{E293F15A-7A04-406D-8215-3E5ADCD95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70">
              <a:extLst>
                <a:ext uri="{FF2B5EF4-FFF2-40B4-BE49-F238E27FC236}">
                  <a16:creationId xmlns:a16="http://schemas.microsoft.com/office/drawing/2014/main" id="{B7D69293-C065-49C6-9DC4-990926A8A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75">
              <a:extLst>
                <a:ext uri="{FF2B5EF4-FFF2-40B4-BE49-F238E27FC236}">
                  <a16:creationId xmlns:a16="http://schemas.microsoft.com/office/drawing/2014/main" id="{6B669043-8CD0-47D9-B642-69E9A17D6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76">
              <a:extLst>
                <a:ext uri="{FF2B5EF4-FFF2-40B4-BE49-F238E27FC236}">
                  <a16:creationId xmlns:a16="http://schemas.microsoft.com/office/drawing/2014/main" id="{9C69694C-10CC-4BAC-94E0-0E5FCAE77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7">
              <a:extLst>
                <a:ext uri="{FF2B5EF4-FFF2-40B4-BE49-F238E27FC236}">
                  <a16:creationId xmlns:a16="http://schemas.microsoft.com/office/drawing/2014/main" id="{B7196265-DE61-4B2F-828B-A25B8456D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8">
              <a:extLst>
                <a:ext uri="{FF2B5EF4-FFF2-40B4-BE49-F238E27FC236}">
                  <a16:creationId xmlns:a16="http://schemas.microsoft.com/office/drawing/2014/main" id="{E796D356-FCB3-4807-9439-77D08831A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9">
              <a:extLst>
                <a:ext uri="{FF2B5EF4-FFF2-40B4-BE49-F238E27FC236}">
                  <a16:creationId xmlns:a16="http://schemas.microsoft.com/office/drawing/2014/main" id="{8D369413-983C-464C-A391-A59C6528B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5120" y="2354186"/>
            <a:ext cx="7699991" cy="215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5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748FBA7-5B3E-4778-A836-3BF82E003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43" y="897277"/>
            <a:ext cx="7605569" cy="51434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1EAB4AD-5379-433D-90B2-B9041BA76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2B2D19-1C38-488B-BCC7-90E8E0609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773E3F-07E0-4A1B-9887-95AA83CE5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845" y="231722"/>
            <a:ext cx="918124" cy="5761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56A9F3F-E303-4029-B602-BC9248B83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754">
            <a:off x="8993277" y="138901"/>
            <a:ext cx="2323782" cy="2321158"/>
          </a:xfrm>
          <a:prstGeom prst="rect">
            <a:avLst/>
          </a:prstGeom>
        </p:spPr>
      </p:pic>
      <p:pic>
        <p:nvPicPr>
          <p:cNvPr id="26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32" y="4004740"/>
            <a:ext cx="918124" cy="576149"/>
          </a:xfrm>
          <a:prstGeom prst="rect">
            <a:avLst/>
          </a:prstGeom>
        </p:spPr>
      </p:pic>
      <p:pic>
        <p:nvPicPr>
          <p:cNvPr id="31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69" y="5866007"/>
            <a:ext cx="918124" cy="576149"/>
          </a:xfrm>
          <a:prstGeom prst="rect">
            <a:avLst/>
          </a:prstGeom>
        </p:spPr>
      </p:pic>
      <p:pic>
        <p:nvPicPr>
          <p:cNvPr id="32" name="图片 27">
            <a:extLst>
              <a:ext uri="{FF2B5EF4-FFF2-40B4-BE49-F238E27FC236}">
                <a16:creationId xmlns:a16="http://schemas.microsoft.com/office/drawing/2014/main" id="{7FC34645-D003-4151-AEC3-C5B58A136D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" y="1531163"/>
            <a:ext cx="2698244" cy="4512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8810" y="2429692"/>
            <a:ext cx="7307719" cy="285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611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C -0.00559 -0.00533 -0.0121 -0.01019 -0.01497 -0.01597 C -0.0177 -0.02292 -0.01927 -0.03079 -0.0207 -0.03866 C -0.02213 -0.04676 -0.0207 -0.05324 -0.01927 -0.06065 C -0.0177 -0.06736 -0.01562 -0.07454 -0.01067 -0.08056 C -0.00638 -0.08681 0.00079 -0.09144 0.0086 -0.09514 C 0.01589 -0.09908 0.02435 -0.10139 0.03295 -0.10255 C 0.04167 -0.10371 0.05027 -0.10371 0.05808 -0.10255 C 0.06667 -0.10139 0.07461 -0.09838 0.08112 -0.09329 C 0.0875 -0.08912 0.09323 -0.08357 0.0961 -0.07685 C 0.09974 -0.07084 0.10118 -0.0625 0.10118 -0.05556 C 0.10196 -0.04908 0.10118 -0.04097 0.0974 -0.03449 C 0.09389 -0.02824 0.0875 -0.02338 0.07891 -0.0213 C 0.07032 -0.01898 0.06172 -0.02153 0.05599 -0.0257 C 0.05092 -0.03033 0.04727 -0.03681 0.04662 -0.04468 C 0.04662 -0.05278 0.04727 -0.05996 0.05092 -0.06597 C 0.05456 -0.07222 0.05378 -0.07315 0.06823 -0.08125 C 0.08112 -0.08982 0.09389 -0.0875 0.10196 -0.08797 C 0.10964 -0.08797 0.11615 -0.08542 0.12409 -0.0831 C 0.13269 -0.08009 0.13985 -0.07454 0.1448 -0.06945 C 0.14987 -0.06459 0.15196 -0.05903 0.15495 -0.04908 C 0.15717 -0.03912 0.15717 -0.03449 0.15717 -0.02685 C 0.15717 -0.01991 0.15717 -0.01227 0.15717 -0.00533 " pathEditMode="relative" rAng="0" ptsTypes="AAAAAAAAAAAAAAAAAAAAA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-518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组合 31">
            <a:extLst>
              <a:ext uri="{FF2B5EF4-FFF2-40B4-BE49-F238E27FC236}">
                <a16:creationId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9814122" y="2532327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 em đồng hồ chỉ mấy giờ?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25719" y="5314667"/>
            <a:ext cx="62489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 15 giờ em thường làm gì?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Đố vui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086223" y="4597527"/>
            <a:ext cx="2750501" cy="13280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giờ hoặc 15 giờ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16" name="Right Arrow 15"/>
            <p:cNvSpPr/>
            <p:nvPr/>
          </p:nvSpPr>
          <p:spPr>
            <a:xfrm rot="16200000">
              <a:off x="4041340" y="2841700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4406923" y="3266067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sp>
        <p:nvSpPr>
          <p:cNvPr id="28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9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0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2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7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8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39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0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1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2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3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4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5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463640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31" grpId="0" animBg="1"/>
      <p:bldP spid="28" grpId="0" animBg="1"/>
      <p:bldP spid="29" grpId="0" animBg="1"/>
      <p:bldP spid="30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组合 31">
            <a:extLst>
              <a:ext uri="{FF2B5EF4-FFF2-40B4-BE49-F238E27FC236}">
                <a16:creationId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9814122" y="2532327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 em đồng hồ chỉ mấy giờ?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56172" y="5319651"/>
            <a:ext cx="69015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 8 giờ rưỡi em thường làm gì?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Đố vui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086223" y="4597527"/>
            <a:ext cx="2750501" cy="194095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giờ rưỡi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 giờ 30 phút</a:t>
            </a:r>
          </a:p>
        </p:txBody>
      </p: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28" name="Right Arrow 27"/>
            <p:cNvSpPr/>
            <p:nvPr/>
          </p:nvSpPr>
          <p:spPr>
            <a:xfrm rot="5400000" flipV="1">
              <a:off x="4053198" y="3627472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 rot="10050620">
              <a:off x="3877017" y="3349251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2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7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8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9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40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41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2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3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4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5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6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5804706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31" grpId="0" animBg="1"/>
      <p:bldP spid="25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组合 31">
            <a:extLst>
              <a:ext uri="{FF2B5EF4-FFF2-40B4-BE49-F238E27FC236}">
                <a16:creationId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9721257" y="2316130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 em đồng hồ chỉ mấy giờ?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7337" y="5319651"/>
            <a:ext cx="83384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 mấy phút nữa thì</a:t>
            </a: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 13 giờ?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Đố vui</a:t>
              </a:r>
            </a:p>
          </p:txBody>
        </p:sp>
      </p:grp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182232" y="4486562"/>
            <a:ext cx="3775204" cy="194095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 giờ 55 phút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 giờ kém 5 phút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29" name="Right Arrow 28"/>
            <p:cNvSpPr/>
            <p:nvPr/>
          </p:nvSpPr>
          <p:spPr>
            <a:xfrm rot="14305034" flipV="1">
              <a:off x="3856822" y="2944078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 rot="17811555">
              <a:off x="4230917" y="3021881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1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7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8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9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40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41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2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3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4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5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6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0632495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6" grpId="0" animBg="1"/>
      <p:bldP spid="25" grpId="0" animBg="1"/>
      <p:bldP spid="31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748FBA7-5B3E-4778-A836-3BF82E003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43" y="897277"/>
            <a:ext cx="7605569" cy="51434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1EAB4AD-5379-433D-90B2-B9041BA76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2B2D19-1C38-488B-BCC7-90E8E0609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773E3F-07E0-4A1B-9887-95AA83CE5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845" y="231722"/>
            <a:ext cx="918124" cy="5761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56A9F3F-E303-4029-B602-BC9248B83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754">
            <a:off x="8993277" y="138901"/>
            <a:ext cx="2323782" cy="2321158"/>
          </a:xfrm>
          <a:prstGeom prst="rect">
            <a:avLst/>
          </a:prstGeom>
        </p:spPr>
      </p:pic>
      <p:pic>
        <p:nvPicPr>
          <p:cNvPr id="26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32" y="4004740"/>
            <a:ext cx="918124" cy="576149"/>
          </a:xfrm>
          <a:prstGeom prst="rect">
            <a:avLst/>
          </a:prstGeom>
        </p:spPr>
      </p:pic>
      <p:pic>
        <p:nvPicPr>
          <p:cNvPr id="31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69" y="5866007"/>
            <a:ext cx="918124" cy="576149"/>
          </a:xfrm>
          <a:prstGeom prst="rect">
            <a:avLst/>
          </a:prstGeom>
        </p:spPr>
      </p:pic>
      <p:pic>
        <p:nvPicPr>
          <p:cNvPr id="32" name="图片 27">
            <a:extLst>
              <a:ext uri="{FF2B5EF4-FFF2-40B4-BE49-F238E27FC236}">
                <a16:creationId xmlns:a16="http://schemas.microsoft.com/office/drawing/2014/main" id="{7FC34645-D003-4151-AEC3-C5B58A136D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" y="1531163"/>
            <a:ext cx="2698244" cy="4512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9019" y="2441446"/>
            <a:ext cx="7155809" cy="27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2899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C -0.00559 -0.00533 -0.0121 -0.01019 -0.01497 -0.01597 C -0.0177 -0.02292 -0.01927 -0.03079 -0.0207 -0.03866 C -0.02213 -0.04676 -0.0207 -0.05324 -0.01927 -0.06065 C -0.0177 -0.06736 -0.01562 -0.07454 -0.01067 -0.08056 C -0.00638 -0.08681 0.00079 -0.09144 0.0086 -0.09514 C 0.01589 -0.09908 0.02435 -0.10139 0.03295 -0.10255 C 0.04167 -0.10371 0.05027 -0.10371 0.05808 -0.10255 C 0.06667 -0.10139 0.07461 -0.09838 0.08112 -0.09329 C 0.0875 -0.08912 0.09323 -0.08357 0.0961 -0.07685 C 0.09974 -0.07084 0.10118 -0.0625 0.10118 -0.05556 C 0.10196 -0.04908 0.10118 -0.04097 0.0974 -0.03449 C 0.09389 -0.02824 0.0875 -0.02338 0.07891 -0.0213 C 0.07032 -0.01898 0.06172 -0.02153 0.05599 -0.0257 C 0.05092 -0.03033 0.04727 -0.03681 0.04662 -0.04468 C 0.04662 -0.05278 0.04727 -0.05996 0.05092 -0.06597 C 0.05456 -0.07222 0.05378 -0.07315 0.06823 -0.08125 C 0.08112 -0.08982 0.09389 -0.0875 0.10196 -0.08797 C 0.10964 -0.08797 0.11615 -0.08542 0.12409 -0.0831 C 0.13269 -0.08009 0.13985 -0.07454 0.1448 -0.06945 C 0.14987 -0.06459 0.15196 -0.05903 0.15495 -0.04908 C 0.15717 -0.03912 0.15717 -0.03449 0.15717 -0.02685 C 0.15717 -0.01991 0.15717 -0.01227 0.15717 -0.00533 " pathEditMode="relative" rAng="0" ptsTypes="AAAAAAAAAAAAAAAAAAAAA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-518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49" y="1224313"/>
            <a:ext cx="7354389" cy="515969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44591" y="1224313"/>
            <a:ext cx="3892723" cy="1117575"/>
            <a:chOff x="849094" y="621121"/>
            <a:chExt cx="10515592" cy="1117575"/>
          </a:xfrm>
        </p:grpSpPr>
        <p:sp>
          <p:nvSpPr>
            <p:cNvPr id="7" name="Hình chữ nhật: Góc Tròn 12">
              <a:extLst>
                <a:ext uri="{FF2B5EF4-FFF2-40B4-BE49-F238E27FC236}">
                  <a16:creationId xmlns:a16="http://schemas.microsoft.com/office/drawing/2014/main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1117575"/>
            </a:xfrm>
            <a:prstGeom prst="roundRect">
              <a:avLst/>
            </a:prstGeom>
            <a:solidFill>
              <a:schemeClr val="tx2">
                <a:lumMod val="40000"/>
                <a:lumOff val="60000"/>
                <a:alpha val="72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77688" y="699499"/>
              <a:ext cx="1005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Tranh vẽ gì?</a:t>
              </a:r>
              <a:endParaRPr lang="en-US" sz="4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82939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0" y="1204758"/>
            <a:ext cx="5474366" cy="519881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4305034" flipV="1">
            <a:off x="2190104" y="3080056"/>
            <a:ext cx="1253151" cy="379669"/>
          </a:xfrm>
          <a:prstGeom prst="rightArrow">
            <a:avLst/>
          </a:prstGeom>
          <a:solidFill>
            <a:srgbClr val="00A8B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 rot="18076448">
            <a:off x="2837835" y="3145816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23186" y="184892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Kim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đi từ một số đến số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 liền hết 1 giờ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74043" y="320250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Kim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phút đi từ một vạch đến vạch tiếp liền hết 1 phút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93823" y="4695314"/>
            <a:ext cx="351246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giờ = 60 phút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92161" y="-12076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Giây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683235" y="9155"/>
            <a:ext cx="744504" cy="743664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 rot="19847906">
            <a:off x="3052879" y="3313488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ight Arrow 26"/>
          <p:cNvSpPr/>
          <p:nvPr/>
        </p:nvSpPr>
        <p:spPr>
          <a:xfrm rot="18818431">
            <a:off x="3009061" y="3184334"/>
            <a:ext cx="918038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ight Arrow 28"/>
          <p:cNvSpPr/>
          <p:nvPr/>
        </p:nvSpPr>
        <p:spPr>
          <a:xfrm rot="14638957" flipV="1">
            <a:off x="2283400" y="3004798"/>
            <a:ext cx="1253151" cy="379669"/>
          </a:xfrm>
          <a:prstGeom prst="rightArrow">
            <a:avLst/>
          </a:prstGeom>
          <a:solidFill>
            <a:srgbClr val="00A8B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911575" y="3511118"/>
            <a:ext cx="426878" cy="426878"/>
          </a:xfrm>
          <a:prstGeom prst="ellipse">
            <a:avLst/>
          </a:prstGeom>
          <a:solidFill>
            <a:srgbClr val="FEC223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856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6" grpId="0"/>
      <p:bldP spid="17" grpId="0"/>
      <p:bldP spid="18" grpId="0" animBg="1"/>
      <p:bldP spid="19" grpId="0"/>
      <p:bldP spid="25" grpId="0" animBg="1"/>
      <p:bldP spid="27" grpId="0" animBg="1"/>
      <p:bldP spid="27" grpId="1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751</Words>
  <Application>Microsoft Office PowerPoint</Application>
  <PresentationFormat>Widescreen</PresentationFormat>
  <Paragraphs>149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</vt:lpstr>
      <vt:lpstr>等线</vt:lpstr>
      <vt:lpstr>Times New Roman</vt:lpstr>
      <vt:lpstr>方正喵呜体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keywords>MĂNG</cp:keywords>
  <cp:lastModifiedBy>Techsi.vn</cp:lastModifiedBy>
  <cp:revision>28</cp:revision>
  <dcterms:created xsi:type="dcterms:W3CDTF">2023-09-21T14:28:33Z</dcterms:created>
  <dcterms:modified xsi:type="dcterms:W3CDTF">2023-11-03T02:23:47Z</dcterms:modified>
</cp:coreProperties>
</file>