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81" r:id="rId3"/>
  </p:sldMasterIdLst>
  <p:notesMasterIdLst>
    <p:notesMasterId r:id="rId33"/>
  </p:notesMasterIdLst>
  <p:sldIdLst>
    <p:sldId id="351" r:id="rId4"/>
    <p:sldId id="358" r:id="rId5"/>
    <p:sldId id="359" r:id="rId6"/>
    <p:sldId id="317" r:id="rId7"/>
    <p:sldId id="333" r:id="rId8"/>
    <p:sldId id="326" r:id="rId9"/>
    <p:sldId id="336" r:id="rId10"/>
    <p:sldId id="338" r:id="rId11"/>
    <p:sldId id="339" r:id="rId12"/>
    <p:sldId id="334" r:id="rId13"/>
    <p:sldId id="361" r:id="rId14"/>
    <p:sldId id="379" r:id="rId15"/>
    <p:sldId id="363" r:id="rId16"/>
    <p:sldId id="365" r:id="rId17"/>
    <p:sldId id="377" r:id="rId18"/>
    <p:sldId id="367" r:id="rId19"/>
    <p:sldId id="396" r:id="rId20"/>
    <p:sldId id="368" r:id="rId21"/>
    <p:sldId id="370" r:id="rId22"/>
    <p:sldId id="371" r:id="rId23"/>
    <p:sldId id="372" r:id="rId24"/>
    <p:sldId id="374" r:id="rId25"/>
    <p:sldId id="382" r:id="rId26"/>
    <p:sldId id="388" r:id="rId27"/>
    <p:sldId id="390" r:id="rId28"/>
    <p:sldId id="391" r:id="rId29"/>
    <p:sldId id="394" r:id="rId30"/>
    <p:sldId id="398" r:id="rId31"/>
    <p:sldId id="393" r:id="rId32"/>
  </p:sldIdLst>
  <p:sldSz cx="9144000" cy="5143500" type="screen16x9"/>
  <p:notesSz cx="6858000" cy="9144000"/>
  <p:embeddedFontLst>
    <p:embeddedFont>
      <p:font typeface="Bebas Neue" panose="020B0604020202020204" charset="0"/>
      <p:regular r:id="rId34"/>
    </p:embeddedFont>
    <p:embeddedFont>
      <p:font typeface="Montserrat Light" panose="020B0604020202020204" charset="-93"/>
      <p:regular r:id="rId35"/>
      <p:italic r:id="rId36"/>
    </p:embeddedFont>
    <p:embeddedFont>
      <p:font typeface="Patrick Hand SC" panose="020B0604020202020204" charset="-93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atrick Hand" panose="020B0604020202020204" charset="-93"/>
      <p:regular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Montserrat" panose="020B0604020202020204" charset="-93"/>
      <p:regular r:id="rId47"/>
      <p:bold r:id="rId48"/>
      <p:italic r:id="rId49"/>
      <p:boldItalic r:id="rId50"/>
    </p:embeddedFont>
    <p:embeddedFont>
      <p:font typeface="Montserrat ExtraBold" panose="020B0604020202020204" charset="-93"/>
      <p:bold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Forte" panose="03060902040502070203" pitchFamily="66" charset="0"/>
      <p:regular r:id="rId61"/>
    </p:embeddedFont>
    <p:embeddedFont>
      <p:font typeface="Montserrat Medium" panose="020B0604020202020204" charset="-93"/>
      <p:regular r:id="rId62"/>
      <p: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77880" autoAdjust="0"/>
  </p:normalViewPr>
  <p:slideViewPr>
    <p:cSldViewPr snapToGrid="0" snapToObjects="1">
      <p:cViewPr varScale="1">
        <p:scale>
          <a:sx n="65" d="100"/>
          <a:sy n="65" d="100"/>
        </p:scale>
        <p:origin x="14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2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305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6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6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SPIN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spin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597521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14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/>
              <a:t>Bấm </a:t>
            </a:r>
            <a:r>
              <a:rPr lang="en-US" err="1"/>
              <a:t>vào</a:t>
            </a:r>
            <a:r>
              <a:rPr lang="en-US"/>
              <a:t> hộp quà nếu hs trả lời đúng</a:t>
            </a:r>
          </a:p>
          <a:p>
            <a:r>
              <a:rPr lang="en-US"/>
              <a:t>Bấm vào home để quay về màn hình chính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: The butterflies have got beautiful </a:t>
            </a:r>
            <a:r>
              <a:rPr lang="en-US" baseline="0"/>
              <a:t>wings.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 Bấm next để chuyển sang phần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99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3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8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576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60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171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88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449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4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670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868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166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215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1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42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10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77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647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219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561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387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395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34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07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05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88" r:id="rId6"/>
    <p:sldLayoutId id="2147483807" r:id="rId7"/>
    <p:sldLayoutId id="214748380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26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17.gif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9.pn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microsoft.com/office/2007/relationships/hdphoto" Target="../media/hdphoto23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43.gif"/><Relationship Id="rId5" Type="http://schemas.openxmlformats.org/officeDocument/2006/relationships/image" Target="../media/image22.png"/><Relationship Id="rId10" Type="http://schemas.microsoft.com/office/2007/relationships/hdphoto" Target="../media/hdphoto24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microsoft.com/office/2007/relationships/hdphoto" Target="../media/hdphoto15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25.wdp"/><Relationship Id="rId10" Type="http://schemas.openxmlformats.org/officeDocument/2006/relationships/image" Target="../media/image22.png"/><Relationship Id="rId4" Type="http://schemas.openxmlformats.org/officeDocument/2006/relationships/image" Target="../media/image52.png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07/relationships/hdphoto" Target="../media/hdphoto1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9.xml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8.png"/><Relationship Id="rId7" Type="http://schemas.openxmlformats.org/officeDocument/2006/relationships/slide" Target="slide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11" Type="http://schemas.openxmlformats.org/officeDocument/2006/relationships/image" Target="../media/image59.jpg"/><Relationship Id="rId5" Type="http://schemas.openxmlformats.org/officeDocument/2006/relationships/slide" Target="slide21.xml"/><Relationship Id="rId10" Type="http://schemas.openxmlformats.org/officeDocument/2006/relationships/chart" Target="../charts/chart1.xml"/><Relationship Id="rId4" Type="http://schemas.openxmlformats.org/officeDocument/2006/relationships/slide" Target="slide18.xml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7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16.wdp"/><Relationship Id="rId14" Type="http://schemas.openxmlformats.org/officeDocument/2006/relationships/image" Target="../media/image2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6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5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7.wdp"/><Relationship Id="rId5" Type="http://schemas.openxmlformats.org/officeDocument/2006/relationships/image" Target="../media/image67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8.wdp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7.xml"/><Relationship Id="rId1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12" Type="http://schemas.openxmlformats.org/officeDocument/2006/relationships/slide" Target="slide6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11" Type="http://schemas.openxmlformats.org/officeDocument/2006/relationships/image" Target="../media/image38.gif"/><Relationship Id="rId5" Type="http://schemas.openxmlformats.org/officeDocument/2006/relationships/image" Target="../media/image34.gif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slide" Target="slide14.xml"/><Relationship Id="rId9" Type="http://schemas.openxmlformats.org/officeDocument/2006/relationships/image" Target="../media/image37.emf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12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43.gif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2.png"/><Relationship Id="rId10" Type="http://schemas.openxmlformats.org/officeDocument/2006/relationships/image" Target="../media/image43.gif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8598" y="3535062"/>
            <a:ext cx="10711600" cy="1887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rabbits have got short tails.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FD3F19-885F-B44F-AF7F-A860EAFD6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1" b="97338" l="3563" r="945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893" y="125404"/>
            <a:ext cx="2673487" cy="381654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875" y="2547632"/>
            <a:ext cx="1327198" cy="11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7" b="94378" l="2142" r="985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202" y="857585"/>
            <a:ext cx="3854648" cy="3162463"/>
          </a:xfrm>
          <a:prstGeom prst="rect">
            <a:avLst/>
          </a:prstGeom>
        </p:spPr>
      </p:pic>
      <p:pic>
        <p:nvPicPr>
          <p:cNvPr id="13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83" y="1180390"/>
            <a:ext cx="1286697" cy="11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3" y="0"/>
            <a:ext cx="6958897" cy="52191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76193" y="2260127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11" name="Pentagon 10">
            <a:hlinkClick r:id="rId13" action="ppaction://hlinksldjump"/>
            <a:extLst>
              <a:ext uri="{FF2B5EF4-FFF2-40B4-BE49-F238E27FC236}">
                <a16:creationId xmlns:a16="http://schemas.microsoft.com/office/drawing/2014/main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3726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" y="-2239265"/>
            <a:ext cx="9112450" cy="7593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78" b="92778" l="2200" r="97100"/>
                    </a14:imgEffect>
                  </a14:imgLayer>
                </a14:imgProps>
              </a:ext>
            </a:extLst>
          </a:blip>
          <a:srcRect t="25343" r="164" b="7744"/>
          <a:stretch/>
        </p:blipFill>
        <p:spPr>
          <a:xfrm>
            <a:off x="3276580" y="-90492"/>
            <a:ext cx="5358007" cy="3878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57898" y="2685082"/>
            <a:ext cx="2454192" cy="2301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01834" y="1325610"/>
            <a:ext cx="3783979" cy="3755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5951" y="2842001"/>
            <a:ext cx="2454192" cy="23014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7670" y="99759"/>
            <a:ext cx="39626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Welcome </a:t>
            </a:r>
          </a:p>
          <a:p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to my farm </a:t>
            </a:r>
            <a:r>
              <a:rPr lang="en-US" sz="5400" dirty="0">
                <a:latin typeface="Comic Sans MS" panose="030F0702030302020204" pitchFamily="66" charset="0"/>
              </a:rPr>
              <a:t/>
            </a:r>
            <a:br>
              <a:rPr lang="en-US" sz="5400" dirty="0">
                <a:latin typeface="Comic Sans MS" panose="030F0702030302020204" pitchFamily="66" charset="0"/>
              </a:rPr>
            </a:b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32557" y="294466"/>
            <a:ext cx="48328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  <a:t>These are my favorite animals.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6906" y="3022104"/>
            <a:ext cx="2503619" cy="23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2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8312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684" y="528553"/>
            <a:ext cx="4964824" cy="3579094"/>
          </a:xfrm>
          <a:prstGeom prst="rect">
            <a:avLst/>
          </a:prstGeom>
        </p:spPr>
      </p:pic>
      <p:sp>
        <p:nvSpPr>
          <p:cNvPr id="24" name="11 Rectángulo redondeado"/>
          <p:cNvSpPr/>
          <p:nvPr/>
        </p:nvSpPr>
        <p:spPr>
          <a:xfrm>
            <a:off x="654740" y="3562440"/>
            <a:ext cx="5723768" cy="524499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1.The horses haven’t got wings.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8279" y="2223821"/>
            <a:ext cx="2831873" cy="2810448"/>
          </a:xfrm>
          <a:prstGeom prst="rect">
            <a:avLst/>
          </a:prstGeom>
        </p:spPr>
      </p:pic>
      <p:pic>
        <p:nvPicPr>
          <p:cNvPr id="3" name="track 3.6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50693" y="68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.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-1" t="19630" r="485"/>
          <a:stretch/>
        </p:blipFill>
        <p:spPr>
          <a:xfrm>
            <a:off x="230915" y="588071"/>
            <a:ext cx="5592489" cy="3230525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94498" y="1553025"/>
            <a:ext cx="3553099" cy="3526218"/>
          </a:xfrm>
          <a:prstGeom prst="rect">
            <a:avLst/>
          </a:prstGeom>
        </p:spPr>
      </p:pic>
      <p:sp>
        <p:nvSpPr>
          <p:cNvPr id="24" name="11 Rectángulo redondeado"/>
          <p:cNvSpPr/>
          <p:nvPr/>
        </p:nvSpPr>
        <p:spPr>
          <a:xfrm>
            <a:off x="623665" y="3898299"/>
            <a:ext cx="5621017" cy="43926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The cows haven’t got hands.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3.6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91492" y="2828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.6 (2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92778" l="2200" r="97100"/>
                    </a14:imgEffect>
                  </a14:imgLayer>
                </a14:imgProps>
              </a:ext>
            </a:extLst>
          </a:blip>
          <a:srcRect t="25343" r="164" b="7744"/>
          <a:stretch/>
        </p:blipFill>
        <p:spPr>
          <a:xfrm>
            <a:off x="1135118" y="122284"/>
            <a:ext cx="6936828" cy="5021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7854" y="1202572"/>
            <a:ext cx="7055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h</a:t>
            </a:r>
            <a:r>
              <a:rPr lang="el-GR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54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ven’t</a:t>
            </a:r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 = h</a:t>
            </a:r>
            <a:r>
              <a:rPr lang="el-GR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54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</a:t>
            </a:r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 not</a:t>
            </a:r>
            <a:r>
              <a:rPr lang="en-US" sz="5400" dirty="0">
                <a:latin typeface="Comic Sans MS" panose="030F0702030302020204" pitchFamily="66" charset="0"/>
              </a:rPr>
              <a:t> </a:t>
            </a:r>
            <a:br>
              <a:rPr lang="en-US" sz="5400" dirty="0">
                <a:latin typeface="Comic Sans MS" panose="030F0702030302020204" pitchFamily="66" charset="0"/>
              </a:rPr>
            </a:b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2013" y="128022"/>
            <a:ext cx="10230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8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2059" y="717707"/>
            <a:ext cx="3793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 BIG WHEEL     GAME</a:t>
            </a:r>
          </a:p>
        </p:txBody>
      </p:sp>
      <p:sp>
        <p:nvSpPr>
          <p:cNvPr id="19" name="Oval 18">
            <a:hlinkClick r:id="rId4" action="ppaction://hlinksldjump"/>
          </p:cNvPr>
          <p:cNvSpPr/>
          <p:nvPr/>
        </p:nvSpPr>
        <p:spPr>
          <a:xfrm>
            <a:off x="6292792" y="2780781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0" name="Oval 19">
            <a:hlinkClick r:id="rId5" action="ppaction://hlinksldjump"/>
          </p:cNvPr>
          <p:cNvSpPr/>
          <p:nvPr/>
        </p:nvSpPr>
        <p:spPr>
          <a:xfrm>
            <a:off x="7214357" y="3618039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>
            <a:hlinkClick r:id="rId6" action="ppaction://hlinksldjump"/>
          </p:cNvPr>
          <p:cNvSpPr/>
          <p:nvPr/>
        </p:nvSpPr>
        <p:spPr>
          <a:xfrm>
            <a:off x="7165847" y="2831595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2" name="Oval 21">
            <a:hlinkClick r:id="rId7" action="ppaction://hlinksldjump"/>
          </p:cNvPr>
          <p:cNvSpPr/>
          <p:nvPr/>
        </p:nvSpPr>
        <p:spPr>
          <a:xfrm>
            <a:off x="6341302" y="3580823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26475" y="2115053"/>
            <a:ext cx="2371275" cy="597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Questions</a:t>
            </a:r>
          </a:p>
        </p:txBody>
      </p:sp>
      <p:sp>
        <p:nvSpPr>
          <p:cNvPr id="24" name="Down Arrow 23">
            <a:hlinkClick r:id="rId8" action="ppaction://hlinksldjump"/>
          </p:cNvPr>
          <p:cNvSpPr/>
          <p:nvPr/>
        </p:nvSpPr>
        <p:spPr>
          <a:xfrm rot="16200000">
            <a:off x="8453187" y="2530656"/>
            <a:ext cx="417118" cy="5073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5" name="Oval 24">
            <a:hlinkClick r:id="rId9" action="ppaction://hlinksldjump"/>
          </p:cNvPr>
          <p:cNvSpPr/>
          <p:nvPr/>
        </p:nvSpPr>
        <p:spPr>
          <a:xfrm>
            <a:off x="6733106" y="4265832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5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6200" y="590550"/>
            <a:ext cx="5234648" cy="4576956"/>
            <a:chOff x="1609344" y="719666"/>
            <a:chExt cx="5779008" cy="5418667"/>
          </a:xfrm>
        </p:grpSpPr>
        <p:graphicFrame>
          <p:nvGraphicFramePr>
            <p:cNvPr id="80" name="Chart 79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81" name="Rectangle 80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82" name="Rectangle 81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3" name="Rectangle 82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87" name="Rectangle 86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90" name="Isosceles Triangle 89"/>
          <p:cNvSpPr/>
          <p:nvPr/>
        </p:nvSpPr>
        <p:spPr>
          <a:xfrm rot="16200000">
            <a:off x="4850761" y="2494850"/>
            <a:ext cx="715588" cy="1389014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133600" y="2343150"/>
            <a:ext cx="1219580" cy="10972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SPIN</a:t>
            </a:r>
          </a:p>
        </p:txBody>
      </p:sp>
      <p:sp>
        <p:nvSpPr>
          <p:cNvPr id="92" name="Oval 91"/>
          <p:cNvSpPr/>
          <p:nvPr/>
        </p:nvSpPr>
        <p:spPr>
          <a:xfrm>
            <a:off x="4614629" y="3871011"/>
            <a:ext cx="1177470" cy="10972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5" grpId="0" animBg="1"/>
      <p:bldP spid="91" grpId="0" animBg="1"/>
      <p:bldP spid="92" grpId="0" animBg="1"/>
      <p:bldP spid="9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5 Point and Say.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80" y="949150"/>
            <a:ext cx="3462502" cy="27939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11 Rectángulo redondeado"/>
          <p:cNvSpPr/>
          <p:nvPr/>
        </p:nvSpPr>
        <p:spPr>
          <a:xfrm>
            <a:off x="4406462" y="2627064"/>
            <a:ext cx="4196893" cy="10194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3410" y="1815611"/>
            <a:ext cx="34999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c</a:t>
            </a:r>
            <a:r>
              <a:rPr lang="el-GR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α</a:t>
            </a:r>
            <a:r>
              <a:rPr lang="en-US" sz="2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ts</a:t>
            </a:r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 / wings (✘ ) 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526857" y="2223196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02" y="1099239"/>
            <a:ext cx="3096774" cy="249375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5 Point and Say.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chickens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tails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462" y="1976783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chickens/ long tail  (✘ ) 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842167" y="2505891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3" grpId="1" animBg="1"/>
      <p:bldP spid="3284" grpId="0"/>
      <p:bldP spid="3285" grpId="0" build="p"/>
      <p:bldP spid="3285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20" y="814529"/>
            <a:ext cx="3284021" cy="26351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5 Point and Say.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legs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462" y="1976783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sheep/ long legs  (✘ ) 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312911" y="2719077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67" y="937640"/>
            <a:ext cx="3090043" cy="25540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5 Point and Say.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goats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2115" y="2014415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goats/ wings  (✘ ) 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716267" y="2156101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8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3" y="1179778"/>
            <a:ext cx="3457213" cy="28229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10836" y="-26463"/>
            <a:ext cx="9254836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5 Point and Say.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hands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5199" y="2086509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fish/ hands (✘ ) 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872810" y="2873036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193696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6 Listen and 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3837" y="928118"/>
            <a:ext cx="7286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omic Sans MS" panose="030F0702030302020204" pitchFamily="66" charset="0"/>
              </a:rPr>
              <a:t>Wh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t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nim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l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m I?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αα, </a:t>
            </a:r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αα, </a:t>
            </a:r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αα.</a:t>
            </a:r>
          </a:p>
          <a:p>
            <a:r>
              <a:rPr lang="en-US" sz="2800" dirty="0" err="1">
                <a:latin typeface="Comic Sans MS" panose="030F0702030302020204" pitchFamily="66" charset="0"/>
              </a:rPr>
              <a:t>Wh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t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nim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l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m 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3837" y="2756817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I’m </a:t>
            </a:r>
            <a:r>
              <a:rPr lang="el-GR" sz="2800" dirty="0">
                <a:latin typeface="Comic Sans MS" panose="030F0702030302020204" pitchFamily="66" charset="0"/>
              </a:rPr>
              <a:t>α </a:t>
            </a:r>
            <a:r>
              <a:rPr lang="en-US" sz="2800" dirty="0">
                <a:latin typeface="Comic Sans MS" panose="030F0702030302020204" pitchFamily="66" charset="0"/>
              </a:rPr>
              <a:t>sheep. I’m </a:t>
            </a:r>
            <a:r>
              <a:rPr lang="el-GR" sz="2800" dirty="0">
                <a:latin typeface="Comic Sans MS" panose="030F0702030302020204" pitchFamily="66" charset="0"/>
              </a:rPr>
              <a:t>α </a:t>
            </a:r>
            <a:r>
              <a:rPr lang="en-US" sz="2800" dirty="0" err="1">
                <a:latin typeface="Comic Sans MS" panose="030F0702030302020204" pitchFamily="66" charset="0"/>
              </a:rPr>
              <a:t>sm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ll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bl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ck</a:t>
            </a:r>
            <a:r>
              <a:rPr lang="en-US" sz="2800" dirty="0">
                <a:latin typeface="Comic Sans MS" panose="030F0702030302020204" pitchFamily="66" charset="0"/>
              </a:rPr>
              <a:t> sheep.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I’ve got </a:t>
            </a:r>
            <a:r>
              <a:rPr lang="en-US" sz="2800" dirty="0" err="1">
                <a:latin typeface="Comic Sans MS" panose="030F0702030302020204" pitchFamily="66" charset="0"/>
              </a:rPr>
              <a:t>bl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ck</a:t>
            </a:r>
            <a:r>
              <a:rPr lang="en-US" sz="2800" dirty="0">
                <a:latin typeface="Comic Sans MS" panose="030F0702030302020204" pitchFamily="66" charset="0"/>
              </a:rPr>
              <a:t> fur</a:t>
            </a:r>
          </a:p>
          <a:p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nd</a:t>
            </a:r>
            <a:r>
              <a:rPr lang="en-US" sz="2800" dirty="0">
                <a:latin typeface="Comic Sans MS" panose="030F0702030302020204" pitchFamily="66" charset="0"/>
              </a:rPr>
              <a:t> four short legs!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 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ke</a:t>
            </a:r>
            <a:r>
              <a:rPr lang="en-US" sz="2800" dirty="0">
                <a:latin typeface="Comic Sans MS" panose="030F0702030302020204" pitchFamily="66" charset="0"/>
              </a:rPr>
              <a:t> wool for your jumpers!</a:t>
            </a:r>
          </a:p>
        </p:txBody>
      </p:sp>
      <p:pic>
        <p:nvPicPr>
          <p:cNvPr id="2" name="track 3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1482" y="-26463"/>
            <a:ext cx="665696" cy="66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3" b="98298" l="5539" r="965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447" y="3177976"/>
            <a:ext cx="2793553" cy="19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720000" y="280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Tick the correct answer.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73" y="635851"/>
            <a:ext cx="2042364" cy="1648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15" y="2986709"/>
            <a:ext cx="1981810" cy="15902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82108" y="84450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97531" y="1642389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506271" y="148947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cats have got wings 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5139" y="180327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cats haven’t got wings.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13153" y="3270322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613152" y="3978493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21892" y="3130906"/>
            <a:ext cx="47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0760" y="327032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sheep haven’t got long legs.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3732" y="407278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sheep have got long legs. </a:t>
            </a:r>
          </a:p>
        </p:txBody>
      </p:sp>
    </p:spTree>
    <p:extLst>
      <p:ext uri="{BB962C8B-B14F-4D97-AF65-F5344CB8AC3E}">
        <p14:creationId xmlns:p14="http://schemas.microsoft.com/office/powerpoint/2010/main" val="2384956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3" y="538373"/>
            <a:ext cx="2467513" cy="201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02" y="3119013"/>
            <a:ext cx="2359994" cy="190044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94095" y="904834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09518" y="1702718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318258" y="1549808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7126" y="114847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fish have got wings 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7126" y="1863601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fish haven’t got hands.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18258" y="3303000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33681" y="4100884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342421" y="394797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1289" y="3546638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chickens have got hands 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1289" y="4261767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chickens have got wings.</a:t>
            </a:r>
          </a:p>
        </p:txBody>
      </p:sp>
    </p:spTree>
    <p:extLst>
      <p:ext uri="{BB962C8B-B14F-4D97-AF65-F5344CB8AC3E}">
        <p14:creationId xmlns:p14="http://schemas.microsoft.com/office/powerpoint/2010/main" val="3596796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303"/>
            <a:ext cx="9144000" cy="56531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4746" y="2045048"/>
            <a:ext cx="7145185" cy="2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734" y="3312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6942" y="3599083"/>
            <a:ext cx="7096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cats haven’t got wings.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7613" y="1689012"/>
            <a:ext cx="4319450" cy="185185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9321" y="2538826"/>
            <a:ext cx="4821600" cy="577570"/>
          </a:xfrm>
        </p:spPr>
        <p:txBody>
          <a:bodyPr/>
          <a:lstStyle/>
          <a:p>
            <a:r>
              <a:rPr lang="en-US" sz="3200" dirty="0">
                <a:latin typeface="Comic Sans MS" panose="030F0702030302020204" pitchFamily="66" charset="0"/>
              </a:rPr>
              <a:t>haven’t = have not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612561" y="2056139"/>
            <a:ext cx="4821600" cy="57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162306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67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 Butterfly!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128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4313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EB83E-8C01-524A-9850-B3209CF07F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4855618" y="1548796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2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2008463" y="44148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3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284733" y="4350541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446246" y="4350541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>
            <a:hlinkClick r:id="rId14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574105" y="4328298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699128" y="4328298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042268" y="975866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1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>
            <a:off x="7718370" y="4275378"/>
            <a:ext cx="1469607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249618" y="2870771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F2C2FA1-72C9-DD4A-9685-7EC384928D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78395" y="267830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butterflies have got beautiful wings. </a:t>
            </a:r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93" y="-760593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116580"/>
            <a:ext cx="10713464" cy="2172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2" b="98682" l="3308" r="92366">
                        <a14:foregroundMark x1="21374" y1="19605" x2="24173" y2="286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347" y="1420382"/>
            <a:ext cx="3320478" cy="2564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2" b="98682" l="3308" r="92366">
                        <a14:foregroundMark x1="21374" y1="19605" x2="24173" y2="286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3264" y="587666"/>
            <a:ext cx="5005381" cy="3865478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45" y="1504743"/>
            <a:ext cx="1455505" cy="119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7" y="201284"/>
            <a:ext cx="7432027" cy="4898571"/>
          </a:xfrm>
          <a:prstGeom prst="rect">
            <a:avLst/>
          </a:prstGeom>
        </p:spPr>
      </p:pic>
      <p:sp>
        <p:nvSpPr>
          <p:cNvPr id="9" name="Pentagon 8">
            <a:hlinkClick r:id="rId12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cows have got long tails.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4930" y="28799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0FEAA-EE3C-FA4B-AEE1-E6D2EEDCFF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067686"/>
            <a:ext cx="10713464" cy="222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7" l="0" r="99600">
                        <a14:backgroundMark x1="65500" y1="2202" x2="66800" y2="0"/>
                        <a14:backgroundMark x1="56700" y1="1854" x2="56400" y2="0"/>
                      </a14:backgroundRemoval>
                    </a14:imgEffect>
                  </a14:imgLayer>
                </a14:imgProps>
              </a:ext>
            </a:extLst>
          </a:blip>
          <a:srcRect r="-2606" b="9718"/>
          <a:stretch/>
        </p:blipFill>
        <p:spPr>
          <a:xfrm>
            <a:off x="1307954" y="1535829"/>
            <a:ext cx="3034028" cy="2303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167" b="77037" l="9800" r="88900"/>
                    </a14:imgEffect>
                  </a14:imgLayer>
                </a14:imgProps>
              </a:ext>
            </a:extLst>
          </a:blip>
          <a:srcRect l="1" t="12822" r="1184" b="20917"/>
          <a:stretch/>
        </p:blipFill>
        <p:spPr>
          <a:xfrm>
            <a:off x="2705132" y="612703"/>
            <a:ext cx="4538941" cy="3287112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36" y="1181498"/>
            <a:ext cx="1888340" cy="13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55" y="111578"/>
            <a:ext cx="6564146" cy="4923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sheep have got white fur.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1" name="Pentagon 10">
            <a:hlinkClick r:id="rId14" action="ppaction://hlinksldjump"/>
            <a:extLst>
              <a:ext uri="{FF2B5EF4-FFF2-40B4-BE49-F238E27FC236}">
                <a16:creationId xmlns:a16="http://schemas.microsoft.com/office/drawing/2014/main" id="{C95334CA-30CB-DF40-BDD7-0BBF5A0A9955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3820" y="3592497"/>
            <a:ext cx="10711600" cy="1615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84" t="17080" r="-279" b="16457"/>
          <a:stretch/>
        </p:blipFill>
        <p:spPr>
          <a:xfrm>
            <a:off x="1159328" y="-25228"/>
            <a:ext cx="7135585" cy="5168728"/>
          </a:xfrm>
          <a:prstGeom prst="rect">
            <a:avLst/>
          </a:prstGeom>
        </p:spPr>
      </p:pic>
      <p:pic>
        <p:nvPicPr>
          <p:cNvPr id="12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067" flipH="1">
            <a:off x="5441288" y="3236756"/>
            <a:ext cx="1070665" cy="9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067">
            <a:off x="2980074" y="2671257"/>
            <a:ext cx="1498849" cy="9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" y="-25228"/>
            <a:ext cx="7235033" cy="5426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horses have got long legs.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8663" y="1004831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9" action="ppaction://hlinksldjump"/>
            <a:extLst>
              <a:ext uri="{FF2B5EF4-FFF2-40B4-BE49-F238E27FC236}">
                <a16:creationId xmlns:a16="http://schemas.microsoft.com/office/drawing/2014/main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F0876-6F58-5C4D-B9EB-03B9855D6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50" y="3360420"/>
            <a:ext cx="10713464" cy="2006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100000" l="323" r="100000">
                        <a14:foregroundMark x1="23226" y1="6667" x2="19516" y2="81975"/>
                        <a14:foregroundMark x1="17581" y1="21235" x2="26935" y2="20247"/>
                        <a14:foregroundMark x1="53710" y1="29383" x2="62581" y2="27407"/>
                        <a14:foregroundMark x1="53387" y1="27654" x2="55484" y2="33580"/>
                        <a14:foregroundMark x1="53226" y1="31605" x2="55323" y2="27407"/>
                        <a14:foregroundMark x1="48065" y1="81975" x2="48065" y2="81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390" y="286214"/>
            <a:ext cx="6043585" cy="394782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623" flipH="1">
            <a:off x="563525" y="1493197"/>
            <a:ext cx="1308723" cy="9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6" y="-1"/>
            <a:ext cx="7388300" cy="5541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chickens have got small wings.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11" action="ppaction://hlinksldjump"/>
            <a:extLst>
              <a:ext uri="{FF2B5EF4-FFF2-40B4-BE49-F238E27FC236}">
                <a16:creationId xmlns:a16="http://schemas.microsoft.com/office/drawing/2014/main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234BE-558B-CA41-841B-FAF02DD2EE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12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3988" flipH="1" flipV="1">
            <a:off x="6619774" y="1375376"/>
            <a:ext cx="1308723" cy="10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582</Words>
  <Application>Microsoft Office PowerPoint</Application>
  <PresentationFormat>On-screen Show (16:9)</PresentationFormat>
  <Paragraphs>136</Paragraphs>
  <Slides>29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Chau Philomene One</vt:lpstr>
      <vt:lpstr>Bebas Neue</vt:lpstr>
      <vt:lpstr>Montserrat Light</vt:lpstr>
      <vt:lpstr>Life Savers ExtraBold</vt:lpstr>
      <vt:lpstr>Patrick Hand SC</vt:lpstr>
      <vt:lpstr>Comic Sans MS</vt:lpstr>
      <vt:lpstr>Patrick Hand</vt:lpstr>
      <vt:lpstr>Open Sans</vt:lpstr>
      <vt:lpstr>黑体</vt:lpstr>
      <vt:lpstr>Quicksand</vt:lpstr>
      <vt:lpstr>Signika</vt:lpstr>
      <vt:lpstr>Montserrat</vt:lpstr>
      <vt:lpstr>Montserrat ExtraBold</vt:lpstr>
      <vt:lpstr>Life Savers</vt:lpstr>
      <vt:lpstr>Quicksand SemiBold</vt:lpstr>
      <vt:lpstr>Roboto</vt:lpstr>
      <vt:lpstr>Calibri</vt:lpstr>
      <vt:lpstr>Forte</vt:lpstr>
      <vt:lpstr>Montserrat Medium</vt:lpstr>
      <vt:lpstr>Arial</vt:lpstr>
      <vt:lpstr>English Language Grammar Rules by Slidesgo</vt:lpstr>
      <vt:lpstr>Science Subject for Elementary - 3rd Grade: Physical, Life, and Earth by Slidesgo</vt:lpstr>
      <vt:lpstr>4_Fun Games Classroom Kit by Slidesgo</vt:lpstr>
      <vt:lpstr>PowerPoint Presentation</vt:lpstr>
      <vt:lpstr>Unit 3: On the farm 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75</cp:revision>
  <dcterms:modified xsi:type="dcterms:W3CDTF">2025-10-15T14:51:39Z</dcterms:modified>
</cp:coreProperties>
</file>