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70" r:id="rId4"/>
    <p:sldId id="271" r:id="rId5"/>
    <p:sldId id="277" r:id="rId6"/>
    <p:sldId id="273" r:id="rId7"/>
    <p:sldId id="288" r:id="rId8"/>
    <p:sldId id="289" r:id="rId9"/>
    <p:sldId id="293" r:id="rId10"/>
    <p:sldId id="294" r:id="rId11"/>
    <p:sldId id="290" r:id="rId12"/>
    <p:sldId id="281" r:id="rId13"/>
    <p:sldId id="282" r:id="rId14"/>
    <p:sldId id="283" r:id="rId15"/>
    <p:sldId id="295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91" autoAdjust="0"/>
    <p:restoredTop sz="94660"/>
  </p:normalViewPr>
  <p:slideViewPr>
    <p:cSldViewPr snapToGrid="0">
      <p:cViewPr varScale="1">
        <p:scale>
          <a:sx n="68" d="100"/>
          <a:sy n="68" d="100"/>
        </p:scale>
        <p:origin x="4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D1AC-FF48-4258-96C4-919532401A5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9BF0-EF7B-4C27-AA72-F9430618E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1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D1AC-FF48-4258-96C4-919532401A5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9BF0-EF7B-4C27-AA72-F9430618E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38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D1AC-FF48-4258-96C4-919532401A5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9BF0-EF7B-4C27-AA72-F9430618E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9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D1AC-FF48-4258-96C4-919532401A5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9BF0-EF7B-4C27-AA72-F9430618E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8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D1AC-FF48-4258-96C4-919532401A5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9BF0-EF7B-4C27-AA72-F9430618E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78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D1AC-FF48-4258-96C4-919532401A5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9BF0-EF7B-4C27-AA72-F9430618E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62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D1AC-FF48-4258-96C4-919532401A5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9BF0-EF7B-4C27-AA72-F9430618E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90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D1AC-FF48-4258-96C4-919532401A5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9BF0-EF7B-4C27-AA72-F9430618E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11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D1AC-FF48-4258-96C4-919532401A5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9BF0-EF7B-4C27-AA72-F9430618E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60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D1AC-FF48-4258-96C4-919532401A5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9BF0-EF7B-4C27-AA72-F9430618E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0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3D1AC-FF48-4258-96C4-919532401A5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79BF0-EF7B-4C27-AA72-F9430618E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06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3D1AC-FF48-4258-96C4-919532401A5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79BF0-EF7B-4C27-AA72-F9430618E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6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6.jpg"/><Relationship Id="rId10" Type="http://schemas.openxmlformats.org/officeDocument/2006/relationships/image" Target="../media/image23.png"/><Relationship Id="rId4" Type="http://schemas.openxmlformats.org/officeDocument/2006/relationships/image" Target="../media/image1.jp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audio" Target="../media/audio7.wav"/><Relationship Id="rId7" Type="http://schemas.openxmlformats.org/officeDocument/2006/relationships/image" Target="../media/image28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10" Type="http://schemas.openxmlformats.org/officeDocument/2006/relationships/image" Target="../media/image31.tmp"/><Relationship Id="rId4" Type="http://schemas.openxmlformats.org/officeDocument/2006/relationships/image" Target="../media/image25.jpg"/><Relationship Id="rId9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audio7.wav"/><Relationship Id="rId7" Type="http://schemas.openxmlformats.org/officeDocument/2006/relationships/image" Target="../media/image35.png"/><Relationship Id="rId12" Type="http://schemas.openxmlformats.org/officeDocument/2006/relationships/image" Target="../media/image40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g"/><Relationship Id="rId10" Type="http://schemas.openxmlformats.org/officeDocument/2006/relationships/image" Target="../media/image38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audio" Target="../media/audio7.wav"/><Relationship Id="rId7" Type="http://schemas.openxmlformats.org/officeDocument/2006/relationships/image" Target="../media/image28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jpg"/><Relationship Id="rId9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jpg"/><Relationship Id="rId7" Type="http://schemas.openxmlformats.org/officeDocument/2006/relationships/image" Target="../media/image42.gif"/><Relationship Id="rId12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11" Type="http://schemas.openxmlformats.org/officeDocument/2006/relationships/image" Target="../media/image45.jpg"/><Relationship Id="rId5" Type="http://schemas.openxmlformats.org/officeDocument/2006/relationships/image" Target="../media/image5.gif"/><Relationship Id="rId10" Type="http://schemas.openxmlformats.org/officeDocument/2006/relationships/image" Target="../media/image44.jpg"/><Relationship Id="rId4" Type="http://schemas.openxmlformats.org/officeDocument/2006/relationships/image" Target="../media/image4.gif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10" Type="http://schemas.openxmlformats.org/officeDocument/2006/relationships/audio" Target="../media/audio2.wav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4" descr="musi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469" y="5719763"/>
            <a:ext cx="990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5" descr="musi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388" y="5635634"/>
            <a:ext cx="990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26" y="-103773"/>
            <a:ext cx="581025" cy="5810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7" y="184338"/>
            <a:ext cx="304800" cy="304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97" y="6334151"/>
            <a:ext cx="581025" cy="5810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6" y="6243609"/>
            <a:ext cx="304800" cy="304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802" y="6225911"/>
            <a:ext cx="581025" cy="5810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096" y="6195891"/>
            <a:ext cx="304800" cy="304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733" y="-16687"/>
            <a:ext cx="581025" cy="5810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021" y="238380"/>
            <a:ext cx="304800" cy="3048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84" y="835637"/>
            <a:ext cx="3790950" cy="1885950"/>
          </a:xfrm>
          <a:prstGeom prst="rect">
            <a:avLst/>
          </a:prstGeom>
        </p:spPr>
      </p:pic>
      <p:sp>
        <p:nvSpPr>
          <p:cNvPr id="37" name="WordArt 8"/>
          <p:cNvSpPr>
            <a:spLocks noChangeArrowheads="1" noChangeShapeType="1" noTextEdit="1"/>
          </p:cNvSpPr>
          <p:nvPr/>
        </p:nvSpPr>
        <p:spPr bwMode="auto">
          <a:xfrm>
            <a:off x="623492" y="1040141"/>
            <a:ext cx="5851261" cy="525013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/>
            </a:prstTxWarp>
          </a:bodyPr>
          <a:lstStyle/>
          <a:p>
            <a:pPr algn="ctr">
              <a:defRPr/>
            </a:pPr>
            <a:r>
              <a:rPr lang="vi-VN" sz="13800" b="1" kern="1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8800" b="1" kern="1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 MỪNG </a:t>
            </a:r>
            <a:r>
              <a:rPr lang="en-US" sz="8800" b="1" kern="1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ĐẾN VỚI GIỜ ÂM NHẠC</a:t>
            </a:r>
            <a:endParaRPr lang="vi-VN" sz="8800" b="1" kern="10">
              <a:ln w="66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  <a:reflection blurRad="6350" stA="55000" endA="300" endPos="45500" dir="5400000" sy="-10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20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8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9498" y="-171185"/>
            <a:ext cx="7515954" cy="1748190"/>
            <a:chOff x="1511484" y="-1005672"/>
            <a:chExt cx="8564796" cy="3845106"/>
          </a:xfrm>
        </p:grpSpPr>
        <p:sp>
          <p:nvSpPr>
            <p:cNvPr id="5" name="TextBox 4"/>
            <p:cNvSpPr txBox="1"/>
            <p:nvPr/>
          </p:nvSpPr>
          <p:spPr>
            <a:xfrm>
              <a:off x="1511484" y="-1005672"/>
              <a:ext cx="8564796" cy="3845106"/>
            </a:xfrm>
            <a:prstGeom prst="rect">
              <a:avLst/>
            </a:prstGeom>
            <a:noFill/>
          </p:spPr>
          <p:txBody>
            <a:bodyPr wrap="square" rtlCol="0">
              <a:prstTxWarp prst="textWave2">
                <a:avLst/>
              </a:prstTxWarp>
              <a:spAutoFit/>
            </a:bodyPr>
            <a:lstStyle/>
            <a:p>
              <a:r>
                <a:rPr lang="en-US" sz="6000" smtClean="0">
                  <a:solidFill>
                    <a:srgbClr val="0070C0"/>
                  </a:solidFill>
                  <a:latin typeface="MusiQwik" panose="02000000000000000000" pitchFamily="2" charset="0"/>
                </a:rPr>
                <a:t>&amp;====================================!</a:t>
              </a:r>
              <a:endParaRPr lang="en-US" sz="6000">
                <a:solidFill>
                  <a:srgbClr val="0070C0"/>
                </a:solidFill>
                <a:latin typeface="MusiQwik" panose="02000000000000000000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33424" y="177427"/>
              <a:ext cx="7796740" cy="1301447"/>
            </a:xfrm>
            <a:prstGeom prst="rect">
              <a:avLst/>
            </a:prstGeom>
            <a:noFill/>
          </p:spPr>
          <p:txBody>
            <a:bodyPr wrap="square" rtlCol="0">
              <a:prstTxWarp prst="textWave2">
                <a:avLst/>
              </a:prstTxWarp>
              <a:spAutoFit/>
            </a:bodyPr>
            <a:lstStyle/>
            <a:p>
              <a:pPr algn="ctr"/>
              <a:r>
                <a:rPr lang="en-US" sz="2400" b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 nhạc kết hợp gõ đệm theo nhịp</a:t>
              </a:r>
              <a:endParaRPr lang="en-US" sz="24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846061" y="260410"/>
            <a:ext cx="3314511" cy="2020405"/>
            <a:chOff x="8730858" y="193749"/>
            <a:chExt cx="3314511" cy="20204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611081" y="193749"/>
              <a:ext cx="1434288" cy="2020405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8730858" y="301920"/>
              <a:ext cx="1880224" cy="840662"/>
              <a:chOff x="8730342" y="301920"/>
              <a:chExt cx="1844807" cy="840662"/>
            </a:xfrm>
          </p:grpSpPr>
          <p:sp>
            <p:nvSpPr>
              <p:cNvPr id="10" name="Rounded Rectangular Callout 9"/>
              <p:cNvSpPr/>
              <p:nvPr/>
            </p:nvSpPr>
            <p:spPr>
              <a:xfrm rot="16200000" flipH="1">
                <a:off x="9232415" y="-200153"/>
                <a:ext cx="840662" cy="1844807"/>
              </a:xfrm>
              <a:prstGeom prst="wedgeRoundRect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817140" y="345862"/>
                <a:ext cx="167121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40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 em chú ý quan sát và cùng thực hiện theo nhé!</a:t>
                </a:r>
                <a:endParaRPr lang="en-US" sz="14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1577257" y="1270612"/>
            <a:ext cx="9598114" cy="5211943"/>
            <a:chOff x="1577257" y="1270612"/>
            <a:chExt cx="9598114" cy="521194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257" y="1270612"/>
              <a:ext cx="9598114" cy="502310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8148" y="3896913"/>
              <a:ext cx="845232" cy="56658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1868" y="3896913"/>
              <a:ext cx="845232" cy="56658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514" y="3896913"/>
              <a:ext cx="845232" cy="56658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1052" y="3896913"/>
              <a:ext cx="845232" cy="56658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1052" y="5915971"/>
              <a:ext cx="845232" cy="56658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1941" y="5915971"/>
              <a:ext cx="845232" cy="56658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1082" y="5915971"/>
              <a:ext cx="845232" cy="56658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716" y="5915971"/>
              <a:ext cx="845232" cy="566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2505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9498" y="-171185"/>
            <a:ext cx="7515954" cy="1748190"/>
            <a:chOff x="1511484" y="-1005672"/>
            <a:chExt cx="8564796" cy="3845106"/>
          </a:xfrm>
        </p:grpSpPr>
        <p:sp>
          <p:nvSpPr>
            <p:cNvPr id="3" name="TextBox 2"/>
            <p:cNvSpPr txBox="1"/>
            <p:nvPr/>
          </p:nvSpPr>
          <p:spPr>
            <a:xfrm>
              <a:off x="1511484" y="-1005672"/>
              <a:ext cx="8564796" cy="3845106"/>
            </a:xfrm>
            <a:prstGeom prst="rect">
              <a:avLst/>
            </a:prstGeom>
            <a:noFill/>
          </p:spPr>
          <p:txBody>
            <a:bodyPr wrap="square" rtlCol="0">
              <a:prstTxWarp prst="textWave2">
                <a:avLst/>
              </a:prstTxWarp>
              <a:spAutoFit/>
            </a:bodyPr>
            <a:lstStyle/>
            <a:p>
              <a:r>
                <a:rPr lang="en-US" sz="6000" smtClean="0">
                  <a:solidFill>
                    <a:srgbClr val="0070C0"/>
                  </a:solidFill>
                  <a:latin typeface="MusiQwik" panose="02000000000000000000" pitchFamily="2" charset="0"/>
                </a:rPr>
                <a:t>&amp;====================================!</a:t>
              </a:r>
              <a:endParaRPr lang="en-US" sz="6000">
                <a:solidFill>
                  <a:srgbClr val="0070C0"/>
                </a:solidFill>
                <a:latin typeface="MusiQwik" panose="02000000000000000000" pitchFamily="2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33424" y="177427"/>
              <a:ext cx="7796740" cy="1301447"/>
            </a:xfrm>
            <a:prstGeom prst="rect">
              <a:avLst/>
            </a:prstGeom>
            <a:noFill/>
          </p:spPr>
          <p:txBody>
            <a:bodyPr wrap="square" rtlCol="0">
              <a:prstTxWarp prst="textWave2">
                <a:avLst/>
              </a:prstTxWarp>
              <a:spAutoFit/>
            </a:bodyPr>
            <a:lstStyle/>
            <a:p>
              <a:pPr algn="ctr"/>
              <a:r>
                <a:rPr lang="en-US" sz="2400" b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 đọc nhạc với nhạc đệm</a:t>
              </a:r>
              <a:endParaRPr lang="en-US" sz="24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846061" y="260410"/>
            <a:ext cx="3314511" cy="2020405"/>
            <a:chOff x="8730858" y="193749"/>
            <a:chExt cx="3314511" cy="20204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611081" y="193749"/>
              <a:ext cx="1434288" cy="2020405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8730858" y="301920"/>
              <a:ext cx="1880224" cy="840662"/>
              <a:chOff x="8730342" y="301920"/>
              <a:chExt cx="1844807" cy="840662"/>
            </a:xfrm>
          </p:grpSpPr>
          <p:sp>
            <p:nvSpPr>
              <p:cNvPr id="8" name="Rounded Rectangular Callout 7"/>
              <p:cNvSpPr/>
              <p:nvPr/>
            </p:nvSpPr>
            <p:spPr>
              <a:xfrm rot="16200000" flipH="1">
                <a:off x="9232415" y="-200153"/>
                <a:ext cx="840662" cy="1844807"/>
              </a:xfrm>
              <a:prstGeom prst="wedgeRoundRect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8817140" y="345862"/>
                <a:ext cx="167121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40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 em lắng nghe và đọc đúng theo nhạc đệm nhé!</a:t>
                </a:r>
                <a:endParaRPr lang="en-US" sz="14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1577257" y="1270612"/>
            <a:ext cx="9598114" cy="5244299"/>
            <a:chOff x="1698281" y="1283562"/>
            <a:chExt cx="9598114" cy="52442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281" y="1283562"/>
              <a:ext cx="9598114" cy="50231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0431" y="3768222"/>
              <a:ext cx="917546" cy="73101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4730" y="3821682"/>
              <a:ext cx="932671" cy="68059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6947" y="3917807"/>
              <a:ext cx="872173" cy="67555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186" y="3768222"/>
              <a:ext cx="917546" cy="73101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6333" y="3821682"/>
              <a:ext cx="932671" cy="68059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6467" y="3917807"/>
              <a:ext cx="872173" cy="67555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5278" y="5702720"/>
              <a:ext cx="917546" cy="73101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3706" y="5756180"/>
              <a:ext cx="932671" cy="68059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9711" y="5852305"/>
              <a:ext cx="872173" cy="67555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1112" y="5852305"/>
              <a:ext cx="872173" cy="67555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5752" y="5686254"/>
              <a:ext cx="917546" cy="73101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9439" y="5702720"/>
              <a:ext cx="917546" cy="731012"/>
            </a:xfrm>
            <a:prstGeom prst="rect">
              <a:avLst/>
            </a:prstGeom>
          </p:spPr>
        </p:pic>
      </p:grpSp>
      <p:pic>
        <p:nvPicPr>
          <p:cNvPr id="25" name="BAN NHAC DO RE M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27353" y="1643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96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2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t="-22000" r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44" y="5966093"/>
            <a:ext cx="581025" cy="581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85" y="6318517"/>
            <a:ext cx="304800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320" y="5827575"/>
            <a:ext cx="581025" cy="581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05" y="6118088"/>
            <a:ext cx="581025" cy="581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90" y="6318517"/>
            <a:ext cx="304800" cy="30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210" y="6118088"/>
            <a:ext cx="581025" cy="581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425" y="6028004"/>
            <a:ext cx="581025" cy="581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967" y="5788891"/>
            <a:ext cx="304800" cy="30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53" y="6365956"/>
            <a:ext cx="304800" cy="304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28808" y="3714707"/>
            <a:ext cx="57396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  <a:p>
            <a:pPr algn="ctr"/>
            <a:r>
              <a:rPr lang="en-US" sz="3600" b="1" smtClean="0">
                <a:solidFill>
                  <a:srgbClr val="7030A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 nhớ siêu phàm</a:t>
            </a:r>
            <a:endParaRPr lang="en-US" sz="3600" b="1">
              <a:solidFill>
                <a:srgbClr val="7030A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68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nhac bat dau tro choi.wav"/>
          </p:stSnd>
        </p:sndAc>
      </p:transition>
    </mc:Choice>
    <mc:Fallback xmlns="">
      <p:transition spd="slow">
        <p:fade/>
        <p:sndAc>
          <p:stSnd>
            <p:snd r:embed="rId7" name="nhac bat dau tro cho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C MUNG CHIEN 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23" y="0"/>
            <a:ext cx="3111966" cy="2268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755" y="4212291"/>
            <a:ext cx="9525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066" y="5368631"/>
            <a:ext cx="1038225" cy="129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2655" y="4599464"/>
            <a:ext cx="371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“tiên”</a:t>
            </a:r>
            <a:endParaRPr lang="en-US" sz="2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95450" y="4643111"/>
            <a:ext cx="371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“sách”</a:t>
            </a:r>
            <a:endParaRPr lang="en-US" sz="2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8761" y="5651686"/>
            <a:ext cx="1086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“hay”</a:t>
            </a:r>
            <a:endParaRPr lang="en-US" sz="2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08" y="4233638"/>
            <a:ext cx="1247188" cy="121054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0788" y="0"/>
            <a:ext cx="8944313" cy="2676787"/>
            <a:chOff x="778445" y="0"/>
            <a:chExt cx="8944313" cy="267678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8445" y="73970"/>
              <a:ext cx="2612992" cy="2602817"/>
            </a:xfrm>
            <a:prstGeom prst="rect">
              <a:avLst/>
            </a:prstGeom>
          </p:spPr>
        </p:pic>
        <p:sp>
          <p:nvSpPr>
            <p:cNvPr id="12" name="Cloud 11"/>
            <p:cNvSpPr/>
            <p:nvPr/>
          </p:nvSpPr>
          <p:spPr>
            <a:xfrm>
              <a:off x="3448036" y="0"/>
              <a:ext cx="6274722" cy="2018170"/>
            </a:xfrm>
            <a:prstGeom prst="cloud">
              <a:avLst/>
            </a:prstGeom>
            <a:solidFill>
              <a:schemeClr val="bg1"/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950312" y="347847"/>
              <a:ext cx="5224955" cy="1284543"/>
              <a:chOff x="3950312" y="347847"/>
              <a:chExt cx="5224955" cy="1284543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3950312" y="347847"/>
                <a:ext cx="522495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mtClean="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 được hát cao nhất trong câu hát “Từng nét chữ đầu tiên, trang sách học điều hay”</a:t>
                </a:r>
                <a:endParaRPr lang="en-US" sz="24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1701" y="1118366"/>
                <a:ext cx="514024" cy="514024"/>
              </a:xfrm>
              <a:prstGeom prst="rect">
                <a:avLst/>
              </a:prstGeom>
            </p:spPr>
          </p:pic>
        </p:grpSp>
      </p:grpSp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11" y="2519001"/>
            <a:ext cx="10726647" cy="14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28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71198" y="226758"/>
            <a:ext cx="8516061" cy="3694569"/>
            <a:chOff x="3979027" y="129190"/>
            <a:chExt cx="8516061" cy="3694569"/>
          </a:xfrm>
        </p:grpSpPr>
        <p:grpSp>
          <p:nvGrpSpPr>
            <p:cNvPr id="21" name="Group 20"/>
            <p:cNvGrpSpPr/>
            <p:nvPr/>
          </p:nvGrpSpPr>
          <p:grpSpPr>
            <a:xfrm>
              <a:off x="5790424" y="129190"/>
              <a:ext cx="6704664" cy="1981688"/>
              <a:chOff x="5914282" y="16912"/>
              <a:chExt cx="6704664" cy="1981688"/>
            </a:xfrm>
          </p:grpSpPr>
          <p:sp>
            <p:nvSpPr>
              <p:cNvPr id="16" name="Cloud Callout 15"/>
              <p:cNvSpPr/>
              <p:nvPr/>
            </p:nvSpPr>
            <p:spPr>
              <a:xfrm rot="443242">
                <a:off x="5914282" y="16912"/>
                <a:ext cx="6704664" cy="1981688"/>
              </a:xfrm>
              <a:prstGeom prst="cloudCallout">
                <a:avLst/>
              </a:prstGeom>
              <a:solidFill>
                <a:srgbClr val="FFFF00"/>
              </a:solidFill>
              <a:ln>
                <a:solidFill>
                  <a:srgbClr val="00B0F0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073245" y="601797"/>
                <a:ext cx="457405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smtClean="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Đây là kí hiệu bàn tay của nốt nhạc nào?</a:t>
                </a:r>
                <a:endParaRPr lang="en-US" sz="28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9027" y="1057708"/>
              <a:ext cx="2757579" cy="2766051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9711" flipH="1">
            <a:off x="9755534" y="118595"/>
            <a:ext cx="2300331" cy="217036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614" y="6066946"/>
            <a:ext cx="505657" cy="6435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56" y="6123160"/>
            <a:ext cx="520845" cy="66213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67" y="5696323"/>
            <a:ext cx="720318" cy="73694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75" y="6013791"/>
            <a:ext cx="1000097" cy="82282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0" y="5707406"/>
            <a:ext cx="728630" cy="7258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314564" y="5001058"/>
            <a:ext cx="1530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Nốt Mi</a:t>
            </a:r>
            <a:endParaRPr lang="en-US" sz="2400" b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46883" y="3972386"/>
            <a:ext cx="1706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Nốt Rê</a:t>
            </a:r>
            <a:endParaRPr lang="en-US" sz="2400" b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74656" y="2956838"/>
            <a:ext cx="1532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Nốt Đô</a:t>
            </a:r>
            <a:endParaRPr lang="en-US" sz="2400" b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113" y="4739360"/>
            <a:ext cx="1242523" cy="90143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113" y="3693527"/>
            <a:ext cx="1242523" cy="90143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461" y="2676787"/>
            <a:ext cx="1242523" cy="9014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883" y="2707874"/>
            <a:ext cx="4868403" cy="29573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090" y="3318975"/>
            <a:ext cx="1163182" cy="172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51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23" y="0"/>
            <a:ext cx="3111966" cy="2268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990" y="4489629"/>
            <a:ext cx="952500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19" y="4642916"/>
            <a:ext cx="1038225" cy="129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72829" y="4991352"/>
            <a:ext cx="1028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 1</a:t>
            </a:r>
            <a:endParaRPr lang="en-US" sz="2800" b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79370" y="4920449"/>
            <a:ext cx="1172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 3</a:t>
            </a:r>
            <a:endParaRPr lang="en-US" sz="2800" b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80303" y="4925971"/>
            <a:ext cx="1086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 2</a:t>
            </a:r>
            <a:endParaRPr lang="en-US" sz="2800" b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481" y="4628861"/>
            <a:ext cx="1247188" cy="12105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0788" y="0"/>
            <a:ext cx="8944313" cy="2676787"/>
            <a:chOff x="778445" y="0"/>
            <a:chExt cx="8944313" cy="26767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8445" y="73970"/>
              <a:ext cx="2612992" cy="2602817"/>
            </a:xfrm>
            <a:prstGeom prst="rect">
              <a:avLst/>
            </a:prstGeom>
          </p:spPr>
        </p:pic>
        <p:sp>
          <p:nvSpPr>
            <p:cNvPr id="11" name="Cloud 10"/>
            <p:cNvSpPr/>
            <p:nvPr/>
          </p:nvSpPr>
          <p:spPr>
            <a:xfrm>
              <a:off x="3448036" y="0"/>
              <a:ext cx="6274722" cy="2018170"/>
            </a:xfrm>
            <a:prstGeom prst="cloud">
              <a:avLst/>
            </a:prstGeom>
            <a:solidFill>
              <a:schemeClr val="bg1"/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950312" y="347847"/>
              <a:ext cx="5299080" cy="861969"/>
              <a:chOff x="3950312" y="347847"/>
              <a:chExt cx="5299080" cy="861969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3950312" y="347847"/>
                <a:ext cx="522495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mtClean="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 xác định nốt “Mi” nằm ở vị trí số mấy trên khuông nhạc dưới đây</a:t>
                </a:r>
                <a:endParaRPr lang="en-US" sz="24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35368" y="695792"/>
                <a:ext cx="514024" cy="514024"/>
              </a:xfrm>
              <a:prstGeom prst="rect">
                <a:avLst/>
              </a:prstGeom>
            </p:spPr>
          </p:pic>
        </p:grpSp>
      </p:grpSp>
      <p:sp>
        <p:nvSpPr>
          <p:cNvPr id="16" name="TextBox 15"/>
          <p:cNvSpPr txBox="1"/>
          <p:nvPr/>
        </p:nvSpPr>
        <p:spPr>
          <a:xfrm>
            <a:off x="2192662" y="2642631"/>
            <a:ext cx="8678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MusiQwik" panose="02000000000000000000" pitchFamily="2" charset="0"/>
              </a:rPr>
              <a:t>&amp;====================================!</a:t>
            </a:r>
            <a:endParaRPr lang="en-US" sz="7200">
              <a:latin typeface="MusiQwik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43275" y="2763991"/>
            <a:ext cx="696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MusiSync" panose="02000000000000000000" pitchFamily="2" charset="0"/>
              </a:rPr>
              <a:t>w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49804" y="2862116"/>
            <a:ext cx="696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MusiSync" panose="02000000000000000000" pitchFamily="2" charset="0"/>
              </a:rPr>
              <a:t>w</a:t>
            </a:r>
            <a:endParaRPr lang="en-US" sz="6000">
              <a:solidFill>
                <a:srgbClr val="FF0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8784935" y="3674932"/>
            <a:ext cx="6107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849830" y="2993608"/>
            <a:ext cx="696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  <a:latin typeface="MusiSync" panose="02000000000000000000" pitchFamily="2" charset="0"/>
              </a:rPr>
              <a:t>w</a:t>
            </a:r>
            <a:endParaRPr lang="en-US" sz="6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342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" y="18155"/>
            <a:ext cx="581025" cy="581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9" y="306268"/>
            <a:ext cx="304800" cy="30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02" y="6313448"/>
            <a:ext cx="581025" cy="581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1" y="6222908"/>
            <a:ext cx="304800" cy="30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975" y="6295130"/>
            <a:ext cx="581025" cy="581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269" y="6265112"/>
            <a:ext cx="304800" cy="30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773" y="0"/>
            <a:ext cx="581025" cy="581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061" y="255067"/>
            <a:ext cx="304800" cy="30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04" y="947073"/>
            <a:ext cx="3790950" cy="1885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99" y="903534"/>
            <a:ext cx="3790950" cy="188595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23840" y="559867"/>
            <a:ext cx="9209283" cy="6081494"/>
            <a:chOff x="1946030" y="776506"/>
            <a:chExt cx="9209283" cy="6081494"/>
          </a:xfrm>
        </p:grpSpPr>
        <p:sp>
          <p:nvSpPr>
            <p:cNvPr id="13" name="Rectangle 12"/>
            <p:cNvSpPr/>
            <p:nvPr/>
          </p:nvSpPr>
          <p:spPr>
            <a:xfrm>
              <a:off x="1946030" y="776506"/>
              <a:ext cx="9209283" cy="6081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0800000"/>
                </a:avLst>
              </a:prstTxWarp>
              <a:noAutofit/>
            </a:bodyPr>
            <a:lstStyle/>
            <a:p>
              <a:pPr algn="ctr"/>
              <a:r>
                <a:rPr lang="en-US" sz="4400" b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CẢM ƠN VÀ HẸN GẶP LẠI CÁC EM</a:t>
              </a:r>
              <a:endParaRPr lang="en-US" sz="4400" b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36408" y="2350634"/>
              <a:ext cx="7561384" cy="9284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 các em</a:t>
              </a:r>
            </a:p>
            <a:p>
              <a:pPr algn="ctr"/>
              <a:r>
                <a:rPr lang="en-US" sz="3200" b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Vui tươi– Chăm ngoan– Học tốt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669" y="5316795"/>
            <a:ext cx="1295400" cy="12954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611503" y="4605035"/>
            <a:ext cx="4238223" cy="1045228"/>
            <a:chOff x="7611503" y="4605035"/>
            <a:chExt cx="4238223" cy="1045228"/>
          </a:xfrm>
        </p:grpSpPr>
        <p:sp>
          <p:nvSpPr>
            <p:cNvPr id="18" name="TextBox 17"/>
            <p:cNvSpPr txBox="1"/>
            <p:nvPr/>
          </p:nvSpPr>
          <p:spPr>
            <a:xfrm rot="19918025">
              <a:off x="7944041" y="4605035"/>
              <a:ext cx="3905685" cy="101566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Đặt giáo án full: </a:t>
              </a:r>
            </a:p>
            <a:p>
              <a:pPr algn="ctr"/>
              <a:r>
                <a:rPr lang="en-US" sz="2000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zalo: 0986.219985</a:t>
              </a:r>
            </a:p>
            <a:p>
              <a:pPr algn="ctr"/>
              <a:r>
                <a:rPr lang="en-US" sz="2000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Email: duythe1985@gmail.com</a:t>
              </a:r>
              <a:endParaRPr lang="en-US" sz="2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784" b="99324" l="0" r="100000"/>
                      </a14:imgEffect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44539">
              <a:off x="7611503" y="4983326"/>
              <a:ext cx="1176152" cy="666937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657">
            <a:off x="-1120366" y="1855510"/>
            <a:ext cx="5050205" cy="50502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268" y="2876562"/>
            <a:ext cx="3138628" cy="31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6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nhac ket thuc bai hoc.wav"/>
          </p:stSnd>
        </p:sndAc>
      </p:transition>
    </mc:Choice>
    <mc:Fallback xmlns="">
      <p:transition spd="slow">
        <p:fade/>
        <p:sndAc>
          <p:stSnd>
            <p:snd r:embed="rId12" name="nhac ket thuc bai ho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638186" y="0"/>
            <a:ext cx="9074330" cy="1524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9pPr>
          </a:lstStyle>
          <a:p>
            <a:pPr algn="ctr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b="1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b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sz="2000" b="1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000" b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2000" b="1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2000" b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2000" b="1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000" b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2021</a:t>
            </a:r>
            <a:endParaRPr lang="en-US" sz="2400" b="1" smtClean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b="1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20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nhạc</a:t>
            </a:r>
            <a:endParaRPr lang="en-US" sz="2000" b="1" smtClean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b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Chủ đề 3 – Tiết 2</a:t>
            </a:r>
            <a:endParaRPr lang="en-US" sz="2000" b="1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Hát:  Lớp Một thân yêu; Vận dụng – Đọc nhạc: Ban nhạc Đô – Rê - Mi</a:t>
            </a:r>
            <a:endParaRPr lang="en-US" sz="2000" b="1" smtClean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020"/>
            <a:ext cx="6333449" cy="4401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907" y="2415653"/>
            <a:ext cx="5645376" cy="295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00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11368" y="2799706"/>
            <a:ext cx="2562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ND1. Ôn tập bài hát</a:t>
            </a:r>
            <a:endParaRPr lang="en-US" sz="2400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531490" y="215728"/>
            <a:ext cx="7716534" cy="1015663"/>
            <a:chOff x="2457822" y="191503"/>
            <a:chExt cx="8914815" cy="2233929"/>
          </a:xfrm>
        </p:grpSpPr>
        <p:sp>
          <p:nvSpPr>
            <p:cNvPr id="20" name="TextBox 19"/>
            <p:cNvSpPr txBox="1"/>
            <p:nvPr/>
          </p:nvSpPr>
          <p:spPr>
            <a:xfrm>
              <a:off x="2457822" y="191503"/>
              <a:ext cx="8914815" cy="2233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smtClean="0">
                  <a:solidFill>
                    <a:srgbClr val="0070C0"/>
                  </a:solidFill>
                  <a:latin typeface="MusiQwik" panose="02000000000000000000" pitchFamily="2" charset="0"/>
                </a:rPr>
                <a:t>&amp;======================================!</a:t>
              </a:r>
              <a:endParaRPr lang="en-US" sz="6000">
                <a:solidFill>
                  <a:srgbClr val="0070C0"/>
                </a:solidFill>
                <a:latin typeface="MusiQwik" panose="02000000000000000000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746830" y="345858"/>
              <a:ext cx="8313353" cy="1015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Nghe lại bài hát kết hợp vỗ tay nhịp nhàng</a:t>
              </a:r>
              <a:endParaRPr lang="en-US" sz="24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74276" y="1461449"/>
            <a:ext cx="6903292" cy="4571882"/>
            <a:chOff x="4614202" y="438746"/>
            <a:chExt cx="7221037" cy="5261804"/>
          </a:xfrm>
        </p:grpSpPr>
        <p:sp>
          <p:nvSpPr>
            <p:cNvPr id="23" name="Flowchart: Merge 22"/>
            <p:cNvSpPr/>
            <p:nvPr/>
          </p:nvSpPr>
          <p:spPr>
            <a:xfrm rot="10800000">
              <a:off x="7031542" y="4734635"/>
              <a:ext cx="2382592" cy="965915"/>
            </a:xfrm>
            <a:prstGeom prst="flowChartMerge">
              <a:avLst/>
            </a:prstGeom>
            <a:solidFill>
              <a:srgbClr val="00B050"/>
            </a:solidFill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202" y="438746"/>
              <a:ext cx="7221037" cy="4660507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-209649" y="-203186"/>
            <a:ext cx="5283925" cy="6995652"/>
            <a:chOff x="-209649" y="-203186"/>
            <a:chExt cx="5283925" cy="6995652"/>
          </a:xfrm>
        </p:grpSpPr>
        <p:grpSp>
          <p:nvGrpSpPr>
            <p:cNvPr id="28" name="Group 27"/>
            <p:cNvGrpSpPr/>
            <p:nvPr/>
          </p:nvGrpSpPr>
          <p:grpSpPr>
            <a:xfrm>
              <a:off x="-209649" y="-203186"/>
              <a:ext cx="5283925" cy="6995652"/>
              <a:chOff x="-209649" y="-203186"/>
              <a:chExt cx="5283925" cy="6995652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-209649" y="-203186"/>
                <a:ext cx="5283925" cy="4637371"/>
                <a:chOff x="-209649" y="-203186"/>
                <a:chExt cx="5283925" cy="4637371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0" b="100000" l="0" r="100000"/>
                          </a14:imgEffect>
                          <a14:imgEffect>
                            <a14:sharpenSoften amount="25000"/>
                          </a14:imgEffect>
                          <a14:imgEffect>
                            <a14:saturation sat="3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0153" y="948035"/>
                  <a:ext cx="4984123" cy="3486150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9649" y="-203186"/>
                  <a:ext cx="4222394" cy="2302442"/>
                </a:xfrm>
                <a:prstGeom prst="rect">
                  <a:avLst/>
                </a:prstGeom>
              </p:spPr>
            </p:pic>
          </p:grpSp>
          <p:sp>
            <p:nvSpPr>
              <p:cNvPr id="25" name="Oval 24"/>
              <p:cNvSpPr/>
              <p:nvPr/>
            </p:nvSpPr>
            <p:spPr>
              <a:xfrm>
                <a:off x="955196" y="4498117"/>
                <a:ext cx="2431947" cy="229434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2075942" y="3776899"/>
                <a:ext cx="45719" cy="836009"/>
              </a:xfrm>
              <a:custGeom>
                <a:avLst/>
                <a:gdLst>
                  <a:gd name="connsiteX0" fmla="*/ 1238 w 14116"/>
                  <a:gd name="connsiteY0" fmla="*/ 0 h 1294998"/>
                  <a:gd name="connsiteX1" fmla="*/ 1238 w 14116"/>
                  <a:gd name="connsiteY1" fmla="*/ 1133341 h 1294998"/>
                  <a:gd name="connsiteX2" fmla="*/ 14116 w 14116"/>
                  <a:gd name="connsiteY2" fmla="*/ 1262129 h 129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16" h="1294998">
                    <a:moveTo>
                      <a:pt x="1238" y="0"/>
                    </a:moveTo>
                    <a:cubicBezTo>
                      <a:pt x="165" y="461493"/>
                      <a:pt x="-908" y="922986"/>
                      <a:pt x="1238" y="1133341"/>
                    </a:cubicBezTo>
                    <a:cubicBezTo>
                      <a:pt x="3384" y="1343696"/>
                      <a:pt x="8750" y="1302912"/>
                      <a:pt x="14116" y="1262129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029195" y="5249030"/>
              <a:ext cx="23428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Hát “Lớp Một thân yêu”</a:t>
              </a:r>
              <a:endParaRPr lang="en-US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9756" y="3203589"/>
              <a:ext cx="3103809" cy="12305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Khởi động</a:t>
              </a:r>
              <a:endParaRPr lang="en-US" sz="40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540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1368" y="2799706"/>
            <a:ext cx="2562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ND1. Ôn tập bài hát</a:t>
            </a:r>
            <a:endParaRPr lang="en-US" sz="2400" b="1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124134" y="194397"/>
            <a:ext cx="6801918" cy="1015663"/>
            <a:chOff x="2457822" y="191503"/>
            <a:chExt cx="7858170" cy="2233929"/>
          </a:xfrm>
        </p:grpSpPr>
        <p:sp>
          <p:nvSpPr>
            <p:cNvPr id="4" name="TextBox 3"/>
            <p:cNvSpPr txBox="1"/>
            <p:nvPr/>
          </p:nvSpPr>
          <p:spPr>
            <a:xfrm>
              <a:off x="2457822" y="191503"/>
              <a:ext cx="7858170" cy="2233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smtClean="0">
                  <a:solidFill>
                    <a:srgbClr val="0070C0"/>
                  </a:solidFill>
                  <a:latin typeface="MusiQwik" panose="02000000000000000000" pitchFamily="2" charset="0"/>
                </a:rPr>
                <a:t>&amp;=================================!</a:t>
              </a:r>
              <a:endParaRPr lang="en-US" sz="6000">
                <a:solidFill>
                  <a:srgbClr val="0070C0"/>
                </a:solidFill>
                <a:latin typeface="MusiQwik" panose="02000000000000000000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46831" y="373409"/>
              <a:ext cx="7450132" cy="1150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 lấy hơi và thể hiện sắc thái</a:t>
              </a:r>
              <a:endParaRPr lang="en-US" sz="28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074276" y="1461449"/>
            <a:ext cx="6903292" cy="4571882"/>
            <a:chOff x="4614202" y="438746"/>
            <a:chExt cx="7221037" cy="5261804"/>
          </a:xfrm>
        </p:grpSpPr>
        <p:sp>
          <p:nvSpPr>
            <p:cNvPr id="7" name="Flowchart: Merge 6"/>
            <p:cNvSpPr/>
            <p:nvPr/>
          </p:nvSpPr>
          <p:spPr>
            <a:xfrm rot="10800000">
              <a:off x="7031542" y="4734635"/>
              <a:ext cx="2382592" cy="965915"/>
            </a:xfrm>
            <a:prstGeom prst="flowChartMerge">
              <a:avLst/>
            </a:prstGeom>
            <a:solidFill>
              <a:srgbClr val="00B050"/>
            </a:solidFill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202" y="438746"/>
              <a:ext cx="7221037" cy="4660507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-209649" y="-203186"/>
            <a:ext cx="5283925" cy="6995652"/>
            <a:chOff x="-209649" y="-203186"/>
            <a:chExt cx="5283925" cy="6995652"/>
          </a:xfrm>
        </p:grpSpPr>
        <p:grpSp>
          <p:nvGrpSpPr>
            <p:cNvPr id="9" name="Group 8"/>
            <p:cNvGrpSpPr/>
            <p:nvPr/>
          </p:nvGrpSpPr>
          <p:grpSpPr>
            <a:xfrm>
              <a:off x="-209649" y="-203186"/>
              <a:ext cx="5283925" cy="6995652"/>
              <a:chOff x="-209649" y="-203186"/>
              <a:chExt cx="5283925" cy="6995652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-209649" y="-203186"/>
                <a:ext cx="5283925" cy="4637371"/>
                <a:chOff x="-209649" y="-203186"/>
                <a:chExt cx="5283925" cy="4637371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0" b="100000" l="0" r="100000"/>
                          </a14:imgEffect>
                          <a14:imgEffect>
                            <a14:sharpenSoften amount="25000"/>
                          </a14:imgEffect>
                          <a14:imgEffect>
                            <a14:saturation sat="3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0153" y="948035"/>
                  <a:ext cx="4984123" cy="3486150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9649" y="-203186"/>
                  <a:ext cx="4222394" cy="2302442"/>
                </a:xfrm>
                <a:prstGeom prst="rect">
                  <a:avLst/>
                </a:prstGeom>
              </p:spPr>
            </p:pic>
          </p:grpSp>
          <p:sp>
            <p:nvSpPr>
              <p:cNvPr id="11" name="Oval 10"/>
              <p:cNvSpPr/>
              <p:nvPr/>
            </p:nvSpPr>
            <p:spPr>
              <a:xfrm>
                <a:off x="955196" y="4498117"/>
                <a:ext cx="2431947" cy="229434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2075942" y="3776899"/>
                <a:ext cx="45719" cy="836009"/>
              </a:xfrm>
              <a:custGeom>
                <a:avLst/>
                <a:gdLst>
                  <a:gd name="connsiteX0" fmla="*/ 1238 w 14116"/>
                  <a:gd name="connsiteY0" fmla="*/ 0 h 1294998"/>
                  <a:gd name="connsiteX1" fmla="*/ 1238 w 14116"/>
                  <a:gd name="connsiteY1" fmla="*/ 1133341 h 1294998"/>
                  <a:gd name="connsiteX2" fmla="*/ 14116 w 14116"/>
                  <a:gd name="connsiteY2" fmla="*/ 1262129 h 129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16" h="1294998">
                    <a:moveTo>
                      <a:pt x="1238" y="0"/>
                    </a:moveTo>
                    <a:cubicBezTo>
                      <a:pt x="165" y="461493"/>
                      <a:pt x="-908" y="922986"/>
                      <a:pt x="1238" y="1133341"/>
                    </a:cubicBezTo>
                    <a:cubicBezTo>
                      <a:pt x="3384" y="1343696"/>
                      <a:pt x="8750" y="1302912"/>
                      <a:pt x="14116" y="1262129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029195" y="5045127"/>
              <a:ext cx="23428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 động theo nhịp điệu</a:t>
              </a:r>
              <a:endParaRPr lang="en-US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0911" y="3171069"/>
              <a:ext cx="3103809" cy="1327048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Hát kết hợp</a:t>
              </a:r>
              <a:endPara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4871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303778" y="-203186"/>
            <a:ext cx="5283925" cy="6995652"/>
            <a:chOff x="-209649" y="-203186"/>
            <a:chExt cx="5283925" cy="6995652"/>
          </a:xfrm>
        </p:grpSpPr>
        <p:grpSp>
          <p:nvGrpSpPr>
            <p:cNvPr id="32" name="Group 31"/>
            <p:cNvGrpSpPr/>
            <p:nvPr/>
          </p:nvGrpSpPr>
          <p:grpSpPr>
            <a:xfrm>
              <a:off x="-209649" y="-203186"/>
              <a:ext cx="5283925" cy="6995652"/>
              <a:chOff x="-209649" y="-203186"/>
              <a:chExt cx="5283925" cy="6995652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-209649" y="-203186"/>
                <a:ext cx="5283925" cy="4637371"/>
                <a:chOff x="-209649" y="-203186"/>
                <a:chExt cx="5283925" cy="4637371"/>
              </a:xfrm>
            </p:grpSpPr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0" b="100000" l="0" r="100000"/>
                          </a14:imgEffect>
                          <a14:imgEffect>
                            <a14:sharpenSoften amount="25000"/>
                          </a14:imgEffect>
                          <a14:imgEffect>
                            <a14:saturation sat="3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0153" y="948035"/>
                  <a:ext cx="4984123" cy="3486150"/>
                </a:xfrm>
                <a:prstGeom prst="rect">
                  <a:avLst/>
                </a:prstGeom>
              </p:spPr>
            </p:pic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9649" y="-203186"/>
                  <a:ext cx="4222394" cy="2302442"/>
                </a:xfrm>
                <a:prstGeom prst="rect">
                  <a:avLst/>
                </a:prstGeom>
              </p:spPr>
            </p:pic>
          </p:grpSp>
          <p:sp>
            <p:nvSpPr>
              <p:cNvPr id="36" name="Oval 35"/>
              <p:cNvSpPr/>
              <p:nvPr/>
            </p:nvSpPr>
            <p:spPr>
              <a:xfrm>
                <a:off x="955196" y="4498117"/>
                <a:ext cx="2431947" cy="229434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2075942" y="3776899"/>
                <a:ext cx="45719" cy="836009"/>
              </a:xfrm>
              <a:custGeom>
                <a:avLst/>
                <a:gdLst>
                  <a:gd name="connsiteX0" fmla="*/ 1238 w 14116"/>
                  <a:gd name="connsiteY0" fmla="*/ 0 h 1294998"/>
                  <a:gd name="connsiteX1" fmla="*/ 1238 w 14116"/>
                  <a:gd name="connsiteY1" fmla="*/ 1133341 h 1294998"/>
                  <a:gd name="connsiteX2" fmla="*/ 14116 w 14116"/>
                  <a:gd name="connsiteY2" fmla="*/ 1262129 h 129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16" h="1294998">
                    <a:moveTo>
                      <a:pt x="1238" y="0"/>
                    </a:moveTo>
                    <a:cubicBezTo>
                      <a:pt x="165" y="461493"/>
                      <a:pt x="-908" y="922986"/>
                      <a:pt x="1238" y="1133341"/>
                    </a:cubicBezTo>
                    <a:cubicBezTo>
                      <a:pt x="3384" y="1343696"/>
                      <a:pt x="8750" y="1302912"/>
                      <a:pt x="14116" y="1262129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029195" y="5045127"/>
              <a:ext cx="23428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 động theo nhịp điệu</a:t>
              </a:r>
              <a:endParaRPr lang="en-US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0911" y="3171068"/>
              <a:ext cx="3103809" cy="14418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Hát kết hợp</a:t>
              </a:r>
              <a:endPara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671337" y="275781"/>
            <a:ext cx="7567350" cy="6114729"/>
            <a:chOff x="4691885" y="581613"/>
            <a:chExt cx="7567350" cy="6114729"/>
          </a:xfrm>
        </p:grpSpPr>
        <p:sp>
          <p:nvSpPr>
            <p:cNvPr id="40" name="TextBox 39"/>
            <p:cNvSpPr txBox="1"/>
            <p:nvPr/>
          </p:nvSpPr>
          <p:spPr>
            <a:xfrm>
              <a:off x="4691885" y="2172027"/>
              <a:ext cx="7567350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Kìa</a:t>
              </a:r>
              <a:r>
                <a:rPr lang="en-US" sz="24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tiếng  </a:t>
              </a:r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trống</a:t>
              </a:r>
              <a:r>
                <a:rPr lang="en-US" sz="24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trường </a:t>
              </a:r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vang</a:t>
              </a:r>
              <a:r>
                <a:rPr lang="en-US" sz="24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24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bước </a:t>
              </a:r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24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lớp </a:t>
              </a:r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</a:p>
            <a:p>
              <a:endParaRPr lang="en-US" sz="240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240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Từng </a:t>
              </a:r>
              <a:r>
                <a:rPr lang="en-US" sz="24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nét   </a:t>
              </a:r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4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đầu   </a:t>
              </a:r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tiên</a:t>
              </a:r>
              <a:r>
                <a:rPr lang="en-US" sz="24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4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sách </a:t>
              </a:r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4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điều </a:t>
              </a:r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hay.</a:t>
              </a:r>
            </a:p>
            <a:p>
              <a:endParaRPr lang="en-US" sz="240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240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Hòa</a:t>
              </a:r>
              <a:r>
                <a:rPr lang="en-US" sz="24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nhịp   </a:t>
              </a:r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cùng</a:t>
              </a:r>
              <a:r>
                <a:rPr lang="en-US" sz="24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tiếng   </a:t>
              </a:r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</a:t>
              </a:r>
              <a:r>
                <a:rPr lang="en-US" sz="24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  </a:t>
              </a:r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rộn</a:t>
              </a:r>
              <a:r>
                <a:rPr lang="en-US" sz="24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ràng  </a:t>
              </a:r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bao </a:t>
              </a:r>
              <a:r>
                <a:rPr lang="en-US" sz="24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lá   </a:t>
              </a:r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hoa.</a:t>
              </a:r>
            </a:p>
            <a:p>
              <a:endParaRPr lang="en-US" sz="240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240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lang="en-US" sz="24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mình </a:t>
              </a:r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cùng</a:t>
              </a:r>
              <a:r>
                <a:rPr lang="en-US" sz="24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nắm  </a:t>
              </a:r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24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ơi</a:t>
              </a:r>
              <a:r>
                <a:rPr lang="en-US" sz="24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lớp   </a:t>
              </a:r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4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thân </a:t>
              </a:r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yêu</a:t>
              </a:r>
            </a:p>
            <a:p>
              <a:endParaRPr lang="en-US" sz="240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191113" y="581613"/>
              <a:ext cx="65096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 MỘT THÂN YÊU</a:t>
              </a:r>
            </a:p>
            <a:p>
              <a:pPr algn="ctr"/>
              <a:r>
                <a:rPr lang="en-US" sz="240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     Nhạc và lời: Bùi Anh Tôn</a:t>
              </a:r>
              <a:endParaRPr lang="en-US" sz="24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5074957" y="2622177"/>
              <a:ext cx="6999894" cy="481657"/>
              <a:chOff x="5074957" y="2622177"/>
              <a:chExt cx="6999894" cy="48165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DF4"/>
                  </a:clrFrom>
                  <a:clrTo>
                    <a:srgbClr val="FFFD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74957" y="2649071"/>
                <a:ext cx="382841" cy="45476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DF4"/>
                  </a:clrFrom>
                  <a:clrTo>
                    <a:srgbClr val="FFFD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534343" y="2649072"/>
                <a:ext cx="382841" cy="454762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45926" y="2702505"/>
                <a:ext cx="406494" cy="378661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51810" y="2711726"/>
                <a:ext cx="419051" cy="378661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DF4"/>
                  </a:clrFrom>
                  <a:clrTo>
                    <a:srgbClr val="FFFD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041325" y="2622177"/>
                <a:ext cx="382841" cy="454762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DF4"/>
                  </a:clrFrom>
                  <a:clrTo>
                    <a:srgbClr val="FFFD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363025" y="2622178"/>
                <a:ext cx="382841" cy="454762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668357" y="2711725"/>
                <a:ext cx="406494" cy="378661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74241" y="2720946"/>
                <a:ext cx="419051" cy="378661"/>
              </a:xfrm>
              <a:prstGeom prst="rect">
                <a:avLst/>
              </a:prstGeom>
            </p:spPr>
          </p:pic>
        </p:grpSp>
        <p:grpSp>
          <p:nvGrpSpPr>
            <p:cNvPr id="52" name="Group 51"/>
            <p:cNvGrpSpPr/>
            <p:nvPr/>
          </p:nvGrpSpPr>
          <p:grpSpPr>
            <a:xfrm>
              <a:off x="5011009" y="3713246"/>
              <a:ext cx="7174705" cy="481657"/>
              <a:chOff x="4967381" y="2622177"/>
              <a:chExt cx="7174705" cy="481657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DF4"/>
                  </a:clrFrom>
                  <a:clrTo>
                    <a:srgbClr val="FFFD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967381" y="2649071"/>
                <a:ext cx="382841" cy="454762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DF4"/>
                  </a:clrFrom>
                  <a:clrTo>
                    <a:srgbClr val="FFFD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507449" y="2649072"/>
                <a:ext cx="382841" cy="454762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51797" y="2702505"/>
                <a:ext cx="406494" cy="378661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7681" y="2711726"/>
                <a:ext cx="419051" cy="378661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DF4"/>
                  </a:clrFrom>
                  <a:clrTo>
                    <a:srgbClr val="FFFD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000984" y="2622177"/>
                <a:ext cx="382841" cy="454762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DF4"/>
                  </a:clrFrom>
                  <a:clrTo>
                    <a:srgbClr val="FFFD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322684" y="2622178"/>
                <a:ext cx="382841" cy="454762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735592" y="2711725"/>
                <a:ext cx="406494" cy="378661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41476" y="2720946"/>
                <a:ext cx="419051" cy="378661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4967691" y="4771430"/>
              <a:ext cx="7188152" cy="481657"/>
              <a:chOff x="5074957" y="2622177"/>
              <a:chExt cx="7188152" cy="481657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DF4"/>
                  </a:clrFrom>
                  <a:clrTo>
                    <a:srgbClr val="FFFD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74957" y="2649071"/>
                <a:ext cx="382841" cy="454762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DF4"/>
                  </a:clrFrom>
                  <a:clrTo>
                    <a:srgbClr val="FFFD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55366" y="2649072"/>
                <a:ext cx="382841" cy="454762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3161" y="2702505"/>
                <a:ext cx="406494" cy="378661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9045" y="2711726"/>
                <a:ext cx="419051" cy="378661"/>
              </a:xfrm>
              <a:prstGeom prst="rect">
                <a:avLst/>
              </a:prstGeom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DF4"/>
                  </a:clrFrom>
                  <a:clrTo>
                    <a:srgbClr val="FFFD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108560" y="2622177"/>
                <a:ext cx="382841" cy="454762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DF4"/>
                  </a:clrFrom>
                  <a:clrTo>
                    <a:srgbClr val="FFFD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43707" y="2622178"/>
                <a:ext cx="382841" cy="454762"/>
              </a:xfrm>
              <a:prstGeom prst="rect">
                <a:avLst/>
              </a:prstGeom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856615" y="2711725"/>
                <a:ext cx="406494" cy="378661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62499" y="2720946"/>
                <a:ext cx="419051" cy="378661"/>
              </a:xfrm>
              <a:prstGeom prst="rect">
                <a:avLst/>
              </a:prstGeom>
            </p:spPr>
          </p:pic>
        </p:grpSp>
        <p:grpSp>
          <p:nvGrpSpPr>
            <p:cNvPr id="70" name="Group 69"/>
            <p:cNvGrpSpPr/>
            <p:nvPr/>
          </p:nvGrpSpPr>
          <p:grpSpPr>
            <a:xfrm>
              <a:off x="4959736" y="5902515"/>
              <a:ext cx="7147811" cy="495102"/>
              <a:chOff x="5074957" y="2608731"/>
              <a:chExt cx="7147811" cy="495102"/>
            </a:xfrm>
          </p:grpSpPr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DF4"/>
                  </a:clrFrom>
                  <a:clrTo>
                    <a:srgbClr val="FFFD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74957" y="2649071"/>
                <a:ext cx="382841" cy="454762"/>
              </a:xfrm>
              <a:prstGeom prst="rect">
                <a:avLst/>
              </a:prstGeom>
            </p:spPr>
          </p:pic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DF4"/>
                  </a:clrFrom>
                  <a:clrTo>
                    <a:srgbClr val="FFFD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722601" y="2608731"/>
                <a:ext cx="382841" cy="454762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419032" y="2702505"/>
                <a:ext cx="406494" cy="378661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4916" y="2711726"/>
                <a:ext cx="419051" cy="378661"/>
              </a:xfrm>
              <a:prstGeom prst="rect">
                <a:avLst/>
              </a:prstGeom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DF4"/>
                  </a:clrFrom>
                  <a:clrTo>
                    <a:srgbClr val="FFFD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068219" y="2622177"/>
                <a:ext cx="382841" cy="454762"/>
              </a:xfrm>
              <a:prstGeom prst="rect">
                <a:avLst/>
              </a:prstGeom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DF4"/>
                  </a:clrFrom>
                  <a:clrTo>
                    <a:srgbClr val="FFFD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430260" y="2622178"/>
                <a:ext cx="382841" cy="454762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816274" y="2711725"/>
                <a:ext cx="406494" cy="378661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22158" y="2720946"/>
                <a:ext cx="419051" cy="37866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76508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86063" y="-64954"/>
            <a:ext cx="7515954" cy="1668706"/>
            <a:chOff x="1511484" y="-682969"/>
            <a:chExt cx="8564796" cy="3670283"/>
          </a:xfrm>
        </p:grpSpPr>
        <p:sp>
          <p:nvSpPr>
            <p:cNvPr id="3" name="TextBox 2"/>
            <p:cNvSpPr txBox="1"/>
            <p:nvPr/>
          </p:nvSpPr>
          <p:spPr>
            <a:xfrm>
              <a:off x="1511484" y="-682969"/>
              <a:ext cx="8564796" cy="3670283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r>
                <a:rPr lang="en-US" sz="6000" smtClean="0">
                  <a:solidFill>
                    <a:srgbClr val="0070C0"/>
                  </a:solidFill>
                  <a:latin typeface="MusiQwik" panose="02000000000000000000" pitchFamily="2" charset="0"/>
                </a:rPr>
                <a:t>&amp;====================================!</a:t>
              </a:r>
              <a:endParaRPr lang="en-US" sz="6000">
                <a:solidFill>
                  <a:srgbClr val="0070C0"/>
                </a:solidFill>
                <a:latin typeface="MusiQwik" panose="02000000000000000000" pitchFamily="2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08603" y="307401"/>
              <a:ext cx="7796740" cy="1481608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pPr algn="ctr"/>
              <a:r>
                <a:rPr lang="en-US" sz="2400" b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Giới thiệu và nghe đọc mẫu</a:t>
              </a:r>
              <a:endParaRPr lang="en-US" sz="24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-239937" y="-203186"/>
            <a:ext cx="4572000" cy="6497207"/>
            <a:chOff x="-239937" y="-203186"/>
            <a:chExt cx="4572000" cy="6497207"/>
          </a:xfrm>
        </p:grpSpPr>
        <p:grpSp>
          <p:nvGrpSpPr>
            <p:cNvPr id="22" name="Group 21"/>
            <p:cNvGrpSpPr/>
            <p:nvPr/>
          </p:nvGrpSpPr>
          <p:grpSpPr>
            <a:xfrm>
              <a:off x="-239937" y="-203186"/>
              <a:ext cx="4572000" cy="5277460"/>
              <a:chOff x="-239937" y="-203186"/>
              <a:chExt cx="4572000" cy="5039832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39937" y="1236265"/>
                <a:ext cx="4572000" cy="3600381"/>
              </a:xfrm>
              <a:prstGeom prst="rect">
                <a:avLst/>
              </a:prstGeom>
            </p:spPr>
          </p:pic>
          <p:grpSp>
            <p:nvGrpSpPr>
              <p:cNvPr id="15" name="Group 14"/>
              <p:cNvGrpSpPr/>
              <p:nvPr/>
            </p:nvGrpSpPr>
            <p:grpSpPr>
              <a:xfrm>
                <a:off x="-209649" y="-203186"/>
                <a:ext cx="4222394" cy="2970900"/>
                <a:chOff x="-209649" y="-203186"/>
                <a:chExt cx="4222394" cy="2970900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9649" y="-203186"/>
                  <a:ext cx="4222394" cy="2302442"/>
                </a:xfrm>
                <a:prstGeom prst="rect">
                  <a:avLst/>
                </a:prstGeom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549794" y="2268053"/>
                  <a:ext cx="3103809" cy="4996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ĐỌC NHẠC</a:t>
                  </a:r>
                  <a:endParaRPr lang="en-US" sz="28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grpSp>
          <p:nvGrpSpPr>
            <p:cNvPr id="35" name="Group 34"/>
            <p:cNvGrpSpPr/>
            <p:nvPr/>
          </p:nvGrpSpPr>
          <p:grpSpPr>
            <a:xfrm>
              <a:off x="980953" y="3278454"/>
              <a:ext cx="2431947" cy="3015567"/>
              <a:chOff x="980953" y="3278454"/>
              <a:chExt cx="2431947" cy="3015567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980953" y="3999672"/>
                <a:ext cx="2431947" cy="229434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2101699" y="3278454"/>
                <a:ext cx="45719" cy="836009"/>
              </a:xfrm>
              <a:custGeom>
                <a:avLst/>
                <a:gdLst>
                  <a:gd name="connsiteX0" fmla="*/ 1238 w 14116"/>
                  <a:gd name="connsiteY0" fmla="*/ 0 h 1294998"/>
                  <a:gd name="connsiteX1" fmla="*/ 1238 w 14116"/>
                  <a:gd name="connsiteY1" fmla="*/ 1133341 h 1294998"/>
                  <a:gd name="connsiteX2" fmla="*/ 14116 w 14116"/>
                  <a:gd name="connsiteY2" fmla="*/ 1262129 h 129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16" h="1294998">
                    <a:moveTo>
                      <a:pt x="1238" y="0"/>
                    </a:moveTo>
                    <a:cubicBezTo>
                      <a:pt x="165" y="461493"/>
                      <a:pt x="-908" y="922986"/>
                      <a:pt x="1238" y="1133341"/>
                    </a:cubicBezTo>
                    <a:cubicBezTo>
                      <a:pt x="3384" y="1343696"/>
                      <a:pt x="8750" y="1302912"/>
                      <a:pt x="14116" y="1262129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020890" y="4638646"/>
                <a:ext cx="235207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smtClean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Ban nhạc </a:t>
                </a:r>
              </a:p>
              <a:p>
                <a:pPr algn="ctr"/>
                <a:r>
                  <a:rPr lang="en-US" sz="2400" b="1" smtClean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Đô Rê Mi</a:t>
                </a:r>
                <a:endParaRPr lang="en-US" sz="2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358" y="1318624"/>
            <a:ext cx="8300642" cy="434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0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37763" y="146720"/>
            <a:ext cx="7515954" cy="1668706"/>
            <a:chOff x="1511484" y="-682969"/>
            <a:chExt cx="8564796" cy="3670283"/>
          </a:xfrm>
        </p:grpSpPr>
        <p:sp>
          <p:nvSpPr>
            <p:cNvPr id="3" name="TextBox 2"/>
            <p:cNvSpPr txBox="1"/>
            <p:nvPr/>
          </p:nvSpPr>
          <p:spPr>
            <a:xfrm>
              <a:off x="1511484" y="-682969"/>
              <a:ext cx="8564796" cy="3670283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r>
                <a:rPr lang="en-US" sz="6000" smtClean="0">
                  <a:solidFill>
                    <a:srgbClr val="0070C0"/>
                  </a:solidFill>
                  <a:latin typeface="MusiQwik" panose="02000000000000000000" pitchFamily="2" charset="0"/>
                </a:rPr>
                <a:t>&amp;====================================!</a:t>
              </a:r>
              <a:endParaRPr lang="en-US" sz="6000">
                <a:solidFill>
                  <a:srgbClr val="0070C0"/>
                </a:solidFill>
                <a:latin typeface="MusiQwik" panose="02000000000000000000" pitchFamily="2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08603" y="307401"/>
              <a:ext cx="7796740" cy="1481608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pPr algn="ctr"/>
              <a:r>
                <a:rPr lang="en-US" sz="2400" b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 lời ca và tên nốt</a:t>
              </a:r>
              <a:endParaRPr lang="en-US" sz="24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9" y="1720888"/>
            <a:ext cx="8300642" cy="434408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846061" y="260410"/>
            <a:ext cx="3314511" cy="2020405"/>
            <a:chOff x="8730858" y="193749"/>
            <a:chExt cx="3314511" cy="202040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611081" y="193749"/>
              <a:ext cx="1434288" cy="2020405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8730858" y="301920"/>
              <a:ext cx="1880224" cy="840662"/>
              <a:chOff x="8730342" y="301920"/>
              <a:chExt cx="1844807" cy="840662"/>
            </a:xfrm>
          </p:grpSpPr>
          <p:sp>
            <p:nvSpPr>
              <p:cNvPr id="20" name="Rounded Rectangular Callout 19"/>
              <p:cNvSpPr/>
              <p:nvPr/>
            </p:nvSpPr>
            <p:spPr>
              <a:xfrm rot="16200000" flipH="1">
                <a:off x="9232415" y="-200153"/>
                <a:ext cx="840662" cy="1844807"/>
              </a:xfrm>
              <a:prstGeom prst="wedgeRoundRect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817140" y="345862"/>
                <a:ext cx="167121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40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 em chú ý đọc đúng phách theo hướng dẫn nhé!</a:t>
                </a:r>
                <a:endParaRPr lang="en-US" sz="14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056" y="2662518"/>
            <a:ext cx="3402456" cy="340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91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9498" y="-171185"/>
            <a:ext cx="7515954" cy="1748190"/>
            <a:chOff x="1511484" y="-1005672"/>
            <a:chExt cx="8564796" cy="3845106"/>
          </a:xfrm>
        </p:grpSpPr>
        <p:sp>
          <p:nvSpPr>
            <p:cNvPr id="3" name="TextBox 2"/>
            <p:cNvSpPr txBox="1"/>
            <p:nvPr/>
          </p:nvSpPr>
          <p:spPr>
            <a:xfrm>
              <a:off x="1511484" y="-1005672"/>
              <a:ext cx="8564796" cy="3845106"/>
            </a:xfrm>
            <a:prstGeom prst="rect">
              <a:avLst/>
            </a:prstGeom>
            <a:noFill/>
          </p:spPr>
          <p:txBody>
            <a:bodyPr wrap="square" rtlCol="0">
              <a:prstTxWarp prst="textWave2">
                <a:avLst/>
              </a:prstTxWarp>
              <a:spAutoFit/>
            </a:bodyPr>
            <a:lstStyle/>
            <a:p>
              <a:r>
                <a:rPr lang="en-US" sz="6000" smtClean="0">
                  <a:solidFill>
                    <a:srgbClr val="0070C0"/>
                  </a:solidFill>
                  <a:latin typeface="MusiQwik" panose="02000000000000000000" pitchFamily="2" charset="0"/>
                </a:rPr>
                <a:t>&amp;====================================!</a:t>
              </a:r>
              <a:endParaRPr lang="en-US" sz="6000">
                <a:solidFill>
                  <a:srgbClr val="0070C0"/>
                </a:solidFill>
                <a:latin typeface="MusiQwik" panose="02000000000000000000" pitchFamily="2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33424" y="177427"/>
              <a:ext cx="7796740" cy="1301447"/>
            </a:xfrm>
            <a:prstGeom prst="rect">
              <a:avLst/>
            </a:prstGeom>
            <a:noFill/>
          </p:spPr>
          <p:txBody>
            <a:bodyPr wrap="square" rtlCol="0">
              <a:prstTxWarp prst="textWave2">
                <a:avLst/>
              </a:prstTxWarp>
              <a:spAutoFit/>
            </a:bodyPr>
            <a:lstStyle/>
            <a:p>
              <a:pPr algn="ctr"/>
              <a:r>
                <a:rPr lang="en-US" sz="2400" b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 đọc nhạc theo kí hiệu bàn tay</a:t>
              </a:r>
              <a:endParaRPr lang="en-US" sz="24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846061" y="260410"/>
            <a:ext cx="3314511" cy="2020405"/>
            <a:chOff x="8730858" y="193749"/>
            <a:chExt cx="3314511" cy="202040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611081" y="193749"/>
              <a:ext cx="1434288" cy="2020405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8730858" y="301920"/>
              <a:ext cx="1880224" cy="840662"/>
              <a:chOff x="8730342" y="301920"/>
              <a:chExt cx="1844807" cy="840662"/>
            </a:xfrm>
          </p:grpSpPr>
          <p:sp>
            <p:nvSpPr>
              <p:cNvPr id="9" name="Rounded Rectangular Callout 8"/>
              <p:cNvSpPr/>
              <p:nvPr/>
            </p:nvSpPr>
            <p:spPr>
              <a:xfrm rot="16200000" flipH="1">
                <a:off x="9232415" y="-200153"/>
                <a:ext cx="840662" cy="1844807"/>
              </a:xfrm>
              <a:prstGeom prst="wedgeRoundRect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817140" y="345862"/>
                <a:ext cx="167121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40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 em chú ý quan sát và cùng thực hiện theo nhé!</a:t>
                </a:r>
                <a:endParaRPr lang="en-US" sz="14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1577257" y="1270612"/>
            <a:ext cx="9598114" cy="5244299"/>
            <a:chOff x="1698281" y="1283562"/>
            <a:chExt cx="9598114" cy="52442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281" y="1283562"/>
              <a:ext cx="9598114" cy="502310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0431" y="3768222"/>
              <a:ext cx="917546" cy="73101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4730" y="3821682"/>
              <a:ext cx="932671" cy="68059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6947" y="3917807"/>
              <a:ext cx="872173" cy="67555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186" y="3768222"/>
              <a:ext cx="917546" cy="73101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6333" y="3821682"/>
              <a:ext cx="932671" cy="68059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6467" y="3917807"/>
              <a:ext cx="872173" cy="67555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5278" y="5702720"/>
              <a:ext cx="917546" cy="73101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3706" y="5756180"/>
              <a:ext cx="932671" cy="68059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9711" y="5852305"/>
              <a:ext cx="872173" cy="67555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1112" y="5852305"/>
              <a:ext cx="872173" cy="67555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5752" y="5686254"/>
              <a:ext cx="917546" cy="73101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9439" y="5702720"/>
              <a:ext cx="917546" cy="7310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8409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9498" y="-171185"/>
            <a:ext cx="7515954" cy="1748190"/>
            <a:chOff x="1511484" y="-1005672"/>
            <a:chExt cx="8564796" cy="3845106"/>
          </a:xfrm>
        </p:grpSpPr>
        <p:sp>
          <p:nvSpPr>
            <p:cNvPr id="3" name="TextBox 2"/>
            <p:cNvSpPr txBox="1"/>
            <p:nvPr/>
          </p:nvSpPr>
          <p:spPr>
            <a:xfrm>
              <a:off x="1511484" y="-1005672"/>
              <a:ext cx="8564796" cy="3845106"/>
            </a:xfrm>
            <a:prstGeom prst="rect">
              <a:avLst/>
            </a:prstGeom>
            <a:noFill/>
          </p:spPr>
          <p:txBody>
            <a:bodyPr wrap="square" rtlCol="0">
              <a:prstTxWarp prst="textWave2">
                <a:avLst/>
              </a:prstTxWarp>
              <a:spAutoFit/>
            </a:bodyPr>
            <a:lstStyle/>
            <a:p>
              <a:r>
                <a:rPr lang="en-US" sz="6000" smtClean="0">
                  <a:solidFill>
                    <a:srgbClr val="0070C0"/>
                  </a:solidFill>
                  <a:latin typeface="MusiQwik" panose="02000000000000000000" pitchFamily="2" charset="0"/>
                </a:rPr>
                <a:t>&amp;====================================!</a:t>
              </a:r>
              <a:endParaRPr lang="en-US" sz="6000">
                <a:solidFill>
                  <a:srgbClr val="0070C0"/>
                </a:solidFill>
                <a:latin typeface="MusiQwik" panose="02000000000000000000" pitchFamily="2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33424" y="177427"/>
              <a:ext cx="7796740" cy="1301447"/>
            </a:xfrm>
            <a:prstGeom prst="rect">
              <a:avLst/>
            </a:prstGeom>
            <a:noFill/>
          </p:spPr>
          <p:txBody>
            <a:bodyPr wrap="square" rtlCol="0">
              <a:prstTxWarp prst="textWave2">
                <a:avLst/>
              </a:prstTxWarp>
              <a:spAutoFit/>
            </a:bodyPr>
            <a:lstStyle/>
            <a:p>
              <a:pPr algn="ctr"/>
              <a:r>
                <a:rPr lang="en-US" sz="2400" b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 nhạc kết hợp gõ đệm theo phách</a:t>
              </a:r>
              <a:endParaRPr lang="en-US" sz="24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846061" y="260410"/>
            <a:ext cx="3314511" cy="2020405"/>
            <a:chOff x="8730858" y="193749"/>
            <a:chExt cx="3314511" cy="20204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611081" y="193749"/>
              <a:ext cx="1434288" cy="2020405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8730858" y="301920"/>
              <a:ext cx="1880224" cy="840662"/>
              <a:chOff x="8730342" y="301920"/>
              <a:chExt cx="1844807" cy="840662"/>
            </a:xfrm>
          </p:grpSpPr>
          <p:sp>
            <p:nvSpPr>
              <p:cNvPr id="8" name="Rounded Rectangular Callout 7"/>
              <p:cNvSpPr/>
              <p:nvPr/>
            </p:nvSpPr>
            <p:spPr>
              <a:xfrm rot="16200000" flipH="1">
                <a:off x="9232415" y="-200153"/>
                <a:ext cx="840662" cy="1844807"/>
              </a:xfrm>
              <a:prstGeom prst="wedgeRoundRect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8817140" y="345862"/>
                <a:ext cx="167121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40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 em chú ý quan sát và cùng thực hiện theo nhé!</a:t>
                </a:r>
                <a:endParaRPr lang="en-US" sz="14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257" y="1270612"/>
            <a:ext cx="9598114" cy="502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76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387</Words>
  <Application>Microsoft Office PowerPoint</Application>
  <PresentationFormat>Widescreen</PresentationFormat>
  <Paragraphs>73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MusiQwik</vt:lpstr>
      <vt:lpstr>MusiSync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11</cp:lastModifiedBy>
  <cp:revision>84</cp:revision>
  <dcterms:created xsi:type="dcterms:W3CDTF">2021-07-30T08:39:39Z</dcterms:created>
  <dcterms:modified xsi:type="dcterms:W3CDTF">2025-11-05T06:16:26Z</dcterms:modified>
</cp:coreProperties>
</file>