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9" r:id="rId4"/>
    <p:sldId id="258" r:id="rId5"/>
    <p:sldId id="269" r:id="rId6"/>
    <p:sldId id="259" r:id="rId7"/>
    <p:sldId id="268" r:id="rId8"/>
    <p:sldId id="265" r:id="rId9"/>
    <p:sldId id="280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80" d="100"/>
          <a:sy n="80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20/10/2025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1368317" y="1107819"/>
            <a:ext cx="2515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4949830" y="1244434"/>
            <a:ext cx="48405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lang="zh-CN" altLang="en-US" sz="66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044757" y="4052577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NGÔI TRƯỜNG CỦA EM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2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368764" y="837706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88435B-C5C6-47D3-84BB-EC9C1F94AADA}"/>
              </a:ext>
            </a:extLst>
          </p:cNvPr>
          <p:cNvSpPr txBox="1"/>
          <p:nvPr/>
        </p:nvSpPr>
        <p:spPr>
          <a:xfrm>
            <a:off x="827315" y="1715160"/>
            <a:ext cx="10566806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       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57.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trường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9B43B9A-0819-4794-BAD5-E8724B8B9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674" y="420290"/>
            <a:ext cx="11938000" cy="62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4F39FD-C0EC-41A9-BF82-864349009500}"/>
              </a:ext>
            </a:extLst>
          </p:cNvPr>
          <p:cNvGrpSpPr/>
          <p:nvPr/>
        </p:nvGrpSpPr>
        <p:grpSpPr>
          <a:xfrm>
            <a:off x="355212" y="1181270"/>
            <a:ext cx="11097088" cy="1052732"/>
            <a:chOff x="1249190" y="2121095"/>
            <a:chExt cx="9944100" cy="1223573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2121095"/>
              <a:ext cx="9944100" cy="1223573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577630" y="2310374"/>
              <a:ext cx="928722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hận biết được các sự việc trong tranh minh họa: Ngôi trường của em.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3374572" y="345005"/>
            <a:ext cx="5769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94F2EF-94E0-B9AA-E07F-A6EF3FDDDB04}"/>
              </a:ext>
            </a:extLst>
          </p:cNvPr>
          <p:cNvGrpSpPr/>
          <p:nvPr/>
        </p:nvGrpSpPr>
        <p:grpSpPr>
          <a:xfrm>
            <a:off x="428701" y="2234002"/>
            <a:ext cx="11379129" cy="1456103"/>
            <a:chOff x="1218908" y="1408198"/>
            <a:chExt cx="10281429" cy="1535665"/>
          </a:xfrm>
        </p:grpSpPr>
        <p:sp>
          <p:nvSpPr>
            <p:cNvPr id="20" name="AutoShape 5">
              <a:extLst>
                <a:ext uri="{FF2B5EF4-FFF2-40B4-BE49-F238E27FC236}">
                  <a16:creationId xmlns:a16="http://schemas.microsoft.com/office/drawing/2014/main" id="{62A81622-5244-BF76-3C0C-0ABD5C918E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8908" y="1784190"/>
              <a:ext cx="9944100" cy="1159673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98EDEB2-960E-DB54-FFC0-E0531488423E}"/>
                </a:ext>
              </a:extLst>
            </p:cNvPr>
            <p:cNvSpPr/>
            <p:nvPr/>
          </p:nvSpPr>
          <p:spPr>
            <a:xfrm>
              <a:off x="1473741" y="1408198"/>
              <a:ext cx="10026596" cy="1460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ựa vào tranh và lời gợi ý để nói cảm nhận của bản thân về trường mình.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5BE79C-3305-F7EA-2E1B-7ACF26FF55AE}"/>
              </a:ext>
            </a:extLst>
          </p:cNvPr>
          <p:cNvGrpSpPr/>
          <p:nvPr/>
        </p:nvGrpSpPr>
        <p:grpSpPr>
          <a:xfrm>
            <a:off x="355212" y="3849430"/>
            <a:ext cx="11721067" cy="1288627"/>
            <a:chOff x="1165804" y="2168630"/>
            <a:chExt cx="10742776" cy="4859024"/>
          </a:xfrm>
        </p:grpSpPr>
        <p:sp>
          <p:nvSpPr>
            <p:cNvPr id="28" name="AutoShape 5">
              <a:extLst>
                <a:ext uri="{FF2B5EF4-FFF2-40B4-BE49-F238E27FC236}">
                  <a16:creationId xmlns:a16="http://schemas.microsoft.com/office/drawing/2014/main" id="{ED41F9B6-7AB5-3CCB-FB4D-FCA639B81B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65804" y="2168630"/>
              <a:ext cx="10134599" cy="4859024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4676E70-32E9-219D-D932-433820A51A19}"/>
                </a:ext>
              </a:extLst>
            </p:cNvPr>
            <p:cNvSpPr/>
            <p:nvPr/>
          </p:nvSpPr>
          <p:spPr>
            <a:xfrm>
              <a:off x="1404882" y="3004384"/>
              <a:ext cx="10503698" cy="2248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 thành và phát triển năng lực sử dụng ngôn ngữ trong việc nói về tình cảm, thái độ và mong muốn của bản thân.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F67F41-1050-A59B-A3C4-E43F0356CCD4}"/>
              </a:ext>
            </a:extLst>
          </p:cNvPr>
          <p:cNvGrpSpPr/>
          <p:nvPr/>
        </p:nvGrpSpPr>
        <p:grpSpPr>
          <a:xfrm>
            <a:off x="355212" y="5338584"/>
            <a:ext cx="11721067" cy="1288627"/>
            <a:chOff x="1165804" y="2168630"/>
            <a:chExt cx="10742776" cy="4859024"/>
          </a:xfrm>
        </p:grpSpPr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92E958B3-B3C8-EE22-B209-4D67D2A283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65804" y="2168630"/>
              <a:ext cx="10134599" cy="4859024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31E717-45BF-9B4C-9ECF-DE47B1AEB7B2}"/>
                </a:ext>
              </a:extLst>
            </p:cNvPr>
            <p:cNvSpPr/>
            <p:nvPr/>
          </p:nvSpPr>
          <p:spPr>
            <a:xfrm>
              <a:off x="1404882" y="3004383"/>
              <a:ext cx="10503698" cy="3597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ồi dưỡng tình cảm thương yêu, gắn bó đối với trường học, cảm nhận được niềm vui đến trường; có tinh thần hợp tác trong làm việc nhóm.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7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A1F591-3A27-4232-9D40-AB447B9995D7}"/>
              </a:ext>
            </a:extLst>
          </p:cNvPr>
          <p:cNvSpPr txBox="1"/>
          <p:nvPr/>
        </p:nvSpPr>
        <p:spPr>
          <a:xfrm>
            <a:off x="140563" y="368302"/>
            <a:ext cx="9540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13C7D-2359-485F-BD7B-F942D7FEF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9" t="24561" r="14737" b="19453"/>
          <a:stretch/>
        </p:blipFill>
        <p:spPr>
          <a:xfrm>
            <a:off x="-6957" y="2133599"/>
            <a:ext cx="12191999" cy="47198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87CBB1-8222-4A27-A9BD-F2DE25383552}"/>
              </a:ext>
            </a:extLst>
          </p:cNvPr>
          <p:cNvSpPr txBox="1"/>
          <p:nvPr/>
        </p:nvSpPr>
        <p:spPr>
          <a:xfrm>
            <a:off x="140563" y="1105479"/>
            <a:ext cx="1107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B6006-40BB-4FA8-9B48-466C85FCE888}"/>
              </a:ext>
            </a:extLst>
          </p:cNvPr>
          <p:cNvSpPr txBox="1"/>
          <p:nvPr/>
        </p:nvSpPr>
        <p:spPr>
          <a:xfrm>
            <a:off x="140563" y="1842656"/>
            <a:ext cx="1029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44E3CEDA-2C56-4C15-BB6C-DF752D70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689" y="6160343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4C4176-9F79-4706-BC4E-2B2649F40DCD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9EE59E7-A8B4-418C-B17A-9A0F5C7E7E5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6C69C72A-A812-4926-A328-A8EFF222270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3B482C-BEE0-4E5A-A972-FC7AED5B5F45}"/>
              </a:ext>
            </a:extLst>
          </p:cNvPr>
          <p:cNvSpPr txBox="1"/>
          <p:nvPr/>
        </p:nvSpPr>
        <p:spPr>
          <a:xfrm>
            <a:off x="0" y="368302"/>
            <a:ext cx="1219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DB43-0516-4F5B-B23C-1F2F503EFE87}"/>
              </a:ext>
            </a:extLst>
          </p:cNvPr>
          <p:cNvSpPr txBox="1"/>
          <p:nvPr/>
        </p:nvSpPr>
        <p:spPr>
          <a:xfrm>
            <a:off x="730111" y="368302"/>
            <a:ext cx="986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48A5A-045D-459F-ACA8-66CA3D225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8132182" y="4485202"/>
            <a:ext cx="3639245" cy="2259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8A3D83-2973-45D7-B39F-68B7517FD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2699656" y="4783638"/>
            <a:ext cx="1816768" cy="2121420"/>
          </a:xfrm>
          <a:prstGeom prst="rect">
            <a:avLst/>
          </a:prstGeom>
        </p:spPr>
      </p:pic>
      <p:sp>
        <p:nvSpPr>
          <p:cNvPr id="12" name="Freeform 24">
            <a:extLst>
              <a:ext uri="{FF2B5EF4-FFF2-40B4-BE49-F238E27FC236}">
                <a16:creationId xmlns:a16="http://schemas.microsoft.com/office/drawing/2014/main" id="{17BC1CCE-3387-42BE-B159-0FBC7EE3586E}"/>
              </a:ext>
            </a:extLst>
          </p:cNvPr>
          <p:cNvSpPr>
            <a:spLocks noEditPoints="1"/>
          </p:cNvSpPr>
          <p:nvPr/>
        </p:nvSpPr>
        <p:spPr bwMode="auto">
          <a:xfrm rot="17111661">
            <a:off x="5331661" y="4894108"/>
            <a:ext cx="371364" cy="1098378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7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9746E0-2082-48B6-BFCC-A14E2FD0B269}"/>
              </a:ext>
            </a:extLst>
          </p:cNvPr>
          <p:cNvSpPr txBox="1"/>
          <p:nvPr/>
        </p:nvSpPr>
        <p:spPr>
          <a:xfrm>
            <a:off x="849283" y="368302"/>
            <a:ext cx="967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3BE28-1745-4A78-AB71-1E5BCEA45D5F}"/>
              </a:ext>
            </a:extLst>
          </p:cNvPr>
          <p:cNvSpPr txBox="1"/>
          <p:nvPr/>
        </p:nvSpPr>
        <p:spPr>
          <a:xfrm>
            <a:off x="194618" y="915866"/>
            <a:ext cx="163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E4D81-FD33-4E16-8147-4A37BC5916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48" y="1307781"/>
            <a:ext cx="2637036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DB8E4-571A-4E6D-95C0-8349B55051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/>
        </p:blipFill>
        <p:spPr>
          <a:xfrm>
            <a:off x="7594621" y="1241421"/>
            <a:ext cx="3758158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0B046B-3624-40C8-A328-49811B329CC5}"/>
              </a:ext>
            </a:extLst>
          </p:cNvPr>
          <p:cNvSpPr txBox="1"/>
          <p:nvPr/>
        </p:nvSpPr>
        <p:spPr>
          <a:xfrm>
            <a:off x="1138615" y="4178623"/>
            <a:ext cx="4475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320E-E9F1-4352-AE1D-CEF7B73E00EE}"/>
              </a:ext>
            </a:extLst>
          </p:cNvPr>
          <p:cNvSpPr txBox="1"/>
          <p:nvPr/>
        </p:nvSpPr>
        <p:spPr>
          <a:xfrm>
            <a:off x="6662058" y="4209139"/>
            <a:ext cx="5529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CBB41E-6ECD-4E3D-836F-0CDD4B9B6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6215"/>
          <a:stretch/>
        </p:blipFill>
        <p:spPr>
          <a:xfrm>
            <a:off x="3694642" y="5211832"/>
            <a:ext cx="3123526" cy="17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3E9DD9-7AF1-424B-9E56-753268DE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42FD0C-446C-44D6-8815-588289AA990A}"/>
              </a:ext>
            </a:extLst>
          </p:cNvPr>
          <p:cNvSpPr txBox="1"/>
          <p:nvPr/>
        </p:nvSpPr>
        <p:spPr>
          <a:xfrm>
            <a:off x="3574539" y="392787"/>
            <a:ext cx="81384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1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16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81E34-2552-4D16-B44C-A03A485B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623" y1="37748" x2="36901" y2="30066"/>
                        <a14:foregroundMark x1="46486" y1="30199" x2="56709" y2="36159"/>
                        <a14:foregroundMark x1="36262" y1="81457" x2="36102" y2="85430"/>
                        <a14:foregroundMark x1="51118" y1="78013" x2="53035" y2="83444"/>
                        <a14:foregroundMark x1="31629" y1="83444" x2="33706" y2="81987"/>
                        <a14:foregroundMark x1="50958" y1="82517" x2="54952" y2="8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5" y="1080855"/>
            <a:ext cx="5508965" cy="66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CFF526-505B-4133-B70C-9C4CA96A523A}"/>
              </a:ext>
            </a:extLst>
          </p:cNvPr>
          <p:cNvGrpSpPr/>
          <p:nvPr/>
        </p:nvGrpSpPr>
        <p:grpSpPr>
          <a:xfrm>
            <a:off x="2709186" y="1180474"/>
            <a:ext cx="8165817" cy="1426949"/>
            <a:chOff x="1249190" y="1653135"/>
            <a:chExt cx="10116604" cy="142694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653135"/>
              <a:ext cx="9944100" cy="142694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439022" y="1760469"/>
              <a:ext cx="99267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thân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endPara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716280" y="2714757"/>
            <a:ext cx="11475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	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325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4F39FD-C0EC-41A9-BF82-864349009500}"/>
              </a:ext>
            </a:extLst>
          </p:cNvPr>
          <p:cNvGrpSpPr/>
          <p:nvPr/>
        </p:nvGrpSpPr>
        <p:grpSpPr>
          <a:xfrm>
            <a:off x="355212" y="1181270"/>
            <a:ext cx="11097088" cy="1052732"/>
            <a:chOff x="1249190" y="2121095"/>
            <a:chExt cx="9944100" cy="1223573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2121095"/>
              <a:ext cx="9944100" cy="1223573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577630" y="2310374"/>
              <a:ext cx="928722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hận biết được các sự việc trong tranh minh họa: Ngôi trường của em.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3374572" y="345005"/>
            <a:ext cx="5769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94F2EF-94E0-B9AA-E07F-A6EF3FDDDB04}"/>
              </a:ext>
            </a:extLst>
          </p:cNvPr>
          <p:cNvGrpSpPr/>
          <p:nvPr/>
        </p:nvGrpSpPr>
        <p:grpSpPr>
          <a:xfrm>
            <a:off x="428701" y="2234002"/>
            <a:ext cx="11379129" cy="1456103"/>
            <a:chOff x="1218908" y="1408198"/>
            <a:chExt cx="10281429" cy="1535665"/>
          </a:xfrm>
        </p:grpSpPr>
        <p:sp>
          <p:nvSpPr>
            <p:cNvPr id="20" name="AutoShape 5">
              <a:extLst>
                <a:ext uri="{FF2B5EF4-FFF2-40B4-BE49-F238E27FC236}">
                  <a16:creationId xmlns:a16="http://schemas.microsoft.com/office/drawing/2014/main" id="{62A81622-5244-BF76-3C0C-0ABD5C918E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8908" y="1784190"/>
              <a:ext cx="9944100" cy="1159673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98EDEB2-960E-DB54-FFC0-E0531488423E}"/>
                </a:ext>
              </a:extLst>
            </p:cNvPr>
            <p:cNvSpPr/>
            <p:nvPr/>
          </p:nvSpPr>
          <p:spPr>
            <a:xfrm>
              <a:off x="1473741" y="1408198"/>
              <a:ext cx="10026596" cy="1460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ựa vào tranh và lời gợi ý để nói cảm nhận của bản thân về trường mình.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5BE79C-3305-F7EA-2E1B-7ACF26FF55AE}"/>
              </a:ext>
            </a:extLst>
          </p:cNvPr>
          <p:cNvGrpSpPr/>
          <p:nvPr/>
        </p:nvGrpSpPr>
        <p:grpSpPr>
          <a:xfrm>
            <a:off x="355212" y="3849430"/>
            <a:ext cx="11721067" cy="1288627"/>
            <a:chOff x="1165804" y="2168630"/>
            <a:chExt cx="10742776" cy="4859024"/>
          </a:xfrm>
        </p:grpSpPr>
        <p:sp>
          <p:nvSpPr>
            <p:cNvPr id="28" name="AutoShape 5">
              <a:extLst>
                <a:ext uri="{FF2B5EF4-FFF2-40B4-BE49-F238E27FC236}">
                  <a16:creationId xmlns:a16="http://schemas.microsoft.com/office/drawing/2014/main" id="{ED41F9B6-7AB5-3CCB-FB4D-FCA639B81B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65804" y="2168630"/>
              <a:ext cx="10134599" cy="4859024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4676E70-32E9-219D-D932-433820A51A19}"/>
                </a:ext>
              </a:extLst>
            </p:cNvPr>
            <p:cNvSpPr/>
            <p:nvPr/>
          </p:nvSpPr>
          <p:spPr>
            <a:xfrm>
              <a:off x="1404882" y="3004384"/>
              <a:ext cx="10503698" cy="2248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 thành và phát triển năng lực sử dụng ngôn ngữ trong việc nói về tình cảm, thái độ và mong muốn của bản thân.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F67F41-1050-A59B-A3C4-E43F0356CCD4}"/>
              </a:ext>
            </a:extLst>
          </p:cNvPr>
          <p:cNvGrpSpPr/>
          <p:nvPr/>
        </p:nvGrpSpPr>
        <p:grpSpPr>
          <a:xfrm>
            <a:off x="355212" y="5338584"/>
            <a:ext cx="11721067" cy="1288627"/>
            <a:chOff x="1165804" y="2168630"/>
            <a:chExt cx="10742776" cy="4859024"/>
          </a:xfrm>
        </p:grpSpPr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92E958B3-B3C8-EE22-B209-4D67D2A283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65804" y="2168630"/>
              <a:ext cx="10134599" cy="4859024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31E717-45BF-9B4C-9ECF-DE47B1AEB7B2}"/>
                </a:ext>
              </a:extLst>
            </p:cNvPr>
            <p:cNvSpPr/>
            <p:nvPr/>
          </p:nvSpPr>
          <p:spPr>
            <a:xfrm>
              <a:off x="1404882" y="3004383"/>
              <a:ext cx="10503698" cy="3597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ồi dưỡng tình cảm thương yêu, gắn bó đối với trường học, cảm nhận được niềm vui đến trường; có tinh thần hợp tác trong làm việc nhóm.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9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377</Words>
  <Application>Microsoft Office PowerPoint</Application>
  <PresentationFormat>Widescreen</PresentationFormat>
  <Paragraphs>43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等线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145</cp:revision>
  <dcterms:created xsi:type="dcterms:W3CDTF">2021-06-15T15:52:51Z</dcterms:created>
  <dcterms:modified xsi:type="dcterms:W3CDTF">2025-10-20T08:53:56Z</dcterms:modified>
</cp:coreProperties>
</file>