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1" r:id="rId2"/>
  </p:sldMasterIdLst>
  <p:notesMasterIdLst>
    <p:notesMasterId r:id="rId16"/>
  </p:notesMasterIdLst>
  <p:sldIdLst>
    <p:sldId id="293" r:id="rId3"/>
    <p:sldId id="258" r:id="rId4"/>
    <p:sldId id="259" r:id="rId5"/>
    <p:sldId id="260" r:id="rId6"/>
    <p:sldId id="261" r:id="rId7"/>
    <p:sldId id="262" r:id="rId8"/>
    <p:sldId id="338" r:id="rId9"/>
    <p:sldId id="339" r:id="rId10"/>
    <p:sldId id="342" r:id="rId11"/>
    <p:sldId id="341" r:id="rId12"/>
    <p:sldId id="340" r:id="rId13"/>
    <p:sldId id="34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47D1-648C-4D62-BC38-B81DE530256F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E158F-0A06-48D4-98C0-4D590453D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6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209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570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027813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175721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720087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41525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880626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956331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299822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135394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705567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76274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84160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593263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638961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23681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671894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28140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467918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533998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814668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294280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753936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854623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89579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508565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780098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690084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62903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C3C58A-CAE9-4DF6-BB6F-2AE4A4B3A2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950" y="361950"/>
            <a:ext cx="1418927" cy="14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07985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276417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70189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221784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607662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226847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279887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479547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191058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147810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443987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571993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234267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788501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08506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665662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796746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7722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903976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942907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837957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101933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765600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626716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188061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182850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698964"/>
      </p:ext>
    </p:extLst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04388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080883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297994"/>
      </p:ext>
    </p:extLst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658335"/>
      </p:ext>
    </p:extLst>
  </p:cSld>
  <p:clrMapOvr>
    <a:masterClrMapping/>
  </p:clrMapOvr>
  <p:transition spd="slow" advClick="0" advTm="1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542761"/>
      </p:ext>
    </p:extLst>
  </p:cSld>
  <p:clrMapOvr>
    <a:masterClrMapping/>
  </p:clrMapOvr>
  <p:transition spd="slow" advClick="0" advTm="1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463287"/>
      </p:ext>
    </p:extLst>
  </p:cSld>
  <p:clrMapOvr>
    <a:masterClrMapping/>
  </p:clrMapOvr>
  <p:transition spd="slow" advClick="0" advTm="1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243585"/>
      </p:ext>
    </p:extLst>
  </p:cSld>
  <p:clrMapOvr>
    <a:masterClrMapping/>
  </p:clrMapOvr>
  <p:transition spd="slow" advClick="0" advTm="1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420606"/>
      </p:ext>
    </p:extLst>
  </p:cSld>
  <p:clrMapOvr>
    <a:masterClrMapping/>
  </p:clrMapOvr>
  <p:transition spd="slow" advClick="0" advTm="1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70231"/>
      </p:ext>
    </p:extLst>
  </p:cSld>
  <p:clrMapOvr>
    <a:masterClrMapping/>
  </p:clrMapOvr>
  <p:transition spd="slow" advClick="0" advTm="1000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209018"/>
      </p:ext>
    </p:extLst>
  </p:cSld>
  <p:clrMapOvr>
    <a:masterClrMapping/>
  </p:clrMapOvr>
  <p:transition spd="slow" advClick="0" advTm="1000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259677"/>
      </p:ext>
    </p:extLst>
  </p:cSld>
  <p:clrMapOvr>
    <a:masterClrMapping/>
  </p:clrMapOvr>
  <p:transition spd="slow" advClick="0" advTm="1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54794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186999"/>
      </p:ext>
    </p:extLst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0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2310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4730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1141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6122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5373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0253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0037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428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4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809233"/>
      </p:ext>
    </p:extLst>
  </p:cSld>
  <p:clrMapOvr>
    <a:masterClrMapping/>
  </p:clrMapOvr>
  <p:transition spd="slow" advClick="0" advTm="1000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7488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65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254189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877610DB-E7B5-483D-9B4C-6D3C576D2BE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30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8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2397268" y="916404"/>
            <a:ext cx="9103360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2337749" y="3106451"/>
            <a:ext cx="8816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 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nhân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9,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chia 9</a:t>
            </a:r>
            <a:endParaRPr kumimoji="0" lang="en-US" altLang="zh-CN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( </a:t>
            </a: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Tiết</a:t>
            </a: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3)</a:t>
            </a:r>
            <a:endParaRPr kumimoji="0" lang="zh-CN" altLang="en-US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PA_文本框 11"/>
          <p:cNvSpPr txBox="1"/>
          <p:nvPr>
            <p:custDataLst>
              <p:tags r:id="rId3"/>
            </p:custDataLst>
          </p:nvPr>
        </p:nvSpPr>
        <p:spPr>
          <a:xfrm>
            <a:off x="3342960" y="2661322"/>
            <a:ext cx="6563040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Thứ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ngày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tháng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năm</a:t>
            </a:r>
            <a:r>
              <a:rPr kumimoji="0" lang="en-US" altLang="zh-CN" sz="3000" b="0" i="0" u="none" strike="noStrike" kern="1200" cap="none" spc="0" normalizeH="0" baseline="0" noProof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2025</a:t>
            </a:r>
            <a:endParaRPr kumimoji="0" lang="zh-CN" altLang="en-US" sz="30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440071"/>
              </p:ext>
            </p:extLst>
          </p:nvPr>
        </p:nvGraphicFramePr>
        <p:xfrm>
          <a:off x="2295525" y="1620181"/>
          <a:ext cx="6913113" cy="2499822"/>
        </p:xfrm>
        <a:graphic>
          <a:graphicData uri="http://schemas.openxmlformats.org/drawingml/2006/table">
            <a:tbl>
              <a:tblPr firstRow="1" bandRow="1"/>
              <a:tblGrid>
                <a:gridCol w="2343150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17853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59491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92619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323739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7915780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2E9CA0-3EDB-47FA-B9DA-F906694BBAA1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5399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Mỗi túi có 9 quả cam. Hỏi 4 túi như vậy có bao nhiêu quả cam?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ABDD29-3A3A-41E9-8D07-E6887DB2E086}"/>
              </a:ext>
            </a:extLst>
          </p:cNvPr>
          <p:cNvCxnSpPr/>
          <p:nvPr/>
        </p:nvCxnSpPr>
        <p:spPr>
          <a:xfrm>
            <a:off x="1219200" y="1466850"/>
            <a:ext cx="4086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891E7B-B921-4B79-AFE2-E99333A3EACB}"/>
              </a:ext>
            </a:extLst>
          </p:cNvPr>
          <p:cNvCxnSpPr>
            <a:cxnSpLocks/>
          </p:cNvCxnSpPr>
          <p:nvPr/>
        </p:nvCxnSpPr>
        <p:spPr>
          <a:xfrm>
            <a:off x="6315075" y="1466850"/>
            <a:ext cx="857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F8F0737-A21C-41BA-AB16-1588D53E155D}"/>
              </a:ext>
            </a:extLst>
          </p:cNvPr>
          <p:cNvCxnSpPr>
            <a:cxnSpLocks/>
          </p:cNvCxnSpPr>
          <p:nvPr/>
        </p:nvCxnSpPr>
        <p:spPr>
          <a:xfrm>
            <a:off x="9067800" y="1466850"/>
            <a:ext cx="2505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9AFA217-822E-4F13-BD35-1768671C8F74}"/>
              </a:ext>
            </a:extLst>
          </p:cNvPr>
          <p:cNvCxnSpPr>
            <a:cxnSpLocks/>
          </p:cNvCxnSpPr>
          <p:nvPr/>
        </p:nvCxnSpPr>
        <p:spPr>
          <a:xfrm>
            <a:off x="781050" y="196215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19359562-C1B4-4B6E-B2A9-877AE211D063}"/>
              </a:ext>
            </a:extLst>
          </p:cNvPr>
          <p:cNvSpPr/>
          <p:nvPr/>
        </p:nvSpPr>
        <p:spPr>
          <a:xfrm>
            <a:off x="2619376" y="2384846"/>
            <a:ext cx="7620000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vi-VN" sz="3200" dirty="0">
                <a:cs typeface="Arial" panose="020B0604020202020204" pitchFamily="34" charset="0"/>
              </a:rPr>
              <a:t>Số quả cam 4 túi như vậy có là: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nn-NO" sz="3200" dirty="0">
                <a:latin typeface="Arial" panose="020B0604020202020204" pitchFamily="34" charset="0"/>
                <a:cs typeface="Arial" panose="020B0604020202020204" pitchFamily="34" charset="0"/>
              </a:rPr>
              <a:t>9 x 4 = 36 (quả)</a:t>
            </a:r>
          </a:p>
          <a:p>
            <a:pPr lvl="0" algn="ctr">
              <a:lnSpc>
                <a:spcPct val="13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36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41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4. </a:t>
            </a:r>
            <a:r>
              <a:rPr lang="vi-VN" sz="3200" b="1" dirty="0">
                <a:solidFill>
                  <a:prstClr val="black"/>
                </a:solidFill>
                <a:cs typeface="Arial" panose="020B0604020202020204" pitchFamily="34" charset="0"/>
              </a:rPr>
              <a:t>Tìm hai số lớn hơn 1 và có tích là 18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C4BEA7-1554-4E86-828A-BC669456D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87" y="2085977"/>
            <a:ext cx="4548585" cy="4548585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682C96E7-ACCC-4B8A-8EB5-6B9F58458F3C}"/>
              </a:ext>
            </a:extLst>
          </p:cNvPr>
          <p:cNvSpPr/>
          <p:nvPr/>
        </p:nvSpPr>
        <p:spPr>
          <a:xfrm>
            <a:off x="9465098" y="2163831"/>
            <a:ext cx="1918952" cy="106304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D54EFA-6C82-426B-B505-215BD9C0AD8A}"/>
              </a:ext>
            </a:extLst>
          </p:cNvPr>
          <p:cNvSpPr txBox="1"/>
          <p:nvPr/>
        </p:nvSpPr>
        <p:spPr>
          <a:xfrm>
            <a:off x="1819275" y="1924050"/>
            <a:ext cx="6263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18 = 2 x 9 = 3 x 6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8198F-D7F6-4CA4-97B8-47C7726A58CB}"/>
              </a:ext>
            </a:extLst>
          </p:cNvPr>
          <p:cNvSpPr txBox="1"/>
          <p:nvPr/>
        </p:nvSpPr>
        <p:spPr>
          <a:xfrm>
            <a:off x="628650" y="2870333"/>
            <a:ext cx="8362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B0F0"/>
                </a:solidFill>
                <a:cs typeface="Arial" panose="020B0604020202020204" pitchFamily="34" charset="0"/>
              </a:rPr>
              <a:t>Vậy hai số lớn hơn 1 và có tích là 18 là 2 và 9 hoặc 3 và 6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7C2C5D-C29E-4E26-AD4E-9EF344037644}"/>
              </a:ext>
            </a:extLst>
          </p:cNvPr>
          <p:cNvCxnSpPr/>
          <p:nvPr/>
        </p:nvCxnSpPr>
        <p:spPr>
          <a:xfrm>
            <a:off x="3362325" y="1514475"/>
            <a:ext cx="1724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21C206-2547-4103-9B2E-1AA8D772CA98}"/>
              </a:ext>
            </a:extLst>
          </p:cNvPr>
          <p:cNvCxnSpPr>
            <a:cxnSpLocks/>
          </p:cNvCxnSpPr>
          <p:nvPr/>
        </p:nvCxnSpPr>
        <p:spPr>
          <a:xfrm>
            <a:off x="5953125" y="1514475"/>
            <a:ext cx="21300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885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710390" y="1866644"/>
              <a:ext cx="4729446" cy="102392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-93"/>
                  <a:ea typeface="+mn-ea"/>
                  <a:cs typeface="+mn-cs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54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3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161667" y="948314"/>
              <a:ext cx="1661566" cy="5849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 x 7 = ?</a:t>
              </a:r>
              <a:endParaRPr kumimoji="0" lang="en-US" sz="3200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81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398" kern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72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63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199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92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2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10532" y="689984"/>
              <a:ext cx="3279581" cy="10156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90 : 9 = ?</a:t>
              </a:r>
              <a:endParaRPr kumimoji="0" lang="en-US" sz="5998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10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7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rất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nhiều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86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19076"/>
            <a:ext cx="11858171" cy="6467474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FFEF4-0B4F-4DDD-922E-1F68CD3C1B8E}"/>
              </a:ext>
            </a:extLst>
          </p:cNvPr>
          <p:cNvSpPr txBox="1"/>
          <p:nvPr/>
        </p:nvSpPr>
        <p:spPr>
          <a:xfrm>
            <a:off x="866775" y="457200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chia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EF2A76-7D98-4E11-B1BD-8573DE285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95511"/>
              </p:ext>
            </p:extLst>
          </p:nvPr>
        </p:nvGraphicFramePr>
        <p:xfrm>
          <a:off x="4214583" y="1600200"/>
          <a:ext cx="781050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69">
                  <a:extLst>
                    <a:ext uri="{9D8B030D-6E8A-4147-A177-3AD203B41FA5}">
                      <a16:colId xmlns:a16="http://schemas.microsoft.com/office/drawing/2014/main" val="1349503207"/>
                    </a:ext>
                  </a:extLst>
                </a:gridCol>
                <a:gridCol w="646032">
                  <a:extLst>
                    <a:ext uri="{9D8B030D-6E8A-4147-A177-3AD203B41FA5}">
                      <a16:colId xmlns:a16="http://schemas.microsoft.com/office/drawing/2014/main" val="1654770206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078123841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787565602"/>
                    </a:ext>
                  </a:extLst>
                </a:gridCol>
                <a:gridCol w="681923">
                  <a:extLst>
                    <a:ext uri="{9D8B030D-6E8A-4147-A177-3AD203B41FA5}">
                      <a16:colId xmlns:a16="http://schemas.microsoft.com/office/drawing/2014/main" val="3937693636"/>
                    </a:ext>
                  </a:extLst>
                </a:gridCol>
                <a:gridCol w="744733">
                  <a:extLst>
                    <a:ext uri="{9D8B030D-6E8A-4147-A177-3AD203B41FA5}">
                      <a16:colId xmlns:a16="http://schemas.microsoft.com/office/drawing/2014/main" val="3217695255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1800159281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2317424965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3307760965"/>
                    </a:ext>
                  </a:extLst>
                </a:gridCol>
                <a:gridCol w="762677">
                  <a:extLst>
                    <a:ext uri="{9D8B030D-6E8A-4147-A177-3AD203B41FA5}">
                      <a16:colId xmlns:a16="http://schemas.microsoft.com/office/drawing/2014/main" val="1631590655"/>
                    </a:ext>
                  </a:extLst>
                </a:gridCol>
                <a:gridCol w="820787">
                  <a:extLst>
                    <a:ext uri="{9D8B030D-6E8A-4147-A177-3AD203B41FA5}">
                      <a16:colId xmlns:a16="http://schemas.microsoft.com/office/drawing/2014/main" val="2317138458"/>
                    </a:ext>
                  </a:extLst>
                </a:gridCol>
              </a:tblGrid>
              <a:tr h="48217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48409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6104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02491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0372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71712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82137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05145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17801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347642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0BE79EC1-CD27-446E-BB35-C3FB337A717C}"/>
              </a:ext>
            </a:extLst>
          </p:cNvPr>
          <p:cNvSpPr/>
          <p:nvPr/>
        </p:nvSpPr>
        <p:spPr>
          <a:xfrm>
            <a:off x="6297765" y="1641678"/>
            <a:ext cx="512609" cy="425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4343672" y="3266641"/>
            <a:ext cx="386587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3C3645-535B-43B8-A4B0-341D98E8A5DB}"/>
              </a:ext>
            </a:extLst>
          </p:cNvPr>
          <p:cNvCxnSpPr>
            <a:cxnSpLocks/>
          </p:cNvCxnSpPr>
          <p:nvPr/>
        </p:nvCxnSpPr>
        <p:spPr>
          <a:xfrm>
            <a:off x="6722452" y="2066924"/>
            <a:ext cx="0" cy="1170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7D1C22-F176-4F4B-A258-57FCDFD3EA2C}"/>
              </a:ext>
            </a:extLst>
          </p:cNvPr>
          <p:cNvCxnSpPr>
            <a:cxnSpLocks/>
          </p:cNvCxnSpPr>
          <p:nvPr/>
        </p:nvCxnSpPr>
        <p:spPr>
          <a:xfrm>
            <a:off x="4730259" y="3608267"/>
            <a:ext cx="17276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CBFB079-C8F1-4768-85ED-C73A2A44D14C}"/>
              </a:ext>
            </a:extLst>
          </p:cNvPr>
          <p:cNvSpPr/>
          <p:nvPr/>
        </p:nvSpPr>
        <p:spPr>
          <a:xfrm>
            <a:off x="6335866" y="3237702"/>
            <a:ext cx="526641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D8BEC7-D543-4762-98B9-6822C2CCB302}"/>
              </a:ext>
            </a:extLst>
          </p:cNvPr>
          <p:cNvSpPr/>
          <p:nvPr/>
        </p:nvSpPr>
        <p:spPr>
          <a:xfrm>
            <a:off x="9224436" y="1650001"/>
            <a:ext cx="386587" cy="41692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48F589-3F5D-41B7-B313-DB3AEA05A4FA}"/>
              </a:ext>
            </a:extLst>
          </p:cNvPr>
          <p:cNvSpPr/>
          <p:nvPr/>
        </p:nvSpPr>
        <p:spPr>
          <a:xfrm>
            <a:off x="4296757" y="4259264"/>
            <a:ext cx="480416" cy="42982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8636651-83CD-4FD4-B582-B36F13761155}"/>
              </a:ext>
            </a:extLst>
          </p:cNvPr>
          <p:cNvCxnSpPr>
            <a:cxnSpLocks/>
          </p:cNvCxnSpPr>
          <p:nvPr/>
        </p:nvCxnSpPr>
        <p:spPr>
          <a:xfrm flipH="1" flipV="1">
            <a:off x="9596854" y="1984996"/>
            <a:ext cx="42515" cy="22742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112D95D-379A-4A34-9E9B-FD32F3CDB43D}"/>
              </a:ext>
            </a:extLst>
          </p:cNvPr>
          <p:cNvCxnSpPr>
            <a:cxnSpLocks/>
          </p:cNvCxnSpPr>
          <p:nvPr/>
        </p:nvCxnSpPr>
        <p:spPr>
          <a:xfrm>
            <a:off x="4730259" y="4638674"/>
            <a:ext cx="4582426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EBF83B3-51EA-4989-B144-D8FE5AC4299C}"/>
              </a:ext>
            </a:extLst>
          </p:cNvPr>
          <p:cNvSpPr/>
          <p:nvPr/>
        </p:nvSpPr>
        <p:spPr>
          <a:xfrm>
            <a:off x="9185060" y="4259264"/>
            <a:ext cx="482647" cy="40235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DF30706-1B42-496D-A9D8-97343C79F858}"/>
              </a:ext>
            </a:extLst>
          </p:cNvPr>
          <p:cNvSpPr/>
          <p:nvPr/>
        </p:nvSpPr>
        <p:spPr>
          <a:xfrm>
            <a:off x="166914" y="1341655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12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193672A-986B-4412-81BF-EEB7F11AB773}"/>
              </a:ext>
            </a:extLst>
          </p:cNvPr>
          <p:cNvSpPr/>
          <p:nvPr/>
        </p:nvSpPr>
        <p:spPr>
          <a:xfrm>
            <a:off x="154173" y="4014102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6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7</a:t>
            </a:r>
          </a:p>
        </p:txBody>
      </p: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6" grpId="0" animBg="1"/>
      <p:bldP spid="28" grpId="0" animBg="1"/>
      <p:bldP spid="31" grpId="0" animBg="1"/>
      <p:bldP spid="34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3036BA-EFBF-4A6F-B096-9AA96F6DE86F}"/>
              </a:ext>
            </a:extLst>
          </p:cNvPr>
          <p:cNvSpPr txBox="1"/>
          <p:nvPr/>
        </p:nvSpPr>
        <p:spPr>
          <a:xfrm>
            <a:off x="962025" y="1057275"/>
            <a:ext cx="1003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9AC4A2-B7D5-4B96-B7E6-A2423536A5D4}"/>
              </a:ext>
            </a:extLst>
          </p:cNvPr>
          <p:cNvSpPr txBox="1"/>
          <p:nvPr/>
        </p:nvSpPr>
        <p:spPr>
          <a:xfrm>
            <a:off x="1647825" y="2129814"/>
            <a:ext cx="93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 x 6          7 x 8            15 : 3           40 :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A4DD7C-86BA-4309-9EF9-19FD517EAC57}"/>
              </a:ext>
            </a:extLst>
          </p:cNvPr>
          <p:cNvSpPr txBox="1"/>
          <p:nvPr/>
        </p:nvSpPr>
        <p:spPr>
          <a:xfrm>
            <a:off x="600074" y="3429000"/>
            <a:ext cx="1159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6 = 24        7 x 8 = 56       15 : 3 = 5        40 : 5 = 9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575CC06-8E2D-4F82-A40C-F2822C6232B5}"/>
              </a:ext>
            </a:extLst>
          </p:cNvPr>
          <p:cNvGrpSpPr/>
          <p:nvPr/>
        </p:nvGrpSpPr>
        <p:grpSpPr>
          <a:xfrm>
            <a:off x="8395748" y="2363273"/>
            <a:ext cx="4494727" cy="4494727"/>
            <a:chOff x="8710073" y="2588654"/>
            <a:chExt cx="4494727" cy="449472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8E9BC3D-3723-479F-AB16-CF54154B2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073" y="2588654"/>
              <a:ext cx="4494727" cy="449472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09C3EE4-E9AC-45B3-9270-86A0EC34F94C}"/>
                </a:ext>
              </a:extLst>
            </p:cNvPr>
            <p:cNvSpPr/>
            <p:nvPr/>
          </p:nvSpPr>
          <p:spPr>
            <a:xfrm>
              <a:off x="9955370" y="2942355"/>
              <a:ext cx="1967982" cy="721217"/>
            </a:xfrm>
            <a:prstGeom prst="rect">
              <a:avLst/>
            </a:prstGeom>
            <a:solidFill>
              <a:srgbClr val="538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E3EA668-FE97-401E-8A99-D7E7ED16A699}"/>
              </a:ext>
            </a:extLst>
          </p:cNvPr>
          <p:cNvSpPr txBox="1"/>
          <p:nvPr/>
        </p:nvSpPr>
        <p:spPr>
          <a:xfrm>
            <a:off x="9641045" y="2705683"/>
            <a:ext cx="223663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Bảng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0" grpId="0"/>
      <p:bldP spid="4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/>
        </p:nvGraphicFramePr>
        <p:xfrm>
          <a:off x="2573368" y="1629706"/>
          <a:ext cx="6703562" cy="2499822"/>
        </p:xfrm>
        <a:graphic>
          <a:graphicData uri="http://schemas.openxmlformats.org/drawingml/2006/table">
            <a:tbl>
              <a:tblPr firstRow="1" bandRow="1"/>
              <a:tblGrid>
                <a:gridCol w="2065472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484558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1222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41312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514239" y="3407431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8002616" y="3407430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FD160-5E82-43C7-B83F-E42C4E28C5D3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502</Words>
  <Application>Microsoft Office PowerPoint</Application>
  <PresentationFormat>Widescreen</PresentationFormat>
  <Paragraphs>193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等线</vt:lpstr>
      <vt:lpstr>等线 Light</vt:lpstr>
      <vt:lpstr>Arial</vt:lpstr>
      <vt:lpstr>Calibri</vt:lpstr>
      <vt:lpstr>Calibri Light</vt:lpstr>
      <vt:lpstr>Coiny</vt:lpstr>
      <vt:lpstr>iCiel Cadena</vt:lpstr>
      <vt:lpstr>Source Han Sans Regular</vt:lpstr>
      <vt:lpstr>UTM Cookies</vt:lpstr>
      <vt:lpstr>千图网拥有20W+精美PPT模板 更多PPT模板下载至：www.58pic.com/office/ppt​​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Diêm Công Dũng - 66KOC2</cp:lastModifiedBy>
  <cp:revision>27</cp:revision>
  <dcterms:created xsi:type="dcterms:W3CDTF">2022-07-01T06:48:54Z</dcterms:created>
  <dcterms:modified xsi:type="dcterms:W3CDTF">2025-10-18T09:42:47Z</dcterms:modified>
</cp:coreProperties>
</file>