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8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31.svg" ContentType="image/svg+xml"/>
  <Override PartName="/ppt/media/image33.svg" ContentType="image/svg+xml"/>
  <Override PartName="/ppt/media/image36.svg" ContentType="image/svg+xml"/>
  <Override PartName="/ppt/media/image4.svg" ContentType="image/svg+xml"/>
  <Override PartName="/ppt/media/image6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8.svg" ContentType="image/svg+xml"/>
  <Override PartName="/ppt/media/image81.svg" ContentType="image/svg+xml"/>
  <Override PartName="/ppt/media/image8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267" r:id="rId13"/>
    <p:sldId id="268" r:id="rId14"/>
    <p:sldId id="269" r:id="rId15"/>
    <p:sldId id="270" r:id="rId16"/>
    <p:sldId id="271" r:id="rId17"/>
    <p:sldId id="272" r:id="rId18"/>
    <p:sldId id="265" r:id="rId19"/>
    <p:sldId id="266" r:id="rId20"/>
  </p:sldIdLst>
  <p:sldSz cx="18288000" cy="10287000"/>
  <p:notesSz cx="6858000" cy="9144000"/>
  <p:embeddedFontLst>
    <p:embeddedFont>
      <p:font typeface="Paytone One" panose="00000500000000000000"/>
      <p:regular r:id="rId25"/>
    </p:embeddedFont>
    <p:embeddedFont>
      <p:font typeface="Cabin Bold" panose="00000800000000000000"/>
      <p:bold r:id="rId26"/>
    </p:embeddedFont>
    <p:embeddedFont>
      <p:font typeface="Cabin" panose="00000500000000000000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GIF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microsoft.com/office/2007/relationships/hdphoto" Target="../media/image43.wdp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57.png"/><Relationship Id="rId17" Type="http://schemas.microsoft.com/office/2007/relationships/media" Target="../media/media1.mp3"/><Relationship Id="rId16" Type="http://schemas.openxmlformats.org/officeDocument/2006/relationships/audio" Target="../media/media1.mp3"/><Relationship Id="rId15" Type="http://schemas.openxmlformats.org/officeDocument/2006/relationships/image" Target="../media/image56.png"/><Relationship Id="rId14" Type="http://schemas.microsoft.com/office/2007/relationships/hdphoto" Target="../media/image55.wdp"/><Relationship Id="rId13" Type="http://schemas.openxmlformats.org/officeDocument/2006/relationships/image" Target="../media/image54.png"/><Relationship Id="rId12" Type="http://schemas.microsoft.com/office/2007/relationships/hdphoto" Target="../media/image53.wdp"/><Relationship Id="rId11" Type="http://schemas.openxmlformats.org/officeDocument/2006/relationships/image" Target="../media/image52.png"/><Relationship Id="rId10" Type="http://schemas.openxmlformats.org/officeDocument/2006/relationships/image" Target="../media/image51.GIF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64.wdp"/><Relationship Id="rId8" Type="http://schemas.openxmlformats.org/officeDocument/2006/relationships/image" Target="../media/image63.png"/><Relationship Id="rId7" Type="http://schemas.microsoft.com/office/2007/relationships/hdphoto" Target="../media/image49.wdp"/><Relationship Id="rId6" Type="http://schemas.openxmlformats.org/officeDocument/2006/relationships/image" Target="../media/image48.png"/><Relationship Id="rId5" Type="http://schemas.microsoft.com/office/2007/relationships/hdphoto" Target="../media/image62.wdp"/><Relationship Id="rId4" Type="http://schemas.openxmlformats.org/officeDocument/2006/relationships/image" Target="../media/image61.png"/><Relationship Id="rId3" Type="http://schemas.microsoft.com/office/2007/relationships/hdphoto" Target="../media/image60.wdp"/><Relationship Id="rId21" Type="http://schemas.openxmlformats.org/officeDocument/2006/relationships/slideLayout" Target="../slideLayouts/slideLayout1.xml"/><Relationship Id="rId20" Type="http://schemas.openxmlformats.org/officeDocument/2006/relationships/slide" Target="slide16.xml"/><Relationship Id="rId2" Type="http://schemas.openxmlformats.org/officeDocument/2006/relationships/image" Target="../media/image59.png"/><Relationship Id="rId19" Type="http://schemas.openxmlformats.org/officeDocument/2006/relationships/image" Target="../media/image57.png"/><Relationship Id="rId18" Type="http://schemas.microsoft.com/office/2007/relationships/media" Target="../media/media2.mp3"/><Relationship Id="rId17" Type="http://schemas.openxmlformats.org/officeDocument/2006/relationships/audio" Target="../media/media2.mp3"/><Relationship Id="rId16" Type="http://schemas.openxmlformats.org/officeDocument/2006/relationships/slide" Target="slide17.xml"/><Relationship Id="rId15" Type="http://schemas.openxmlformats.org/officeDocument/2006/relationships/slide" Target="slide15.xml"/><Relationship Id="rId14" Type="http://schemas.openxmlformats.org/officeDocument/2006/relationships/slide" Target="slide14.xml"/><Relationship Id="rId13" Type="http://schemas.microsoft.com/office/2007/relationships/hdphoto" Target="../media/image68.wdp"/><Relationship Id="rId12" Type="http://schemas.openxmlformats.org/officeDocument/2006/relationships/image" Target="../media/image67.png"/><Relationship Id="rId11" Type="http://schemas.openxmlformats.org/officeDocument/2006/relationships/image" Target="../media/image66.png"/><Relationship Id="rId10" Type="http://schemas.openxmlformats.org/officeDocument/2006/relationships/image" Target="../media/image65.png"/><Relationship Id="rId1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71.png"/><Relationship Id="rId4" Type="http://schemas.openxmlformats.org/officeDocument/2006/relationships/slide" Target="slide13.xml"/><Relationship Id="rId3" Type="http://schemas.microsoft.com/office/2007/relationships/hdphoto" Target="../media/image70.wdp"/><Relationship Id="rId2" Type="http://schemas.openxmlformats.org/officeDocument/2006/relationships/image" Target="../media/image69.png"/><Relationship Id="rId1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71.png"/><Relationship Id="rId4" Type="http://schemas.openxmlformats.org/officeDocument/2006/relationships/slide" Target="slide13.xml"/><Relationship Id="rId3" Type="http://schemas.microsoft.com/office/2007/relationships/hdphoto" Target="../media/image70.wdp"/><Relationship Id="rId2" Type="http://schemas.openxmlformats.org/officeDocument/2006/relationships/image" Target="../media/image69.png"/><Relationship Id="rId1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71.png"/><Relationship Id="rId4" Type="http://schemas.openxmlformats.org/officeDocument/2006/relationships/slide" Target="slide13.xml"/><Relationship Id="rId3" Type="http://schemas.microsoft.com/office/2007/relationships/hdphoto" Target="../media/image70.wdp"/><Relationship Id="rId2" Type="http://schemas.openxmlformats.org/officeDocument/2006/relationships/image" Target="../media/image69.png"/><Relationship Id="rId1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71.png"/><Relationship Id="rId4" Type="http://schemas.openxmlformats.org/officeDocument/2006/relationships/slide" Target="slide13.xml"/><Relationship Id="rId3" Type="http://schemas.microsoft.com/office/2007/relationships/hdphoto" Target="../media/image70.wdp"/><Relationship Id="rId2" Type="http://schemas.openxmlformats.org/officeDocument/2006/relationships/image" Target="../media/image69.png"/><Relationship Id="rId1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svg"/><Relationship Id="rId8" Type="http://schemas.openxmlformats.org/officeDocument/2006/relationships/image" Target="../media/image82.png"/><Relationship Id="rId7" Type="http://schemas.openxmlformats.org/officeDocument/2006/relationships/image" Target="../media/image75.svg"/><Relationship Id="rId6" Type="http://schemas.openxmlformats.org/officeDocument/2006/relationships/image" Target="../media/image74.png"/><Relationship Id="rId5" Type="http://schemas.openxmlformats.org/officeDocument/2006/relationships/image" Target="../media/image1.png"/><Relationship Id="rId4" Type="http://schemas.openxmlformats.org/officeDocument/2006/relationships/image" Target="../media/image81.sv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svg"/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4809103" y="8297238"/>
            <a:ext cx="4090665" cy="1966666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323202" y="8720704"/>
            <a:ext cx="2831428" cy="2860397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495689" y="8919467"/>
            <a:ext cx="2779656" cy="2779656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V="1">
            <a:off x="16693437" y="9113267"/>
            <a:ext cx="2684933" cy="2684933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 rot="2700000">
            <a:off x="-1242908" y="-2298614"/>
            <a:ext cx="5319727" cy="2557561"/>
            <a:chOff x="0" y="0"/>
            <a:chExt cx="660400" cy="317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-1574782" y="-1710678"/>
            <a:ext cx="3719819" cy="3682145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-1728265" y="-1486367"/>
            <a:ext cx="3614819" cy="3614819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-1857109" y="-1229205"/>
            <a:ext cx="3491635" cy="3491635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-1947970" y="-952100"/>
            <a:ext cx="3364925" cy="3364925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2051169" y="-636681"/>
            <a:ext cx="3118975" cy="3118975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-2137844" y="-318359"/>
            <a:ext cx="2843443" cy="2859222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-2119358" y="84551"/>
            <a:ext cx="2422971" cy="2410469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2952941" y="8410484"/>
            <a:ext cx="1468272" cy="1740174"/>
          </a:xfrm>
          <a:custGeom>
            <a:avLst/>
            <a:gdLst/>
            <a:ahLst/>
            <a:cxnLst/>
            <a:rect l="l" t="t" r="r" b="b"/>
            <a:pathLst>
              <a:path w="1468272" h="1740174">
                <a:moveTo>
                  <a:pt x="0" y="0"/>
                </a:moveTo>
                <a:lnTo>
                  <a:pt x="1468272" y="0"/>
                </a:lnTo>
                <a:lnTo>
                  <a:pt x="1468272" y="1740173"/>
                </a:lnTo>
                <a:lnTo>
                  <a:pt x="0" y="174017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6956" y="457764"/>
            <a:ext cx="4540243" cy="2504701"/>
          </a:xfrm>
          <a:custGeom>
            <a:avLst/>
            <a:gdLst/>
            <a:ahLst/>
            <a:cxnLst/>
            <a:rect l="l" t="t" r="r" b="b"/>
            <a:pathLst>
              <a:path w="4540243" h="2504701">
                <a:moveTo>
                  <a:pt x="0" y="0"/>
                </a:moveTo>
                <a:lnTo>
                  <a:pt x="4540243" y="0"/>
                </a:lnTo>
                <a:lnTo>
                  <a:pt x="4540243" y="2504701"/>
                </a:lnTo>
                <a:lnTo>
                  <a:pt x="0" y="2504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11480" y="2860675"/>
            <a:ext cx="17465040" cy="55943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3925"/>
              </a:lnSpc>
            </a:pPr>
            <a:r>
              <a:rPr lang="en-US" sz="8870" u="sng">
                <a:solidFill>
                  <a:srgbClr val="004AAD"/>
                </a:solidFill>
                <a:latin typeface="Paytone One" panose="00000500000000000000"/>
              </a:rPr>
              <a:t>CHƯƠNG 5:</a:t>
            </a:r>
            <a:r>
              <a:rPr lang="en-US" sz="8870">
                <a:solidFill>
                  <a:srgbClr val="004AAD"/>
                </a:solidFill>
                <a:latin typeface="Paytone One" panose="00000500000000000000"/>
              </a:rPr>
              <a:t> </a:t>
            </a:r>
            <a:endParaRPr lang="en-US" sz="8870">
              <a:solidFill>
                <a:srgbClr val="004AAD"/>
              </a:solidFill>
              <a:latin typeface="Paytone One" panose="00000500000000000000"/>
            </a:endParaRPr>
          </a:p>
          <a:p>
            <a:pPr algn="ctr">
              <a:lnSpc>
                <a:spcPts val="13925"/>
              </a:lnSpc>
            </a:pPr>
            <a:r>
              <a:rPr lang="en-US" sz="8870">
                <a:solidFill>
                  <a:srgbClr val="004AAD"/>
                </a:solidFill>
                <a:latin typeface="Paytone One" panose="00000500000000000000"/>
              </a:rPr>
              <a:t>GIẢI QUYẾT VẤN ĐỀ VỚI </a:t>
            </a:r>
            <a:endParaRPr lang="en-US" sz="8870">
              <a:solidFill>
                <a:srgbClr val="004AAD"/>
              </a:solidFill>
              <a:latin typeface="Paytone One" panose="00000500000000000000"/>
            </a:endParaRPr>
          </a:p>
          <a:p>
            <a:pPr algn="ctr">
              <a:lnSpc>
                <a:spcPts val="13925"/>
              </a:lnSpc>
            </a:pPr>
            <a:r>
              <a:rPr lang="en-US" sz="8870">
                <a:solidFill>
                  <a:srgbClr val="004AAD"/>
                </a:solidFill>
                <a:latin typeface="Paytone One" panose="00000500000000000000"/>
              </a:rPr>
              <a:t>SỰ TRỢ GIÚP CỦA MÁY TÍNH </a:t>
            </a:r>
            <a:endParaRPr lang="en-US" sz="8870">
              <a:solidFill>
                <a:srgbClr val="004AAD"/>
              </a:solidFill>
              <a:latin typeface="Paytone One" panose="0000050000000000000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2788721" y="566716"/>
            <a:ext cx="4604807" cy="3692218"/>
          </a:xfrm>
          <a:custGeom>
            <a:avLst/>
            <a:gdLst/>
            <a:ahLst/>
            <a:cxnLst/>
            <a:rect l="l" t="t" r="r" b="b"/>
            <a:pathLst>
              <a:path w="4604807" h="3692218">
                <a:moveTo>
                  <a:pt x="0" y="0"/>
                </a:moveTo>
                <a:lnTo>
                  <a:pt x="4604807" y="0"/>
                </a:lnTo>
                <a:lnTo>
                  <a:pt x="4604807" y="3692218"/>
                </a:lnTo>
                <a:lnTo>
                  <a:pt x="0" y="3692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2" y="2170805"/>
            <a:ext cx="6482442" cy="4589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17" y="2170805"/>
            <a:ext cx="6119813" cy="4589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164526" y="7281498"/>
            <a:ext cx="119800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”.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5915" y="411960"/>
            <a:ext cx="13357272" cy="9220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12873" y="-283161"/>
            <a:ext cx="18885876" cy="10071189"/>
            <a:chOff x="-1035896" y="-1421250"/>
            <a:chExt cx="13540209" cy="7863124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94897" cy="7863124"/>
              <a:chOff x="-1035896" y="-1394698"/>
              <a:chExt cx="13294897" cy="786312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20000"/>
                        </a14:imgEffect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01" y="-745266"/>
                <a:ext cx="12192000" cy="721369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77594">
            <a:off x="3140891" y="3234074"/>
            <a:ext cx="1792745" cy="13678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06" y="1802318"/>
            <a:ext cx="1677381" cy="2823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83345" y="2759948"/>
            <a:ext cx="1411100" cy="1759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45" y="2460156"/>
            <a:ext cx="1401249" cy="2358624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1655896" y="3321075"/>
            <a:ext cx="1955325" cy="207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135" y="2514768"/>
            <a:ext cx="1401249" cy="23586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34582" flipH="1">
            <a:off x="18949460" y="1345332"/>
            <a:ext cx="2246813" cy="2175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101263" y="2206878"/>
            <a:ext cx="1623497" cy="19477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1856727" y="4280820"/>
            <a:ext cx="4522673" cy="5909121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77" y="1265108"/>
            <a:ext cx="3808328" cy="38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95202" y="2702472"/>
            <a:ext cx="25704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141" y="5213862"/>
            <a:ext cx="1401177" cy="85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Hót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48922" y="6309227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00" numSld="23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2" y="1960614"/>
            <a:ext cx="2001824" cy="14849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51530" y="1430816"/>
            <a:ext cx="1298687" cy="2544585"/>
            <a:chOff x="3041936" y="0"/>
            <a:chExt cx="1154388" cy="22618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375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125" y="542617"/>
              <a:ext cx="946199" cy="17192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936" y="0"/>
              <a:ext cx="1154388" cy="19431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14" y="1960614"/>
            <a:ext cx="1819982" cy="14784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23969" y="1430816"/>
            <a:ext cx="1387767" cy="2185988"/>
            <a:chOff x="4240362" y="1928291"/>
            <a:chExt cx="1233570" cy="1943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329" y="2858252"/>
              <a:ext cx="1133603" cy="90887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362" y="1928291"/>
              <a:ext cx="1154388" cy="19431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99" y="2377524"/>
            <a:ext cx="1731383" cy="14669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1" y="1606865"/>
            <a:ext cx="1298687" cy="21859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7926924" y="2349176"/>
            <a:ext cx="1538936" cy="15203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90" y="1606865"/>
            <a:ext cx="1298687" cy="2185988"/>
          </a:xfrm>
          <a:prstGeom prst="rect">
            <a:avLst/>
          </a:prstGeom>
        </p:spPr>
      </p:pic>
      <p:sp>
        <p:nvSpPr>
          <p:cNvPr id="4" name="Oval 3">
            <a:hlinkClick r:id="rId14" action="ppaction://hlinksldjump"/>
          </p:cNvPr>
          <p:cNvSpPr/>
          <p:nvPr/>
        </p:nvSpPr>
        <p:spPr>
          <a:xfrm>
            <a:off x="3218012" y="1332213"/>
            <a:ext cx="630588" cy="600632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9900"/>
                </a:solidFill>
              </a:rPr>
              <a:t>1</a:t>
            </a:r>
            <a:endParaRPr lang="en-US" sz="4050" dirty="0">
              <a:solidFill>
                <a:srgbClr val="009900"/>
              </a:solidFill>
            </a:endParaRPr>
          </a:p>
        </p:txBody>
      </p:sp>
      <p:sp>
        <p:nvSpPr>
          <p:cNvPr id="56" name="Oval 55">
            <a:hlinkClick r:id="rId15" action="ppaction://hlinksldjump"/>
          </p:cNvPr>
          <p:cNvSpPr/>
          <p:nvPr/>
        </p:nvSpPr>
        <p:spPr>
          <a:xfrm>
            <a:off x="4960631" y="1332213"/>
            <a:ext cx="630588" cy="600632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9900"/>
                </a:solidFill>
              </a:rPr>
              <a:t>2</a:t>
            </a:r>
            <a:endParaRPr lang="en-US" sz="4050" dirty="0">
              <a:solidFill>
                <a:srgbClr val="009900"/>
              </a:solidFill>
            </a:endParaRPr>
          </a:p>
        </p:txBody>
      </p:sp>
      <p:sp>
        <p:nvSpPr>
          <p:cNvPr id="68" name="Oval 67">
            <a:hlinkClick r:id="rId16" action="ppaction://hlinksldjump"/>
          </p:cNvPr>
          <p:cNvSpPr/>
          <p:nvPr/>
        </p:nvSpPr>
        <p:spPr>
          <a:xfrm>
            <a:off x="8447390" y="1388675"/>
            <a:ext cx="630588" cy="600632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9900"/>
                </a:solidFill>
              </a:rPr>
              <a:t>4</a:t>
            </a:r>
            <a:endParaRPr lang="en-US" sz="4050" dirty="0">
              <a:solidFill>
                <a:srgbClr val="009900"/>
              </a:solidFill>
            </a:endParaRPr>
          </a:p>
        </p:txBody>
      </p:sp>
      <p:pic>
        <p:nvPicPr>
          <p:cNvPr id="11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437379" y="-4223475"/>
            <a:ext cx="685800" cy="685800"/>
          </a:xfrm>
          <a:prstGeom prst="rect">
            <a:avLst/>
          </a:prstGeom>
        </p:spPr>
      </p:pic>
      <p:pic>
        <p:nvPicPr>
          <p:cNvPr id="75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43064" y="-4241346"/>
            <a:ext cx="685800" cy="685800"/>
          </a:xfrm>
          <a:prstGeom prst="rect">
            <a:avLst/>
          </a:prstGeom>
        </p:spPr>
      </p:pic>
      <p:pic>
        <p:nvPicPr>
          <p:cNvPr id="76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33306" y="-4249489"/>
            <a:ext cx="685800" cy="685800"/>
          </a:xfrm>
          <a:prstGeom prst="rect">
            <a:avLst/>
          </a:prstGeom>
        </p:spPr>
      </p:pic>
      <p:pic>
        <p:nvPicPr>
          <p:cNvPr id="77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785363" y="-4218861"/>
            <a:ext cx="685800" cy="685800"/>
          </a:xfrm>
          <a:prstGeom prst="rect">
            <a:avLst/>
          </a:prstGeom>
        </p:spPr>
      </p:pic>
      <p:pic>
        <p:nvPicPr>
          <p:cNvPr id="78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08829" y="-4052025"/>
            <a:ext cx="685800" cy="685800"/>
          </a:xfrm>
          <a:prstGeom prst="rect">
            <a:avLst/>
          </a:prstGeom>
        </p:spPr>
      </p:pic>
      <p:pic>
        <p:nvPicPr>
          <p:cNvPr id="79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780279" y="-3880575"/>
            <a:ext cx="685800" cy="685800"/>
          </a:xfrm>
          <a:prstGeom prst="rect">
            <a:avLst/>
          </a:prstGeom>
        </p:spPr>
      </p:pic>
      <p:pic>
        <p:nvPicPr>
          <p:cNvPr id="80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51729" y="-3709125"/>
            <a:ext cx="685800" cy="685800"/>
          </a:xfrm>
          <a:prstGeom prst="rect">
            <a:avLst/>
          </a:prstGeom>
        </p:spPr>
      </p:pic>
      <p:pic>
        <p:nvPicPr>
          <p:cNvPr id="81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23179" y="-3537675"/>
            <a:ext cx="685800" cy="685800"/>
          </a:xfrm>
          <a:prstGeom prst="rect">
            <a:avLst/>
          </a:prstGeom>
        </p:spPr>
      </p:pic>
      <p:pic>
        <p:nvPicPr>
          <p:cNvPr id="82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94629" y="-3366225"/>
            <a:ext cx="685800" cy="685800"/>
          </a:xfrm>
          <a:prstGeom prst="rect">
            <a:avLst/>
          </a:prstGeom>
        </p:spPr>
      </p:pic>
      <p:pic>
        <p:nvPicPr>
          <p:cNvPr id="83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466079" y="-3194775"/>
            <a:ext cx="685800" cy="685800"/>
          </a:xfrm>
          <a:prstGeom prst="rect">
            <a:avLst/>
          </a:prstGeom>
        </p:spPr>
      </p:pic>
      <p:pic>
        <p:nvPicPr>
          <p:cNvPr id="84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37529" y="-3023325"/>
            <a:ext cx="685800" cy="685800"/>
          </a:xfrm>
          <a:prstGeom prst="rect">
            <a:avLst/>
          </a:prstGeom>
        </p:spPr>
      </p:pic>
      <p:pic>
        <p:nvPicPr>
          <p:cNvPr id="95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08979" y="-2851875"/>
            <a:ext cx="685800" cy="685800"/>
          </a:xfrm>
          <a:prstGeom prst="rect">
            <a:avLst/>
          </a:prstGeom>
        </p:spPr>
      </p:pic>
      <p:pic>
        <p:nvPicPr>
          <p:cNvPr id="96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80429" y="-2680425"/>
            <a:ext cx="685800" cy="685800"/>
          </a:xfrm>
          <a:prstGeom prst="rect">
            <a:avLst/>
          </a:prstGeom>
        </p:spPr>
      </p:pic>
      <p:pic>
        <p:nvPicPr>
          <p:cNvPr id="97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51879" y="-2508975"/>
            <a:ext cx="685800" cy="685800"/>
          </a:xfrm>
          <a:prstGeom prst="rect">
            <a:avLst/>
          </a:prstGeom>
        </p:spPr>
      </p:pic>
      <p:pic>
        <p:nvPicPr>
          <p:cNvPr id="98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23329" y="-2337525"/>
            <a:ext cx="685800" cy="685800"/>
          </a:xfrm>
          <a:prstGeom prst="rect">
            <a:avLst/>
          </a:prstGeom>
        </p:spPr>
      </p:pic>
      <p:pic>
        <p:nvPicPr>
          <p:cNvPr id="99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94779" y="-2166075"/>
            <a:ext cx="685800" cy="685800"/>
          </a:xfrm>
          <a:prstGeom prst="rect">
            <a:avLst/>
          </a:prstGeom>
        </p:spPr>
      </p:pic>
      <p:pic>
        <p:nvPicPr>
          <p:cNvPr id="100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66229" y="-1994625"/>
            <a:ext cx="685800" cy="685800"/>
          </a:xfrm>
          <a:prstGeom prst="rect">
            <a:avLst/>
          </a:prstGeom>
        </p:spPr>
      </p:pic>
      <p:pic>
        <p:nvPicPr>
          <p:cNvPr id="101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837679" y="-1823175"/>
            <a:ext cx="685800" cy="685800"/>
          </a:xfrm>
          <a:prstGeom prst="rect">
            <a:avLst/>
          </a:prstGeom>
        </p:spPr>
      </p:pic>
      <p:pic>
        <p:nvPicPr>
          <p:cNvPr id="102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09129" y="-1651725"/>
            <a:ext cx="685800" cy="685800"/>
          </a:xfrm>
          <a:prstGeom prst="rect">
            <a:avLst/>
          </a:prstGeom>
        </p:spPr>
      </p:pic>
      <p:pic>
        <p:nvPicPr>
          <p:cNvPr id="103" name="Tieng vo ta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180579" y="-1480275"/>
            <a:ext cx="685800" cy="685800"/>
          </a:xfrm>
          <a:prstGeom prst="rect">
            <a:avLst/>
          </a:prstGeom>
        </p:spPr>
      </p:pic>
      <p:sp>
        <p:nvSpPr>
          <p:cNvPr id="57" name="Oval 56">
            <a:hlinkClick r:id="" action="ppaction://noaction"/>
          </p:cNvPr>
          <p:cNvSpPr/>
          <p:nvPr/>
        </p:nvSpPr>
        <p:spPr>
          <a:xfrm>
            <a:off x="6658770" y="1388675"/>
            <a:ext cx="630588" cy="600632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9900"/>
                </a:solidFill>
                <a:hlinkClick r:id="rId20" action="ppaction://hlinksldjump"/>
              </a:rPr>
              <a:t>3</a:t>
            </a:r>
            <a:endParaRPr lang="en-US" sz="405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7448 -0.28912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58412 -0.1652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6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4987 -0.43078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9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11536 -0.5263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318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318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318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318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318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318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318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318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318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318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318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318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318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318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318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audio>
              <p:cMediaNode vol="318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318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318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318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318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bldLvl="0" animBg="1"/>
      <p:bldP spid="56" grpId="0" bldLvl="0" animBg="1"/>
      <p:bldP spid="68" grpId="0" bldLvl="0" animBg="1"/>
      <p:bldP spid="5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0" y="496197"/>
            <a:ext cx="13761719" cy="60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6" y="5762337"/>
            <a:ext cx="8048064" cy="40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78720" y="2171313"/>
            <a:ext cx="10140696" cy="1830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1025" y="6638663"/>
            <a:ext cx="592388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ách </a:t>
            </a:r>
            <a:r>
              <a:rPr lang="nl-NL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chu vi và diện tích của HCN; thước </a:t>
            </a:r>
            <a:r>
              <a:rPr lang="nl-NL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đo; </a:t>
            </a:r>
            <a:r>
              <a:rPr lang="nl-NL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bàn.</a:t>
            </a:r>
            <a:endParaRPr lang="en-US" sz="36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671" y="8252081"/>
            <a:ext cx="2077757" cy="8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771632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41" y="5923703"/>
            <a:ext cx="9137277" cy="35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9641" y="6807219"/>
            <a:ext cx="65151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chu vi, diện tích của mặt bàn đang ngồi học.</a:t>
            </a:r>
            <a:endParaRPr lang="en-US" sz="36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0" y="496197"/>
            <a:ext cx="13761719" cy="60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78720" y="2171313"/>
            <a:ext cx="10140696" cy="1830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671" y="8252081"/>
            <a:ext cx="2077757" cy="8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52" y="5762336"/>
            <a:ext cx="7952253" cy="35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56747" y="6752123"/>
            <a:ext cx="49316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6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2" y="496197"/>
            <a:ext cx="12944139" cy="57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47743" y="2317429"/>
            <a:ext cx="10140696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671" y="8252081"/>
            <a:ext cx="2077757" cy="8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2" y="496197"/>
            <a:ext cx="12944139" cy="57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47743" y="2317429"/>
            <a:ext cx="10140696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52" y="5762336"/>
            <a:ext cx="7952253" cy="35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24022" y="6884276"/>
            <a:ext cx="560571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endParaRPr lang="en-US" sz="36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671" y="8252081"/>
            <a:ext cx="2077757" cy="8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4131544" y="7969488"/>
            <a:ext cx="5132702" cy="5185216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14444220" y="8329798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14802690" y="8681112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 rot="2700000">
            <a:off x="-2137434" y="-3783523"/>
            <a:ext cx="7415398" cy="3565095"/>
            <a:chOff x="0" y="0"/>
            <a:chExt cx="660400" cy="317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</a:p>
          </p:txBody>
        </p:sp>
      </p:grpSp>
      <p:sp>
        <p:nvSpPr>
          <p:cNvPr id="8" name="AutoShape 8"/>
          <p:cNvSpPr/>
          <p:nvPr/>
        </p:nvSpPr>
        <p:spPr>
          <a:xfrm>
            <a:off x="-2600048" y="-2963974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2813995" y="-2651297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-2993596" y="-2292827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-3120251" y="-1906560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-3264105" y="-1466883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-3384925" y="-1023159"/>
            <a:ext cx="3963599" cy="398559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-3359157" y="-461526"/>
            <a:ext cx="3377485" cy="3360058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 rot="0">
            <a:off x="7277393" y="1049896"/>
            <a:ext cx="3733214" cy="1277358"/>
            <a:chOff x="0" y="0"/>
            <a:chExt cx="4977619" cy="1703144"/>
          </a:xfrm>
        </p:grpSpPr>
        <p:grpSp>
          <p:nvGrpSpPr>
            <p:cNvPr id="16" name="Group 16"/>
            <p:cNvGrpSpPr/>
            <p:nvPr/>
          </p:nvGrpSpPr>
          <p:grpSpPr>
            <a:xfrm rot="0">
              <a:off x="0" y="0"/>
              <a:ext cx="4977619" cy="1703144"/>
              <a:chOff x="0" y="0"/>
              <a:chExt cx="985977" cy="3373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85977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985977" h="337362">
                    <a:moveTo>
                      <a:pt x="53769" y="0"/>
                    </a:moveTo>
                    <a:lnTo>
                      <a:pt x="932209" y="0"/>
                    </a:lnTo>
                    <a:cubicBezTo>
                      <a:pt x="946469" y="0"/>
                      <a:pt x="960145" y="5665"/>
                      <a:pt x="970229" y="15748"/>
                    </a:cubicBezTo>
                    <a:cubicBezTo>
                      <a:pt x="980312" y="25832"/>
                      <a:pt x="985977" y="39508"/>
                      <a:pt x="985977" y="53769"/>
                    </a:cubicBezTo>
                    <a:lnTo>
                      <a:pt x="985977" y="283594"/>
                    </a:lnTo>
                    <a:cubicBezTo>
                      <a:pt x="985977" y="313289"/>
                      <a:pt x="961904" y="337362"/>
                      <a:pt x="932209" y="337362"/>
                    </a:cubicBezTo>
                    <a:lnTo>
                      <a:pt x="53769" y="337362"/>
                    </a:lnTo>
                    <a:cubicBezTo>
                      <a:pt x="39508" y="337362"/>
                      <a:pt x="25832" y="331698"/>
                      <a:pt x="15748" y="321614"/>
                    </a:cubicBezTo>
                    <a:cubicBezTo>
                      <a:pt x="5665" y="311530"/>
                      <a:pt x="0" y="297854"/>
                      <a:pt x="0" y="283594"/>
                    </a:cubicBezTo>
                    <a:lnTo>
                      <a:pt x="0" y="53769"/>
                    </a:lnTo>
                    <a:cubicBezTo>
                      <a:pt x="0" y="24073"/>
                      <a:pt x="24073" y="0"/>
                      <a:pt x="53769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985977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19406"/>
              <a:ext cx="4836260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Ghi nhớ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0">
            <a:off x="1380404" y="3457800"/>
            <a:ext cx="15527193" cy="3371400"/>
            <a:chOff x="0" y="0"/>
            <a:chExt cx="20702924" cy="4495201"/>
          </a:xfrm>
        </p:grpSpPr>
        <p:grpSp>
          <p:nvGrpSpPr>
            <p:cNvPr id="21" name="Group 21"/>
            <p:cNvGrpSpPr/>
            <p:nvPr/>
          </p:nvGrpSpPr>
          <p:grpSpPr>
            <a:xfrm rot="0">
              <a:off x="0" y="0"/>
              <a:ext cx="20702924" cy="4495201"/>
              <a:chOff x="0" y="0"/>
              <a:chExt cx="4399770" cy="95915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399770" cy="959158"/>
              </a:xfrm>
              <a:custGeom>
                <a:avLst/>
                <a:gdLst/>
                <a:ahLst/>
                <a:cxnLst/>
                <a:rect l="l" t="t" r="r" b="b"/>
                <a:pathLst>
                  <a:path w="4399770" h="959158">
                    <a:moveTo>
                      <a:pt x="4275310" y="959157"/>
                    </a:moveTo>
                    <a:lnTo>
                      <a:pt x="124460" y="959157"/>
                    </a:lnTo>
                    <a:cubicBezTo>
                      <a:pt x="55880" y="959157"/>
                      <a:pt x="0" y="903277"/>
                      <a:pt x="0" y="83469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275310" y="0"/>
                    </a:lnTo>
                    <a:cubicBezTo>
                      <a:pt x="4343890" y="0"/>
                      <a:pt x="4399770" y="55880"/>
                      <a:pt x="4399770" y="124460"/>
                    </a:cubicBezTo>
                    <a:lnTo>
                      <a:pt x="4399770" y="834698"/>
                    </a:lnTo>
                    <a:cubicBezTo>
                      <a:pt x="4399770" y="903277"/>
                      <a:pt x="4343890" y="959158"/>
                      <a:pt x="4275310" y="959158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17313" y="831427"/>
              <a:ext cx="19668067" cy="315552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ctr">
                <a:lnSpc>
                  <a:spcPts val="8285"/>
                </a:lnSpc>
              </a:pPr>
              <a:r>
                <a:rPr lang="en-US" sz="4905">
                  <a:solidFill>
                    <a:srgbClr val="000000"/>
                  </a:solidFill>
                  <a:latin typeface="Cabin Bold" panose="00000800000000000000"/>
                </a:rPr>
                <a:t>Trước khi thực hiện một nhiệm vụ, cần xác định những gì đã cho, cần làm gì hay tạo ra sản phẩm nào.</a:t>
              </a:r>
              <a:endParaRPr lang="en-US" sz="4905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3803580" y="698340"/>
            <a:ext cx="2939236" cy="3378432"/>
          </a:xfrm>
          <a:custGeom>
            <a:avLst/>
            <a:gdLst/>
            <a:ahLst/>
            <a:cxnLst/>
            <a:rect l="l" t="t" r="r" b="b"/>
            <a:pathLst>
              <a:path w="2939236" h="3378432">
                <a:moveTo>
                  <a:pt x="0" y="0"/>
                </a:moveTo>
                <a:lnTo>
                  <a:pt x="2939236" y="0"/>
                </a:lnTo>
                <a:lnTo>
                  <a:pt x="2939236" y="3378431"/>
                </a:lnTo>
                <a:lnTo>
                  <a:pt x="0" y="33784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798259" y="6887859"/>
            <a:ext cx="4010642" cy="2872622"/>
          </a:xfrm>
          <a:custGeom>
            <a:avLst/>
            <a:gdLst/>
            <a:ahLst/>
            <a:cxnLst/>
            <a:rect l="l" t="t" r="r" b="b"/>
            <a:pathLst>
              <a:path w="4010642" h="2872622">
                <a:moveTo>
                  <a:pt x="0" y="0"/>
                </a:moveTo>
                <a:lnTo>
                  <a:pt x="4010642" y="0"/>
                </a:lnTo>
                <a:lnTo>
                  <a:pt x="4010642" y="2872622"/>
                </a:lnTo>
                <a:lnTo>
                  <a:pt x="0" y="2872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640992" y="6623712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8858" y="6363068"/>
            <a:ext cx="3915662" cy="3721510"/>
          </a:xfrm>
          <a:custGeom>
            <a:avLst/>
            <a:gdLst/>
            <a:ahLst/>
            <a:cxnLst/>
            <a:rect l="l" t="t" r="r" b="b"/>
            <a:pathLst>
              <a:path w="3915662" h="3721510">
                <a:moveTo>
                  <a:pt x="0" y="0"/>
                </a:moveTo>
                <a:lnTo>
                  <a:pt x="3915662" y="0"/>
                </a:lnTo>
                <a:lnTo>
                  <a:pt x="3915662" y="3721510"/>
                </a:lnTo>
                <a:lnTo>
                  <a:pt x="0" y="372151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24330" y="340895"/>
            <a:ext cx="4828689" cy="3661756"/>
          </a:xfrm>
          <a:custGeom>
            <a:avLst/>
            <a:gdLst/>
            <a:ahLst/>
            <a:cxnLst/>
            <a:rect l="l" t="t" r="r" b="b"/>
            <a:pathLst>
              <a:path w="4828689" h="3661756">
                <a:moveTo>
                  <a:pt x="0" y="0"/>
                </a:moveTo>
                <a:lnTo>
                  <a:pt x="4828689" y="0"/>
                </a:lnTo>
                <a:lnTo>
                  <a:pt x="4828689" y="3661756"/>
                </a:lnTo>
                <a:lnTo>
                  <a:pt x="0" y="3661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5612" y="792565"/>
            <a:ext cx="2779260" cy="2758416"/>
          </a:xfrm>
          <a:custGeom>
            <a:avLst/>
            <a:gdLst/>
            <a:ahLst/>
            <a:cxnLst/>
            <a:rect l="l" t="t" r="r" b="b"/>
            <a:pathLst>
              <a:path w="2779260" h="2758416">
                <a:moveTo>
                  <a:pt x="0" y="0"/>
                </a:moveTo>
                <a:lnTo>
                  <a:pt x="2779260" y="0"/>
                </a:lnTo>
                <a:lnTo>
                  <a:pt x="2779260" y="2758416"/>
                </a:lnTo>
                <a:lnTo>
                  <a:pt x="0" y="2758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32760" y="6957213"/>
            <a:ext cx="2422481" cy="2871089"/>
          </a:xfrm>
          <a:custGeom>
            <a:avLst/>
            <a:gdLst/>
            <a:ahLst/>
            <a:cxnLst/>
            <a:rect l="l" t="t" r="r" b="b"/>
            <a:pathLst>
              <a:path w="2422481" h="2871089">
                <a:moveTo>
                  <a:pt x="0" y="0"/>
                </a:moveTo>
                <a:lnTo>
                  <a:pt x="2422480" y="0"/>
                </a:lnTo>
                <a:lnTo>
                  <a:pt x="2422480" y="2871089"/>
                </a:lnTo>
                <a:lnTo>
                  <a:pt x="0" y="2871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24330" y="6793140"/>
            <a:ext cx="3994927" cy="2861366"/>
          </a:xfrm>
          <a:custGeom>
            <a:avLst/>
            <a:gdLst/>
            <a:ahLst/>
            <a:cxnLst/>
            <a:rect l="l" t="t" r="r" b="b"/>
            <a:pathLst>
              <a:path w="3994927" h="2861366">
                <a:moveTo>
                  <a:pt x="0" y="0"/>
                </a:moveTo>
                <a:lnTo>
                  <a:pt x="3994927" y="0"/>
                </a:lnTo>
                <a:lnTo>
                  <a:pt x="3994927" y="2861366"/>
                </a:lnTo>
                <a:lnTo>
                  <a:pt x="0" y="2861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9904" y="340895"/>
            <a:ext cx="3842116" cy="3049679"/>
          </a:xfrm>
          <a:custGeom>
            <a:avLst/>
            <a:gdLst/>
            <a:ahLst/>
            <a:cxnLst/>
            <a:rect l="l" t="t" r="r" b="b"/>
            <a:pathLst>
              <a:path w="3842116" h="3049679">
                <a:moveTo>
                  <a:pt x="0" y="0"/>
                </a:moveTo>
                <a:lnTo>
                  <a:pt x="3842116" y="0"/>
                </a:lnTo>
                <a:lnTo>
                  <a:pt x="3842116" y="3049680"/>
                </a:lnTo>
                <a:lnTo>
                  <a:pt x="0" y="3049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38095" y="4173855"/>
            <a:ext cx="13211175" cy="21691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4350"/>
              </a:lnSpc>
            </a:pPr>
            <a:r>
              <a:rPr lang="en-US" sz="10250">
                <a:solidFill>
                  <a:srgbClr val="1B1B1B"/>
                </a:solidFill>
                <a:latin typeface="Paytone One" panose="00000500000000000000"/>
              </a:rPr>
              <a:t>Tạm biệt các em!</a:t>
            </a:r>
            <a:endParaRPr lang="en-US" sz="10250">
              <a:solidFill>
                <a:srgbClr val="1B1B1B"/>
              </a:solidFill>
              <a:latin typeface="Paytone One" panose="0000050000000000000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17104" y="668127"/>
            <a:ext cx="6053791" cy="1277358"/>
            <a:chOff x="0" y="0"/>
            <a:chExt cx="8071722" cy="1703144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8071722" cy="1703144"/>
              <a:chOff x="0" y="0"/>
              <a:chExt cx="1598864" cy="3373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98864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598864" h="337362">
                    <a:moveTo>
                      <a:pt x="33158" y="0"/>
                    </a:moveTo>
                    <a:lnTo>
                      <a:pt x="1565706" y="0"/>
                    </a:lnTo>
                    <a:cubicBezTo>
                      <a:pt x="1574500" y="0"/>
                      <a:pt x="1582934" y="3493"/>
                      <a:pt x="1589152" y="9712"/>
                    </a:cubicBezTo>
                    <a:cubicBezTo>
                      <a:pt x="1595370" y="15930"/>
                      <a:pt x="1598864" y="24364"/>
                      <a:pt x="1598864" y="33158"/>
                    </a:cubicBezTo>
                    <a:lnTo>
                      <a:pt x="1598864" y="304205"/>
                    </a:lnTo>
                    <a:cubicBezTo>
                      <a:pt x="1598864" y="312999"/>
                      <a:pt x="1595370" y="321433"/>
                      <a:pt x="1589152" y="327651"/>
                    </a:cubicBezTo>
                    <a:cubicBezTo>
                      <a:pt x="1582934" y="333869"/>
                      <a:pt x="1574500" y="337362"/>
                      <a:pt x="1565706" y="337362"/>
                    </a:cubicBezTo>
                    <a:lnTo>
                      <a:pt x="33158" y="337362"/>
                    </a:lnTo>
                    <a:cubicBezTo>
                      <a:pt x="24364" y="337362"/>
                      <a:pt x="15930" y="333869"/>
                      <a:pt x="9712" y="327651"/>
                    </a:cubicBezTo>
                    <a:cubicBezTo>
                      <a:pt x="3493" y="321433"/>
                      <a:pt x="0" y="312999"/>
                      <a:pt x="0" y="304205"/>
                    </a:cubicBezTo>
                    <a:lnTo>
                      <a:pt x="0" y="33158"/>
                    </a:lnTo>
                    <a:cubicBezTo>
                      <a:pt x="0" y="24364"/>
                      <a:pt x="3493" y="15930"/>
                      <a:pt x="9712" y="9712"/>
                    </a:cubicBezTo>
                    <a:cubicBezTo>
                      <a:pt x="15930" y="3493"/>
                      <a:pt x="24364" y="0"/>
                      <a:pt x="33158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1598864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219406"/>
              <a:ext cx="7842494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Kiểm tra bài cũ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2114896" y="7261883"/>
            <a:ext cx="14348005" cy="1442455"/>
          </a:xfrm>
          <a:prstGeom prst="flowChartAlternateProcess">
            <a:avLst/>
          </a:prstGeom>
          <a:solidFill>
            <a:srgbClr val="FABB17"/>
          </a:solidFill>
          <a:ln cap="rnd">
            <a:noFill/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>
            <a:off x="15224678" y="7517604"/>
            <a:ext cx="2335449" cy="2236192"/>
          </a:xfrm>
          <a:custGeom>
            <a:avLst/>
            <a:gdLst/>
            <a:ahLst/>
            <a:cxnLst/>
            <a:rect l="l" t="t" r="r" b="b"/>
            <a:pathLst>
              <a:path w="2335449" h="2236192">
                <a:moveTo>
                  <a:pt x="0" y="0"/>
                </a:moveTo>
                <a:lnTo>
                  <a:pt x="2335449" y="0"/>
                </a:lnTo>
                <a:lnTo>
                  <a:pt x="2335449" y="2236192"/>
                </a:lnTo>
                <a:lnTo>
                  <a:pt x="0" y="223619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637629">
            <a:off x="1092351" y="6365308"/>
            <a:ext cx="1677444" cy="1996957"/>
          </a:xfrm>
          <a:custGeom>
            <a:avLst/>
            <a:gdLst/>
            <a:ahLst/>
            <a:cxnLst/>
            <a:rect l="l" t="t" r="r" b="b"/>
            <a:pathLst>
              <a:path w="1677444" h="1996957">
                <a:moveTo>
                  <a:pt x="0" y="0"/>
                </a:moveTo>
                <a:lnTo>
                  <a:pt x="1677444" y="0"/>
                </a:lnTo>
                <a:lnTo>
                  <a:pt x="1677444" y="1996956"/>
                </a:lnTo>
                <a:lnTo>
                  <a:pt x="0" y="1996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0">
            <a:off x="1994926" y="2883918"/>
            <a:ext cx="14298148" cy="2738750"/>
            <a:chOff x="0" y="0"/>
            <a:chExt cx="19064197" cy="3651666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19064197" cy="3651666"/>
            </a:xfrm>
            <a:prstGeom prst="flowChartAlternateProcess">
              <a:avLst/>
            </a:prstGeom>
            <a:solidFill>
              <a:srgbClr val="FFFFFF"/>
            </a:solidFill>
            <a:ln w="57150" cap="rnd">
              <a:solidFill>
                <a:srgbClr val="FF3131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907627" y="388620"/>
              <a:ext cx="17249986" cy="307763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020">
                  <a:solidFill>
                    <a:srgbClr val="000000"/>
                  </a:solidFill>
                  <a:latin typeface="Cabin Bold" panose="00000800000000000000"/>
                </a:rPr>
                <a:t>Em hãy diễn đạt câu tục ngữ sau theo cách nói </a:t>
              </a:r>
              <a:r>
                <a:rPr lang="en-US" sz="4020">
                  <a:solidFill>
                    <a:srgbClr val="FF3131"/>
                  </a:solidFill>
                  <a:latin typeface="Cabin Bold" panose="00000800000000000000"/>
                </a:rPr>
                <a:t>“Nếu…thì…”</a:t>
              </a:r>
              <a:r>
                <a:rPr lang="en-US" sz="4020">
                  <a:solidFill>
                    <a:srgbClr val="000000"/>
                  </a:solidFill>
                  <a:latin typeface="Cabin Bold" panose="00000800000000000000"/>
                </a:rPr>
                <a:t>:</a:t>
              </a:r>
              <a:endParaRPr lang="en-US" sz="4020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ctr">
                <a:lnSpc>
                  <a:spcPts val="5625"/>
                </a:lnSpc>
              </a:pPr>
              <a:r>
                <a:rPr lang="en-US" sz="4020">
                  <a:solidFill>
                    <a:srgbClr val="000000"/>
                  </a:solidFill>
                  <a:latin typeface="Cabin Bold" panose="00000800000000000000"/>
                </a:rPr>
                <a:t>Bao giờ cho đến tháng năm</a:t>
              </a:r>
              <a:endParaRPr lang="en-US" sz="4020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ctr">
                <a:lnSpc>
                  <a:spcPts val="5625"/>
                </a:lnSpc>
              </a:pPr>
              <a:r>
                <a:rPr lang="en-US" sz="4020">
                  <a:solidFill>
                    <a:srgbClr val="000000"/>
                  </a:solidFill>
                  <a:latin typeface="Cabin Bold" panose="00000800000000000000"/>
                </a:rPr>
                <a:t>Thổi nồi cơm nếp vừa nằm vừa ăn.</a:t>
              </a:r>
              <a:endParaRPr lang="en-US" sz="402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919730" y="7600950"/>
            <a:ext cx="12737465" cy="9296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625"/>
              </a:lnSpc>
            </a:pPr>
            <a:r>
              <a:rPr lang="en-US" sz="4020">
                <a:solidFill>
                  <a:srgbClr val="FFFFFF"/>
                </a:solidFill>
                <a:latin typeface="Cabin Bold" panose="00000800000000000000"/>
              </a:rPr>
              <a:t>Nếu</a:t>
            </a:r>
            <a:r>
              <a:rPr lang="en-US" sz="4020">
                <a:solidFill>
                  <a:srgbClr val="000000"/>
                </a:solidFill>
                <a:latin typeface="Cabin Bold" panose="00000800000000000000"/>
              </a:rPr>
              <a:t> đến tháng năm </a:t>
            </a:r>
            <a:r>
              <a:rPr lang="en-US" sz="4020">
                <a:solidFill>
                  <a:srgbClr val="FFFFFF"/>
                </a:solidFill>
                <a:latin typeface="Cabin Bold" panose="00000800000000000000"/>
              </a:rPr>
              <a:t>thì</a:t>
            </a:r>
            <a:r>
              <a:rPr lang="en-US" sz="4020">
                <a:solidFill>
                  <a:srgbClr val="000000"/>
                </a:solidFill>
                <a:latin typeface="Cabin Bold" panose="00000800000000000000"/>
              </a:rPr>
              <a:t> thổi nồi cơm nếp vừa nằm, vừa ăn.</a:t>
            </a:r>
            <a:endParaRPr lang="en-US" sz="4020">
              <a:solidFill>
                <a:srgbClr val="000000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6706775" y="8407084"/>
            <a:ext cx="4549874" cy="2187439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</a:p>
          </p:txBody>
        </p:sp>
      </p:grpSp>
      <p:sp>
        <p:nvSpPr>
          <p:cNvPr id="5" name="AutoShape 5"/>
          <p:cNvSpPr/>
          <p:nvPr/>
        </p:nvSpPr>
        <p:spPr>
          <a:xfrm>
            <a:off x="16422929" y="8909936"/>
            <a:ext cx="3181499" cy="3149277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6291657" y="9101786"/>
            <a:ext cx="3091695" cy="3091695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6181459" y="9321732"/>
            <a:ext cx="2986337" cy="2986337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6103747" y="9558735"/>
            <a:ext cx="2877965" cy="2877965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6015483" y="9828508"/>
            <a:ext cx="2667607" cy="2667607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 rot="2700000">
            <a:off x="-1841006" y="-2274243"/>
            <a:ext cx="5002092" cy="2404852"/>
            <a:chOff x="0" y="0"/>
            <a:chExt cx="660400" cy="317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</a:p>
          </p:txBody>
        </p:sp>
      </p:grpSp>
      <p:sp>
        <p:nvSpPr>
          <p:cNvPr id="13" name="AutoShape 13"/>
          <p:cNvSpPr/>
          <p:nvPr/>
        </p:nvSpPr>
        <p:spPr>
          <a:xfrm>
            <a:off x="-2153064" y="-1721412"/>
            <a:ext cx="3497713" cy="3462289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-2297383" y="-1510494"/>
            <a:ext cx="3398983" cy="3398983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2418534" y="-1268687"/>
            <a:ext cx="3283154" cy="3283154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-2503970" y="-1008128"/>
            <a:ext cx="3164010" cy="3164010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-2601007" y="-711542"/>
            <a:ext cx="2932744" cy="2932744"/>
          </a:xfrm>
          <a:prstGeom prst="line">
            <a:avLst/>
          </a:prstGeom>
          <a:ln w="19050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1028700" y="2817495"/>
            <a:ext cx="16230600" cy="47517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6015"/>
              </a:lnSpc>
            </a:pPr>
            <a:r>
              <a:rPr lang="en-US" sz="11520">
                <a:solidFill>
                  <a:srgbClr val="1E1E1E"/>
                </a:solidFill>
                <a:latin typeface="Cabin Bold" panose="00000800000000000000"/>
              </a:rPr>
              <a:t>BÀI 30:</a:t>
            </a:r>
            <a:endParaRPr lang="en-US" sz="11520">
              <a:solidFill>
                <a:srgbClr val="1E1E1E"/>
              </a:solidFill>
              <a:latin typeface="Cabin Bold" panose="00000800000000000000"/>
            </a:endParaRPr>
          </a:p>
          <a:p>
            <a:pPr algn="ctr">
              <a:lnSpc>
                <a:spcPts val="16015"/>
              </a:lnSpc>
            </a:pPr>
            <a:r>
              <a:rPr lang="en-US" sz="11520">
                <a:solidFill>
                  <a:srgbClr val="1E1E1E"/>
                </a:solidFill>
                <a:latin typeface="Cabin Bold" panose="00000800000000000000"/>
              </a:rPr>
              <a:t>XÁC ĐỊNH NHIỆM VỤ</a:t>
            </a:r>
            <a:endParaRPr lang="en-US" sz="11520">
              <a:solidFill>
                <a:srgbClr val="1E1E1E"/>
              </a:solidFill>
              <a:latin typeface="Cabin Bold" panose="0000080000000000000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64619" y="7811526"/>
            <a:ext cx="7315200" cy="2331720"/>
          </a:xfrm>
          <a:custGeom>
            <a:avLst/>
            <a:gdLst/>
            <a:ahLst/>
            <a:cxnLst/>
            <a:rect l="l" t="t" r="r" b="b"/>
            <a:pathLst>
              <a:path w="7315200" h="2331720">
                <a:moveTo>
                  <a:pt x="0" y="0"/>
                </a:moveTo>
                <a:lnTo>
                  <a:pt x="7315200" y="0"/>
                </a:lnTo>
                <a:lnTo>
                  <a:pt x="7315200" y="2331720"/>
                </a:lnTo>
                <a:lnTo>
                  <a:pt x="0" y="23317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204900" y="798197"/>
            <a:ext cx="4218028" cy="4114800"/>
          </a:xfrm>
          <a:custGeom>
            <a:avLst/>
            <a:gdLst/>
            <a:ahLst/>
            <a:cxnLst/>
            <a:rect l="l" t="t" r="r" b="b"/>
            <a:pathLst>
              <a:path w="4218028" h="4114800">
                <a:moveTo>
                  <a:pt x="0" y="0"/>
                </a:moveTo>
                <a:lnTo>
                  <a:pt x="4218029" y="0"/>
                </a:lnTo>
                <a:lnTo>
                  <a:pt x="4218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26765" y="1740877"/>
            <a:ext cx="2302174" cy="2720441"/>
          </a:xfrm>
          <a:custGeom>
            <a:avLst/>
            <a:gdLst/>
            <a:ahLst/>
            <a:cxnLst/>
            <a:rect l="l" t="t" r="r" b="b"/>
            <a:pathLst>
              <a:path w="2302174" h="2720441">
                <a:moveTo>
                  <a:pt x="0" y="0"/>
                </a:moveTo>
                <a:lnTo>
                  <a:pt x="2302174" y="0"/>
                </a:lnTo>
                <a:lnTo>
                  <a:pt x="2302174" y="2720441"/>
                </a:lnTo>
                <a:lnTo>
                  <a:pt x="0" y="27204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7413" y="176107"/>
              <a:ext cx="5498254" cy="136228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0">
            <a:off x="1189694" y="2629980"/>
            <a:ext cx="8884124" cy="2284402"/>
            <a:chOff x="0" y="0"/>
            <a:chExt cx="11845499" cy="3045870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11845499" cy="3045870"/>
            </a:xfrm>
            <a:prstGeom prst="flowChartAlternateProcess">
              <a:avLst/>
            </a:prstGeom>
            <a:solidFill>
              <a:srgbClr val="FFFFFF"/>
            </a:solidFill>
            <a:ln w="57150" cap="rnd">
              <a:solidFill>
                <a:srgbClr val="FF313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679027" y="679873"/>
              <a:ext cx="10486814" cy="1904154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4910"/>
                </a:lnSpc>
              </a:pPr>
              <a:r>
                <a:rPr lang="en-US" sz="3505">
                  <a:solidFill>
                    <a:srgbClr val="000000"/>
                  </a:solidFill>
                  <a:latin typeface="Cabin Bold" panose="00000800000000000000"/>
                </a:rPr>
                <a:t>a. Cô giáo giao nhiệm vụ cho mỗi bạn: </a:t>
              </a:r>
              <a:r>
                <a:rPr lang="en-US" sz="3505">
                  <a:solidFill>
                    <a:srgbClr val="FF3131"/>
                  </a:solidFill>
                  <a:latin typeface="Cabin Bold" panose="00000800000000000000"/>
                </a:rPr>
                <a:t>Gấp con ếch bằng một tờ giấy màu xanh.</a:t>
              </a:r>
              <a:endParaRPr lang="en-US" sz="3505">
                <a:solidFill>
                  <a:srgbClr val="FF3131"/>
                </a:solidFill>
                <a:latin typeface="Cabin Bold" panose="0000080000000000000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10854886" y="4210944"/>
            <a:ext cx="7083772" cy="3336320"/>
            <a:chOff x="0" y="0"/>
            <a:chExt cx="9445030" cy="4448427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9445030" cy="4448427"/>
            </a:xfrm>
            <a:prstGeom prst="flowChartAlternateProcess">
              <a:avLst/>
            </a:prstGeom>
            <a:solidFill>
              <a:srgbClr val="B1EBFF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435187" y="736600"/>
              <a:ext cx="8574194" cy="340106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5865"/>
                </a:lnSpc>
              </a:pPr>
              <a:r>
                <a:rPr lang="en-US" sz="4190">
                  <a:solidFill>
                    <a:srgbClr val="000000"/>
                  </a:solidFill>
                  <a:latin typeface="Cabin Bold" panose="00000800000000000000"/>
                </a:rPr>
                <a:t>Em hãy xác định với nhiệm vụ này thì </a:t>
              </a:r>
              <a:r>
                <a:rPr lang="en-US" sz="4190">
                  <a:solidFill>
                    <a:srgbClr val="FF3131"/>
                  </a:solidFill>
                  <a:latin typeface="Cabin Bold" panose="00000800000000000000"/>
                </a:rPr>
                <a:t>những gì đã cho</a:t>
              </a:r>
              <a:r>
                <a:rPr lang="en-US" sz="4190">
                  <a:solidFill>
                    <a:srgbClr val="000000"/>
                  </a:solidFill>
                  <a:latin typeface="Cabin Bold" panose="00000800000000000000"/>
                </a:rPr>
                <a:t> và </a:t>
              </a:r>
              <a:r>
                <a:rPr lang="en-US" sz="4190">
                  <a:solidFill>
                    <a:srgbClr val="FF3131"/>
                  </a:solidFill>
                  <a:latin typeface="Cabin Bold" panose="00000800000000000000"/>
                </a:rPr>
                <a:t>sản phẩm tạo ra</a:t>
              </a:r>
              <a:r>
                <a:rPr lang="en-US" sz="4190">
                  <a:solidFill>
                    <a:srgbClr val="000000"/>
                  </a:solidFill>
                  <a:latin typeface="Cabin Bold" panose="00000800000000000000"/>
                </a:rPr>
                <a:t> là gì?</a:t>
              </a:r>
              <a:endParaRPr lang="en-US" sz="419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134766" y="5192346"/>
            <a:ext cx="4993979" cy="4065954"/>
          </a:xfrm>
          <a:custGeom>
            <a:avLst/>
            <a:gdLst/>
            <a:ahLst/>
            <a:cxnLst/>
            <a:rect l="l" t="t" r="r" b="b"/>
            <a:pathLst>
              <a:path w="4993979" h="4065954">
                <a:moveTo>
                  <a:pt x="0" y="0"/>
                </a:moveTo>
                <a:lnTo>
                  <a:pt x="4993979" y="0"/>
                </a:lnTo>
                <a:lnTo>
                  <a:pt x="4993979" y="4065954"/>
                </a:lnTo>
                <a:lnTo>
                  <a:pt x="0" y="406595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68920" y="825125"/>
            <a:ext cx="3890380" cy="2587103"/>
          </a:xfrm>
          <a:custGeom>
            <a:avLst/>
            <a:gdLst/>
            <a:ahLst/>
            <a:cxnLst/>
            <a:rect l="l" t="t" r="r" b="b"/>
            <a:pathLst>
              <a:path w="3890380" h="2587103">
                <a:moveTo>
                  <a:pt x="0" y="0"/>
                </a:moveTo>
                <a:lnTo>
                  <a:pt x="3890380" y="0"/>
                </a:lnTo>
                <a:lnTo>
                  <a:pt x="3890380" y="2587103"/>
                </a:lnTo>
                <a:lnTo>
                  <a:pt x="0" y="2587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314110" y="8347365"/>
            <a:ext cx="2187455" cy="1443720"/>
          </a:xfrm>
          <a:custGeom>
            <a:avLst/>
            <a:gdLst/>
            <a:ahLst/>
            <a:cxnLst/>
            <a:rect l="l" t="t" r="r" b="b"/>
            <a:pathLst>
              <a:path w="2187455" h="1443720">
                <a:moveTo>
                  <a:pt x="0" y="0"/>
                </a:moveTo>
                <a:lnTo>
                  <a:pt x="2187455" y="0"/>
                </a:lnTo>
                <a:lnTo>
                  <a:pt x="2187455" y="1443720"/>
                </a:lnTo>
                <a:lnTo>
                  <a:pt x="0" y="144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0233" y="6795225"/>
            <a:ext cx="1518922" cy="3491775"/>
          </a:xfrm>
          <a:custGeom>
            <a:avLst/>
            <a:gdLst/>
            <a:ahLst/>
            <a:cxnLst/>
            <a:rect l="l" t="t" r="r" b="b"/>
            <a:pathLst>
              <a:path w="1518922" h="3491775">
                <a:moveTo>
                  <a:pt x="0" y="0"/>
                </a:moveTo>
                <a:lnTo>
                  <a:pt x="1518922" y="0"/>
                </a:lnTo>
                <a:lnTo>
                  <a:pt x="1518922" y="3491775"/>
                </a:lnTo>
                <a:lnTo>
                  <a:pt x="0" y="3491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0">
            <a:off x="1028700" y="2629980"/>
            <a:ext cx="8884124" cy="2284402"/>
            <a:chOff x="0" y="0"/>
            <a:chExt cx="11845499" cy="3045870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11845499" cy="3045870"/>
            </a:xfrm>
            <a:prstGeom prst="flowChartAlternateProcess">
              <a:avLst/>
            </a:prstGeom>
            <a:solidFill>
              <a:srgbClr val="FFFFFF"/>
            </a:solidFill>
            <a:ln w="57150" cap="rnd">
              <a:solidFill>
                <a:srgbClr val="FF313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679027" y="679873"/>
              <a:ext cx="10486814" cy="215392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4910"/>
                </a:lnSpc>
              </a:pPr>
              <a:r>
                <a:rPr lang="en-US" sz="3505">
                  <a:solidFill>
                    <a:srgbClr val="000000"/>
                  </a:solidFill>
                  <a:latin typeface="Cabin Bold" panose="00000800000000000000"/>
                </a:rPr>
                <a:t>a. Cô giáo giao nhiệm vụ cho mỗi bạn: </a:t>
              </a:r>
              <a:r>
                <a:rPr lang="en-US" sz="3505">
                  <a:solidFill>
                    <a:srgbClr val="FF3131"/>
                  </a:solidFill>
                  <a:latin typeface="Cabin Bold" panose="00000800000000000000"/>
                </a:rPr>
                <a:t>Gấp con ếch bằng một tờ giấy màu xanh.</a:t>
              </a:r>
              <a:endParaRPr lang="en-US" sz="3505">
                <a:solidFill>
                  <a:srgbClr val="FF3131"/>
                </a:solidFill>
                <a:latin typeface="Cabin Bold" panose="0000080000000000000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11266185" y="3321546"/>
            <a:ext cx="6256969" cy="5570777"/>
            <a:chOff x="0" y="0"/>
            <a:chExt cx="8342626" cy="7427702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8342626" cy="7427702"/>
            </a:xfrm>
            <a:prstGeom prst="flowChartAlternateProcess">
              <a:avLst/>
            </a:prstGeom>
            <a:solidFill>
              <a:srgbClr val="B1EBFF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384387" y="736600"/>
              <a:ext cx="7573434" cy="6107006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5865"/>
                </a:lnSpc>
              </a:pPr>
              <a:r>
                <a:rPr lang="en-US" sz="4190">
                  <a:solidFill>
                    <a:srgbClr val="F12816"/>
                  </a:solidFill>
                  <a:latin typeface="Cabin Bold" panose="00000800000000000000"/>
                </a:rPr>
                <a:t>• Những gì đã cho là:</a:t>
              </a:r>
              <a:r>
                <a:rPr lang="en-US" sz="4190">
                  <a:solidFill>
                    <a:srgbClr val="F12816"/>
                  </a:solidFill>
                  <a:latin typeface="Cabin Bold" panose="00000800000000000000"/>
                </a:rPr>
                <a:t> </a:t>
              </a:r>
              <a:endParaRPr lang="en-US" sz="4190">
                <a:solidFill>
                  <a:srgbClr val="F12816"/>
                </a:solidFill>
                <a:latin typeface="Cabin Bold" panose="00000800000000000000"/>
              </a:endParaRPr>
            </a:p>
            <a:p>
              <a:pPr algn="l">
                <a:lnSpc>
                  <a:spcPts val="5865"/>
                </a:lnSpc>
              </a:pPr>
              <a:r>
                <a:rPr lang="en-US" sz="4190">
                  <a:solidFill>
                    <a:srgbClr val="000000"/>
                  </a:solidFill>
                  <a:latin typeface="Cabin" panose="00000500000000000000"/>
                </a:rPr>
                <a:t>-</a:t>
              </a:r>
              <a:r>
                <a:rPr lang="en-US" sz="4190">
                  <a:solidFill>
                    <a:srgbClr val="000000"/>
                  </a:solidFill>
                  <a:latin typeface="Cabin Bold" panose="00000800000000000000"/>
                </a:rPr>
                <a:t>Tờ giấy màu xanh; </a:t>
              </a:r>
              <a:endParaRPr lang="en-US" sz="4190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l">
                <a:lnSpc>
                  <a:spcPts val="5865"/>
                </a:lnSpc>
              </a:pPr>
              <a:r>
                <a:rPr lang="en-US" sz="4190">
                  <a:solidFill>
                    <a:srgbClr val="000000"/>
                  </a:solidFill>
                  <a:latin typeface="Cabin" panose="00000500000000000000"/>
                </a:rPr>
                <a:t>-</a:t>
              </a:r>
              <a:r>
                <a:rPr lang="en-US" sz="4190">
                  <a:solidFill>
                    <a:srgbClr val="000000"/>
                  </a:solidFill>
                  <a:latin typeface="Cabin Bold" panose="00000800000000000000"/>
                </a:rPr>
                <a:t> </a:t>
              </a:r>
              <a:r>
                <a:rPr lang="en-US" sz="4190">
                  <a:solidFill>
                    <a:srgbClr val="000000"/>
                  </a:solidFill>
                  <a:latin typeface="Cabin Bold" panose="00000800000000000000"/>
                </a:rPr>
                <a:t>Cách gấp con ếch đã được học. </a:t>
              </a:r>
              <a:endParaRPr lang="en-US" sz="4190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l">
                <a:lnSpc>
                  <a:spcPts val="5865"/>
                </a:lnSpc>
              </a:pPr>
              <a:r>
                <a:rPr lang="en-US" sz="4190">
                  <a:solidFill>
                    <a:srgbClr val="F12816"/>
                  </a:solidFill>
                  <a:latin typeface="Cabin Bold" panose="00000800000000000000"/>
                </a:rPr>
                <a:t>• Sản phẩm tạo ra là: </a:t>
              </a:r>
              <a:endParaRPr lang="en-US" sz="4190">
                <a:solidFill>
                  <a:srgbClr val="F12816"/>
                </a:solidFill>
                <a:latin typeface="Cabin Bold" panose="00000800000000000000"/>
              </a:endParaRPr>
            </a:p>
            <a:p>
              <a:pPr algn="l">
                <a:lnSpc>
                  <a:spcPts val="5865"/>
                </a:lnSpc>
              </a:pPr>
              <a:r>
                <a:rPr lang="en-US" sz="4190">
                  <a:solidFill>
                    <a:srgbClr val="000000"/>
                  </a:solidFill>
                  <a:latin typeface="Cabin Bold" panose="00000800000000000000"/>
                </a:rPr>
                <a:t> Con ếch giấy màu xanh.</a:t>
              </a:r>
              <a:endParaRPr lang="en-US" sz="419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2973772" y="5192346"/>
            <a:ext cx="4993979" cy="4065954"/>
          </a:xfrm>
          <a:custGeom>
            <a:avLst/>
            <a:gdLst/>
            <a:ahLst/>
            <a:cxnLst/>
            <a:rect l="l" t="t" r="r" b="b"/>
            <a:pathLst>
              <a:path w="4993979" h="4065954">
                <a:moveTo>
                  <a:pt x="0" y="0"/>
                </a:moveTo>
                <a:lnTo>
                  <a:pt x="4993979" y="0"/>
                </a:lnTo>
                <a:lnTo>
                  <a:pt x="4993979" y="4065954"/>
                </a:lnTo>
                <a:lnTo>
                  <a:pt x="0" y="406595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47434" y="1028700"/>
            <a:ext cx="1990790" cy="2465374"/>
          </a:xfrm>
          <a:custGeom>
            <a:avLst/>
            <a:gdLst/>
            <a:ahLst/>
            <a:cxnLst/>
            <a:rect l="l" t="t" r="r" b="b"/>
            <a:pathLst>
              <a:path w="1990790" h="2465374">
                <a:moveTo>
                  <a:pt x="0" y="0"/>
                </a:moveTo>
                <a:lnTo>
                  <a:pt x="1990790" y="0"/>
                </a:lnTo>
                <a:lnTo>
                  <a:pt x="1990790" y="2465374"/>
                </a:lnTo>
                <a:lnTo>
                  <a:pt x="0" y="246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358515"/>
            <a:ext cx="13312775" cy="9886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6040"/>
              </a:lnSpc>
            </a:pPr>
            <a:r>
              <a:rPr lang="en-US" sz="4315">
                <a:solidFill>
                  <a:srgbClr val="000000"/>
                </a:solidFill>
                <a:latin typeface="Cabin Bold" panose="00000800000000000000"/>
              </a:rPr>
              <a:t>Với nhiệm vụ trên, hai bạn An và Hoa xác định như sau:</a:t>
            </a:r>
            <a:endParaRPr lang="en-US" sz="4315">
              <a:solidFill>
                <a:srgbClr val="000000"/>
              </a:solidFill>
              <a:latin typeface="Cabin Bold" panose="00000800000000000000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1722117" y="5143500"/>
            <a:ext cx="6126246" cy="3095287"/>
            <a:chOff x="0" y="0"/>
            <a:chExt cx="8168328" cy="41270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168328" cy="4127049"/>
            </a:xfrm>
            <a:prstGeom prst="flowChartAlternateProcess">
              <a:avLst/>
            </a:prstGeom>
            <a:solidFill>
              <a:srgbClr val="B1EB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468433" y="739331"/>
              <a:ext cx="7231461" cy="2581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30"/>
                </a:lnSpc>
              </a:pPr>
              <a:r>
                <a:rPr lang="en-US" sz="3735">
                  <a:solidFill>
                    <a:srgbClr val="000000"/>
                  </a:solidFill>
                  <a:latin typeface="Cabin Bold" panose="00000800000000000000"/>
                </a:rPr>
                <a:t>Em hãy trao đổi với bạn và cho biết bạn nào xác định nhiệm vụ đầy đủ hơn?</a:t>
              </a:r>
              <a:endParaRPr lang="en-US" sz="3735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6916617" y="7734566"/>
            <a:ext cx="1178127" cy="2723992"/>
          </a:xfrm>
          <a:custGeom>
            <a:avLst/>
            <a:gdLst/>
            <a:ahLst/>
            <a:cxnLst/>
            <a:rect l="l" t="t" r="r" b="b"/>
            <a:pathLst>
              <a:path w="1178127" h="2723992">
                <a:moveTo>
                  <a:pt x="0" y="0"/>
                </a:moveTo>
                <a:lnTo>
                  <a:pt x="1178126" y="0"/>
                </a:lnTo>
                <a:lnTo>
                  <a:pt x="1178126" y="2723992"/>
                </a:lnTo>
                <a:lnTo>
                  <a:pt x="0" y="272399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561785" y="623867"/>
            <a:ext cx="17164431" cy="2283482"/>
            <a:chOff x="0" y="0"/>
            <a:chExt cx="22885908" cy="3044642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2885908" cy="3044642"/>
            </a:xfrm>
            <a:prstGeom prst="flowChartAlternateProcess">
              <a:avLst/>
            </a:prstGeom>
            <a:solidFill>
              <a:srgbClr val="FFFFFF"/>
            </a:solidFill>
            <a:ln w="57150" cap="rnd">
              <a:solidFill>
                <a:srgbClr val="FF313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312333" y="679873"/>
              <a:ext cx="20260733" cy="195834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4910"/>
                </a:lnSpc>
              </a:pPr>
              <a:r>
                <a:rPr lang="en-US" sz="3505">
                  <a:solidFill>
                    <a:srgbClr val="000000"/>
                  </a:solidFill>
                  <a:latin typeface="Cabin Bold" panose="00000800000000000000"/>
                </a:rPr>
                <a:t>b. Trong giờ học Toán, cô giáo giao nhiệm vụ cho cả lớp thực hiện dãy phép tính </a:t>
              </a:r>
              <a:r>
                <a:rPr lang="en-US" sz="3505">
                  <a:solidFill>
                    <a:srgbClr val="FABB17"/>
                  </a:solidFill>
                  <a:latin typeface="Cabin Bold" panose="00000800000000000000"/>
                </a:rPr>
                <a:t>68 + 16 : 2.</a:t>
              </a:r>
              <a:endParaRPr lang="en-US" sz="3505">
                <a:solidFill>
                  <a:srgbClr val="FABB17"/>
                </a:solidFill>
                <a:latin typeface="Cabin Bold" panose="0000080000000000000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77461" y="269938"/>
            <a:ext cx="702479" cy="1007138"/>
          </a:xfrm>
          <a:custGeom>
            <a:avLst/>
            <a:gdLst/>
            <a:ahLst/>
            <a:cxnLst/>
            <a:rect l="l" t="t" r="r" b="b"/>
            <a:pathLst>
              <a:path w="702479" h="1007138">
                <a:moveTo>
                  <a:pt x="0" y="0"/>
                </a:moveTo>
                <a:lnTo>
                  <a:pt x="702478" y="0"/>
                </a:lnTo>
                <a:lnTo>
                  <a:pt x="702478" y="1007138"/>
                </a:lnTo>
                <a:lnTo>
                  <a:pt x="0" y="10071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676400" y="4610100"/>
          <a:ext cx="8900795" cy="506095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023995"/>
                <a:gridCol w="4876800"/>
              </a:tblGrid>
              <a:tr h="1097915">
                <a:tc>
                  <a:txBody>
                    <a:bodyPr/>
                    <a:p>
                      <a:pPr algn="ctr"/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endParaRPr lang="en-US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endParaRPr lang="en-US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167890">
                <a:tc>
                  <a:txBody>
                    <a:bodyPr/>
                    <a:p>
                      <a:pPr marL="0" indent="53975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53975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231775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+ 16 : 2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/>
                      <a:r>
                        <a:rPr lang="vi-VN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Những gì đã cho: 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 phép tính 68 + 16 : 2 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 tắc về thứ tự ưu tiên thực hiện các phép tính.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1795145">
                <a:tc>
                  <a:txBody>
                    <a:bodyPr/>
                    <a:p>
                      <a:pPr marL="0" indent="53975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7655" indent="-233680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1775" indent="-231775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100000">
            <a:off x="16760858" y="-1240983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16298854" y="-3628748"/>
            <a:ext cx="5132702" cy="5185216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16080026" y="-384269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>
            <a:off x="15893267" y="-4022296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H="1">
            <a:off x="15683626" y="-4148951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>
            <a:off x="15586790" y="-4292805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11" name="Group 11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6360" y="74507"/>
              <a:ext cx="5498254" cy="148336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>
            <a:off x="1215218" y="2811391"/>
            <a:ext cx="6913471" cy="6021187"/>
          </a:xfrm>
          <a:prstGeom prst="flowChartAlternateProcess">
            <a:avLst/>
          </a:prstGeom>
          <a:solidFill>
            <a:srgbClr val="FFFFFF"/>
          </a:solidFill>
          <a:ln w="57150" cap="rnd">
            <a:solidFill>
              <a:srgbClr val="FF3131"/>
            </a:solidFill>
            <a:prstDash val="solid"/>
            <a:round/>
          </a:ln>
        </p:spPr>
      </p:sp>
      <p:grpSp>
        <p:nvGrpSpPr>
          <p:cNvPr id="16" name="Group 16"/>
          <p:cNvGrpSpPr/>
          <p:nvPr/>
        </p:nvGrpSpPr>
        <p:grpSpPr>
          <a:xfrm rot="0">
            <a:off x="11137245" y="2714551"/>
            <a:ext cx="5242598" cy="1540213"/>
            <a:chOff x="0" y="0"/>
            <a:chExt cx="6990131" cy="2053618"/>
          </a:xfrm>
        </p:grpSpPr>
        <p:sp>
          <p:nvSpPr>
            <p:cNvPr id="17" name="AutoShape 17"/>
            <p:cNvSpPr/>
            <p:nvPr/>
          </p:nvSpPr>
          <p:spPr>
            <a:xfrm>
              <a:off x="0" y="0"/>
              <a:ext cx="6990131" cy="2053618"/>
            </a:xfrm>
            <a:prstGeom prst="flowChartAlternateProcess">
              <a:avLst/>
            </a:prstGeom>
            <a:solidFill>
              <a:srgbClr val="FFFFFF"/>
            </a:solidFill>
            <a:ln w="57150" cap="rnd">
              <a:solidFill>
                <a:srgbClr val="FF3131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264160" y="365760"/>
              <a:ext cx="6460914" cy="1563794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3930"/>
                </a:lnSpc>
              </a:pPr>
              <a:r>
                <a:rPr lang="en-US" sz="2805">
                  <a:solidFill>
                    <a:srgbClr val="000000"/>
                  </a:solidFill>
                  <a:latin typeface="Cabin Bold" panose="00000800000000000000"/>
                </a:rPr>
                <a:t>Em hãy trao đổi với bạn và hoàn thành phiếu học tập sau:</a:t>
              </a:r>
              <a:endParaRPr lang="en-US" sz="2805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5009047" y="6234784"/>
            <a:ext cx="2458558" cy="2009279"/>
          </a:xfrm>
          <a:custGeom>
            <a:avLst/>
            <a:gdLst/>
            <a:ahLst/>
            <a:cxnLst/>
            <a:rect l="l" t="t" r="r" b="b"/>
            <a:pathLst>
              <a:path w="2458558" h="2009279">
                <a:moveTo>
                  <a:pt x="0" y="0"/>
                </a:moveTo>
                <a:lnTo>
                  <a:pt x="2458558" y="0"/>
                </a:lnTo>
                <a:lnTo>
                  <a:pt x="2458558" y="2009278"/>
                </a:lnTo>
                <a:lnTo>
                  <a:pt x="0" y="20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03734" y="6234784"/>
            <a:ext cx="2580667" cy="2009279"/>
          </a:xfrm>
          <a:custGeom>
            <a:avLst/>
            <a:gdLst/>
            <a:ahLst/>
            <a:cxnLst/>
            <a:rect l="l" t="t" r="r" b="b"/>
            <a:pathLst>
              <a:path w="2580667" h="2009279">
                <a:moveTo>
                  <a:pt x="0" y="0"/>
                </a:moveTo>
                <a:lnTo>
                  <a:pt x="2580667" y="0"/>
                </a:lnTo>
                <a:lnTo>
                  <a:pt x="2580667" y="2009278"/>
                </a:lnTo>
                <a:lnTo>
                  <a:pt x="0" y="2009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110918" y="4729572"/>
            <a:ext cx="7295252" cy="4375224"/>
          </a:xfrm>
          <a:custGeom>
            <a:avLst/>
            <a:gdLst/>
            <a:ahLst/>
            <a:cxnLst/>
            <a:rect l="l" t="t" r="r" b="b"/>
            <a:pathLst>
              <a:path w="7295252" h="4375224">
                <a:moveTo>
                  <a:pt x="0" y="0"/>
                </a:moveTo>
                <a:lnTo>
                  <a:pt x="7295252" y="0"/>
                </a:lnTo>
                <a:lnTo>
                  <a:pt x="7295252" y="4375224"/>
                </a:lnTo>
                <a:lnTo>
                  <a:pt x="0" y="437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705">
            <a:off x="689496" y="592446"/>
            <a:ext cx="2540268" cy="1928045"/>
          </a:xfrm>
          <a:custGeom>
            <a:avLst/>
            <a:gdLst/>
            <a:ahLst/>
            <a:cxnLst/>
            <a:rect l="l" t="t" r="r" b="b"/>
            <a:pathLst>
              <a:path w="2540268" h="1928045">
                <a:moveTo>
                  <a:pt x="0" y="0"/>
                </a:moveTo>
                <a:lnTo>
                  <a:pt x="2540268" y="0"/>
                </a:lnTo>
                <a:lnTo>
                  <a:pt x="2540268" y="1928045"/>
                </a:lnTo>
                <a:lnTo>
                  <a:pt x="0" y="1928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0" y="8443267"/>
            <a:ext cx="2251447" cy="1843733"/>
          </a:xfrm>
          <a:custGeom>
            <a:avLst/>
            <a:gdLst/>
            <a:ahLst/>
            <a:cxnLst/>
            <a:rect l="l" t="t" r="r" b="b"/>
            <a:pathLst>
              <a:path w="2251447" h="1843733">
                <a:moveTo>
                  <a:pt x="0" y="0"/>
                </a:moveTo>
                <a:lnTo>
                  <a:pt x="2251447" y="0"/>
                </a:lnTo>
                <a:lnTo>
                  <a:pt x="2251447" y="1843733"/>
                </a:lnTo>
                <a:lnTo>
                  <a:pt x="0" y="1843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611630" y="3242310"/>
            <a:ext cx="6120765" cy="28492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225"/>
              </a:lnSpc>
            </a:pPr>
            <a:r>
              <a:rPr lang="en-US" sz="3020">
                <a:solidFill>
                  <a:srgbClr val="000000"/>
                </a:solidFill>
                <a:latin typeface="Cabin Bold" panose="00000800000000000000"/>
              </a:rPr>
              <a:t>Cô giáo giao nhiệm vụ cho mỗi bạn: </a:t>
            </a:r>
            <a:endParaRPr lang="en-US" sz="3020">
              <a:solidFill>
                <a:srgbClr val="000000"/>
              </a:solidFill>
              <a:latin typeface="Cabin Bold" panose="00000800000000000000"/>
            </a:endParaRPr>
          </a:p>
          <a:p>
            <a:pPr algn="l">
              <a:lnSpc>
                <a:spcPts val="4225"/>
              </a:lnSpc>
            </a:pPr>
            <a:r>
              <a:rPr lang="en-US" sz="3020">
                <a:solidFill>
                  <a:srgbClr val="000000"/>
                </a:solidFill>
                <a:latin typeface="Cabin" panose="00000500000000000000"/>
              </a:rPr>
              <a:t>a. </a:t>
            </a:r>
            <a:r>
              <a:rPr lang="en-US" sz="3020">
                <a:solidFill>
                  <a:srgbClr val="000000"/>
                </a:solidFill>
                <a:latin typeface="Cabin" panose="00000500000000000000"/>
              </a:rPr>
              <a:t>Dùng một tờ giấy màu vàng để gấp và cắt thành ngôi sao năm cánh. </a:t>
            </a:r>
            <a:endParaRPr lang="en-US" sz="3020">
              <a:solidFill>
                <a:srgbClr val="000000"/>
              </a:solidFill>
              <a:latin typeface="Cabin" panose="00000500000000000000"/>
            </a:endParaRPr>
          </a:p>
          <a:p>
            <a:pPr algn="l">
              <a:lnSpc>
                <a:spcPts val="4225"/>
              </a:lnSpc>
            </a:pPr>
            <a:r>
              <a:rPr lang="en-US" sz="3020">
                <a:solidFill>
                  <a:srgbClr val="000000"/>
                </a:solidFill>
                <a:latin typeface="Cabin" panose="00000500000000000000"/>
              </a:rPr>
              <a:t>b. </a:t>
            </a:r>
            <a:r>
              <a:rPr lang="en-US" sz="3020">
                <a:solidFill>
                  <a:srgbClr val="000000"/>
                </a:solidFill>
                <a:latin typeface="Cabin" panose="00000500000000000000"/>
              </a:rPr>
              <a:t>Tạo trang trình chiếu về cơ quan tuần hoàn của con người.</a:t>
            </a:r>
            <a:endParaRPr lang="en-US" sz="3020">
              <a:solidFill>
                <a:srgbClr val="000000"/>
              </a:solidFill>
              <a:latin typeface="Cabin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1815" y="668127"/>
            <a:ext cx="4244369" cy="1324610"/>
            <a:chOff x="0" y="0"/>
            <a:chExt cx="5659159" cy="1766147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86360" y="0"/>
              <a:ext cx="5498254" cy="176614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4858922" y="190500"/>
            <a:ext cx="3122977" cy="2884850"/>
          </a:xfrm>
          <a:custGeom>
            <a:avLst/>
            <a:gdLst/>
            <a:ahLst/>
            <a:cxnLst/>
            <a:rect l="l" t="t" r="r" b="b"/>
            <a:pathLst>
              <a:path w="3122977" h="2884850">
                <a:moveTo>
                  <a:pt x="0" y="0"/>
                </a:moveTo>
                <a:lnTo>
                  <a:pt x="3122977" y="0"/>
                </a:lnTo>
                <a:lnTo>
                  <a:pt x="3122977" y="2884850"/>
                </a:lnTo>
                <a:lnTo>
                  <a:pt x="0" y="288485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7073" y="266700"/>
            <a:ext cx="3094408" cy="2947423"/>
          </a:xfrm>
          <a:custGeom>
            <a:avLst/>
            <a:gdLst/>
            <a:ahLst/>
            <a:cxnLst/>
            <a:rect l="l" t="t" r="r" b="b"/>
            <a:pathLst>
              <a:path w="3094408" h="2947423">
                <a:moveTo>
                  <a:pt x="0" y="0"/>
                </a:moveTo>
                <a:lnTo>
                  <a:pt x="3094408" y="0"/>
                </a:lnTo>
                <a:lnTo>
                  <a:pt x="3094408" y="2947423"/>
                </a:lnTo>
                <a:lnTo>
                  <a:pt x="0" y="29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828800" y="3467100"/>
          <a:ext cx="14832330" cy="510857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059295"/>
                <a:gridCol w="7773035"/>
              </a:tblGrid>
              <a:tr h="886460">
                <a:tc>
                  <a:txBody>
                    <a:bodyPr/>
                    <a:p>
                      <a:pPr algn="ctr"/>
                      <a:r>
                        <a:rPr lang="en-US" sz="40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40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40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n-US" sz="40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40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40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40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79015">
                <a:tc>
                  <a:txBody>
                    <a:bodyPr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32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Tờ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endParaRPr lang="en-US" sz="3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dán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32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1775" indent="-177800">
                        <a:spcAft>
                          <a:spcPts val="600"/>
                        </a:spcAft>
                      </a:pP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1943100">
                <a:tc>
                  <a:txBody>
                    <a:bodyPr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32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cánh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32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1775" indent="-177800">
                        <a:spcAft>
                          <a:spcPts val="600"/>
                        </a:spcAft>
                      </a:pP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304957" y="8115388"/>
            <a:ext cx="2219392" cy="2138939"/>
          </a:xfrm>
          <a:custGeom>
            <a:avLst/>
            <a:gdLst/>
            <a:ahLst/>
            <a:cxnLst/>
            <a:rect l="l" t="t" r="r" b="b"/>
            <a:pathLst>
              <a:path w="2219392" h="2138939">
                <a:moveTo>
                  <a:pt x="0" y="0"/>
                </a:moveTo>
                <a:lnTo>
                  <a:pt x="2219392" y="0"/>
                </a:lnTo>
                <a:lnTo>
                  <a:pt x="2219392" y="2138940"/>
                </a:lnTo>
                <a:lnTo>
                  <a:pt x="0" y="2138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964868" y="4500936"/>
            <a:ext cx="6358264" cy="1913542"/>
            <a:chOff x="0" y="0"/>
            <a:chExt cx="8477685" cy="2551390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8477685" cy="2551390"/>
              <a:chOff x="0" y="0"/>
              <a:chExt cx="1120978" cy="3373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3660" y="44026"/>
              <a:ext cx="8237220" cy="2452794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11145"/>
                </a:lnSpc>
              </a:pPr>
              <a:r>
                <a:rPr lang="en-US" sz="7960">
                  <a:solidFill>
                    <a:srgbClr val="1B1B1B"/>
                  </a:solidFill>
                  <a:latin typeface="Paytone One" panose="00000500000000000000"/>
                </a:rPr>
                <a:t>Vận dụng</a:t>
              </a:r>
              <a:endParaRPr lang="en-US" sz="796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2700000">
            <a:off x="6206677" y="234689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91" y="5809603"/>
            <a:ext cx="5805377" cy="4477397"/>
          </a:xfrm>
          <a:custGeom>
            <a:avLst/>
            <a:gdLst/>
            <a:ahLst/>
            <a:cxnLst/>
            <a:rect l="l" t="t" r="r" b="b"/>
            <a:pathLst>
              <a:path w="5805377" h="4477397">
                <a:moveTo>
                  <a:pt x="0" y="0"/>
                </a:moveTo>
                <a:lnTo>
                  <a:pt x="5805377" y="0"/>
                </a:lnTo>
                <a:lnTo>
                  <a:pt x="5805377" y="4477397"/>
                </a:lnTo>
                <a:lnTo>
                  <a:pt x="0" y="4477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08903" y="5457707"/>
            <a:ext cx="4739524" cy="4757364"/>
          </a:xfrm>
          <a:custGeom>
            <a:avLst/>
            <a:gdLst/>
            <a:ahLst/>
            <a:cxnLst/>
            <a:rect l="l" t="t" r="r" b="b"/>
            <a:pathLst>
              <a:path w="4739524" h="4757364">
                <a:moveTo>
                  <a:pt x="0" y="0"/>
                </a:moveTo>
                <a:lnTo>
                  <a:pt x="4739524" y="0"/>
                </a:lnTo>
                <a:lnTo>
                  <a:pt x="4739524" y="4757364"/>
                </a:lnTo>
                <a:lnTo>
                  <a:pt x="0" y="4757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2427</Words>
  <Application>WPS Presentation</Application>
  <PresentationFormat>On-screen Show (4:3)</PresentationFormat>
  <Paragraphs>127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SimSun</vt:lpstr>
      <vt:lpstr>Wingdings</vt:lpstr>
      <vt:lpstr>Paytone One</vt:lpstr>
      <vt:lpstr>Cabin Bold</vt:lpstr>
      <vt:lpstr>Cabin</vt:lpstr>
      <vt:lpstr>Microsoft YaHei</vt:lpstr>
      <vt:lpstr>Arial Unicode MS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27-Các bước thực hiện một công việc</dc:title>
  <dc:creator/>
  <cp:lastModifiedBy>pc</cp:lastModifiedBy>
  <cp:revision>2</cp:revision>
  <dcterms:created xsi:type="dcterms:W3CDTF">2006-08-16T00:00:00Z</dcterms:created>
  <dcterms:modified xsi:type="dcterms:W3CDTF">2024-05-19T16:24:04Z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39453D1D8A6C4DDB8449EAB863CCAF83_12</vt:lpwstr>
  </property>
  <property fmtid="{D5CDD505-2E9C-101B-9397-08002B2CF9AE}" pid="3" name="KSOProductBuildVer">
    <vt:lpwstr>1033-12.2.0.16909</vt:lpwstr>
  </property>
</Properties>
</file>