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7.svg" ContentType="image/svg+xml"/>
  <Override PartName="/ppt/media/image20.svg" ContentType="image/svg+xml"/>
  <Override PartName="/ppt/media/image29.svg" ContentType="image/svg+xml"/>
  <Override PartName="/ppt/media/image34.svg" ContentType="image/svg+xml"/>
  <Override PartName="/ppt/media/image37.svg" ContentType="image/svg+xml"/>
  <Override PartName="/ppt/media/image39.svg" ContentType="image/svg+xml"/>
  <Override PartName="/ppt/media/image5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Paytone One" panose="00000500000000000000"/>
      <p:regular r:id="rId18"/>
    </p:embeddedFont>
    <p:embeddedFont>
      <p:font typeface="Cabin Bold" panose="00000800000000000000"/>
      <p:bold r:id="rId19"/>
    </p:embeddedFont>
    <p:embeddedFont>
      <p:font typeface="Cabin" panose="00000500000000000000"/>
      <p:regular r:id="rId20"/>
    </p:embeddedFont>
    <p:embeddedFont>
      <p:font typeface="Cabin Bold Italics" panose="00000800000000000000"/>
      <p:boldItalic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svg"/><Relationship Id="rId8" Type="http://schemas.openxmlformats.org/officeDocument/2006/relationships/image" Target="../media/image38.png"/><Relationship Id="rId7" Type="http://schemas.openxmlformats.org/officeDocument/2006/relationships/image" Target="../media/image37.sv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1484">
            <a:off x="15681258" y="7442002"/>
            <a:ext cx="1825425" cy="1816298"/>
          </a:xfrm>
          <a:custGeom>
            <a:avLst/>
            <a:gdLst/>
            <a:ahLst/>
            <a:cxnLst/>
            <a:rect l="l" t="t" r="r" b="b"/>
            <a:pathLst>
              <a:path w="1825425" h="1816298">
                <a:moveTo>
                  <a:pt x="0" y="0"/>
                </a:moveTo>
                <a:lnTo>
                  <a:pt x="1825425" y="0"/>
                </a:lnTo>
                <a:lnTo>
                  <a:pt x="1825425" y="1816298"/>
                </a:lnTo>
                <a:lnTo>
                  <a:pt x="0" y="181629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751679" y="7768384"/>
            <a:ext cx="2889688" cy="3455531"/>
          </a:xfrm>
          <a:custGeom>
            <a:avLst/>
            <a:gdLst/>
            <a:ahLst/>
            <a:cxnLst/>
            <a:rect l="l" t="t" r="r" b="b"/>
            <a:pathLst>
              <a:path w="2889688" h="3455531">
                <a:moveTo>
                  <a:pt x="0" y="0"/>
                </a:moveTo>
                <a:lnTo>
                  <a:pt x="2889688" y="0"/>
                </a:lnTo>
                <a:lnTo>
                  <a:pt x="2889688" y="3455531"/>
                </a:lnTo>
                <a:lnTo>
                  <a:pt x="0" y="3455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90750" y="3465195"/>
            <a:ext cx="13905865" cy="426021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16300"/>
              </a:lnSpc>
            </a:pPr>
            <a:r>
              <a:rPr lang="en-US" sz="10380" u="sng">
                <a:solidFill>
                  <a:srgbClr val="E48D7A"/>
                </a:solidFill>
                <a:latin typeface="Paytone One" panose="00000500000000000000"/>
              </a:rPr>
              <a:t>CHƯƠNG 4:</a:t>
            </a:r>
            <a:r>
              <a:rPr lang="en-US" sz="10380">
                <a:solidFill>
                  <a:srgbClr val="E48D7A"/>
                </a:solidFill>
                <a:latin typeface="Paytone One" panose="00000500000000000000"/>
              </a:rPr>
              <a:t> </a:t>
            </a:r>
            <a:endParaRPr lang="en-US" sz="10380">
              <a:solidFill>
                <a:srgbClr val="E48D7A"/>
              </a:solidFill>
              <a:latin typeface="Paytone One" panose="00000500000000000000"/>
            </a:endParaRPr>
          </a:p>
          <a:p>
            <a:pPr algn="ctr">
              <a:lnSpc>
                <a:spcPts val="16300"/>
              </a:lnSpc>
            </a:pPr>
            <a:r>
              <a:rPr lang="en-US" sz="10380">
                <a:solidFill>
                  <a:srgbClr val="E48D7A"/>
                </a:solidFill>
                <a:latin typeface="Paytone One" panose="00000500000000000000"/>
              </a:rPr>
              <a:t>ỨNG DỤNG TIN HỌC</a:t>
            </a:r>
            <a:endParaRPr lang="en-US" sz="10380">
              <a:solidFill>
                <a:srgbClr val="E48D7A"/>
              </a:solidFill>
              <a:latin typeface="Paytone One" panose="0000050000000000000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93824" y="1512233"/>
            <a:ext cx="3251497" cy="3631267"/>
          </a:xfrm>
          <a:custGeom>
            <a:avLst/>
            <a:gdLst/>
            <a:ahLst/>
            <a:cxnLst/>
            <a:rect l="l" t="t" r="r" b="b"/>
            <a:pathLst>
              <a:path w="3251497" h="3631267">
                <a:moveTo>
                  <a:pt x="0" y="0"/>
                </a:moveTo>
                <a:lnTo>
                  <a:pt x="3251498" y="0"/>
                </a:lnTo>
                <a:lnTo>
                  <a:pt x="3251498" y="3631267"/>
                </a:lnTo>
                <a:lnTo>
                  <a:pt x="0" y="3631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1952" y="521713"/>
            <a:ext cx="4763878" cy="4114800"/>
          </a:xfrm>
          <a:custGeom>
            <a:avLst/>
            <a:gdLst/>
            <a:ahLst/>
            <a:cxnLst/>
            <a:rect l="l" t="t" r="r" b="b"/>
            <a:pathLst>
              <a:path w="4763878" h="4114800">
                <a:moveTo>
                  <a:pt x="0" y="0"/>
                </a:moveTo>
                <a:lnTo>
                  <a:pt x="4763878" y="0"/>
                </a:lnTo>
                <a:lnTo>
                  <a:pt x="47638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0939">
            <a:off x="684659" y="345310"/>
            <a:ext cx="1566729" cy="1558895"/>
          </a:xfrm>
          <a:custGeom>
            <a:avLst/>
            <a:gdLst/>
            <a:ahLst/>
            <a:cxnLst/>
            <a:rect l="l" t="t" r="r" b="b"/>
            <a:pathLst>
              <a:path w="1566729" h="1558895">
                <a:moveTo>
                  <a:pt x="0" y="0"/>
                </a:moveTo>
                <a:lnTo>
                  <a:pt x="1566729" y="0"/>
                </a:lnTo>
                <a:lnTo>
                  <a:pt x="1566729" y="1558895"/>
                </a:lnTo>
                <a:lnTo>
                  <a:pt x="0" y="155889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7021815" y="668127"/>
            <a:ext cx="4244369" cy="1283336"/>
            <a:chOff x="0" y="0"/>
            <a:chExt cx="5659159" cy="1711114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19287"/>
              <a:ext cx="5498254" cy="149182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Vận dụng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3499110"/>
            <a:ext cx="10531860" cy="5184296"/>
          </a:xfrm>
          <a:prstGeom prst="flowChartAlternateProcess">
            <a:avLst/>
          </a:prstGeom>
          <a:solidFill>
            <a:srgbClr val="FFDED8"/>
          </a:solidFill>
        </p:spPr>
      </p:sp>
      <p:grpSp>
        <p:nvGrpSpPr>
          <p:cNvPr id="9" name="Group 9"/>
          <p:cNvGrpSpPr/>
          <p:nvPr/>
        </p:nvGrpSpPr>
        <p:grpSpPr>
          <a:xfrm rot="0">
            <a:off x="4636925" y="2898496"/>
            <a:ext cx="3315409" cy="1201228"/>
            <a:chOff x="0" y="0"/>
            <a:chExt cx="4420546" cy="1601637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420546" cy="1601637"/>
            </a:xfrm>
            <a:prstGeom prst="flowChartAlternateProcess">
              <a:avLst/>
            </a:prstGeom>
            <a:solidFill>
              <a:srgbClr val="D6D1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00193" y="308187"/>
              <a:ext cx="3020060" cy="119634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l">
                <a:lnSpc>
                  <a:spcPts val="5795"/>
                </a:lnSpc>
                <a:spcBef>
                  <a:spcPct val="0"/>
                </a:spcBef>
              </a:pPr>
              <a:r>
                <a:rPr lang="en-US" sz="4140">
                  <a:solidFill>
                    <a:srgbClr val="000000"/>
                  </a:solidFill>
                  <a:latin typeface="Cabin Bold" panose="00000800000000000000"/>
                </a:rPr>
                <a:t>Nhóm đôi</a:t>
              </a:r>
              <a:endParaRPr lang="en-US" sz="4140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2331731" y="3613411"/>
            <a:ext cx="5403762" cy="4955694"/>
          </a:xfrm>
          <a:custGeom>
            <a:avLst/>
            <a:gdLst/>
            <a:ahLst/>
            <a:cxnLst/>
            <a:rect l="l" t="t" r="r" b="b"/>
            <a:pathLst>
              <a:path w="5403762" h="4955694">
                <a:moveTo>
                  <a:pt x="5403762" y="0"/>
                </a:moveTo>
                <a:lnTo>
                  <a:pt x="0" y="0"/>
                </a:lnTo>
                <a:lnTo>
                  <a:pt x="0" y="4955694"/>
                </a:lnTo>
                <a:lnTo>
                  <a:pt x="5403762" y="4955694"/>
                </a:lnTo>
                <a:lnTo>
                  <a:pt x="540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74825" y="4339590"/>
            <a:ext cx="9039860" cy="41338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5140"/>
              </a:lnSpc>
            </a:pPr>
            <a:r>
              <a:rPr lang="en-US" sz="3670">
                <a:solidFill>
                  <a:srgbClr val="000000"/>
                </a:solidFill>
                <a:latin typeface="Cabin" panose="00000500000000000000"/>
              </a:rPr>
              <a:t> </a:t>
            </a:r>
            <a:r>
              <a:rPr lang="en-US" sz="3670">
                <a:solidFill>
                  <a:srgbClr val="000000"/>
                </a:solidFill>
                <a:latin typeface="Cabin Bold" panose="00000800000000000000"/>
              </a:rPr>
              <a:t>Em hãy thực hiện: </a:t>
            </a:r>
            <a:endParaRPr lang="en-US" sz="3670">
              <a:solidFill>
                <a:srgbClr val="000000"/>
              </a:solidFill>
              <a:latin typeface="Cabin Bold" panose="00000800000000000000"/>
            </a:endParaRPr>
          </a:p>
          <a:p>
            <a:pPr algn="l">
              <a:lnSpc>
                <a:spcPts val="5140"/>
              </a:lnSpc>
            </a:pPr>
            <a:r>
              <a:rPr lang="en-US" sz="3670">
                <a:solidFill>
                  <a:srgbClr val="000000"/>
                </a:solidFill>
                <a:latin typeface="Cabin" panose="00000500000000000000"/>
              </a:rPr>
              <a:t>•  Tạo trang trình chiếu giới thiệu bản thân em gồm: </a:t>
            </a:r>
            <a:r>
              <a:rPr lang="en-US" sz="3670">
                <a:solidFill>
                  <a:srgbClr val="202F5A"/>
                </a:solidFill>
                <a:latin typeface="Cabin Bold Italics" panose="00000800000000000000"/>
              </a:rPr>
              <a:t>họ và tên, tuổi, sở thích</a:t>
            </a:r>
            <a:r>
              <a:rPr lang="en-US" sz="3670">
                <a:solidFill>
                  <a:srgbClr val="000000"/>
                </a:solidFill>
                <a:latin typeface="Cabin" panose="00000500000000000000"/>
              </a:rPr>
              <a:t>; </a:t>
            </a:r>
            <a:endParaRPr lang="en-US" sz="3670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140"/>
              </a:lnSpc>
            </a:pPr>
            <a:r>
              <a:rPr lang="en-US" sz="3670">
                <a:solidFill>
                  <a:srgbClr val="000000"/>
                </a:solidFill>
                <a:latin typeface="Cabin" panose="00000500000000000000"/>
              </a:rPr>
              <a:t>•  Thực hiện trình chiếu; </a:t>
            </a:r>
            <a:endParaRPr lang="en-US" sz="3670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140"/>
              </a:lnSpc>
            </a:pPr>
            <a:r>
              <a:rPr lang="en-US" sz="3670">
                <a:solidFill>
                  <a:srgbClr val="000000"/>
                </a:solidFill>
                <a:latin typeface="Cabin" panose="00000500000000000000"/>
              </a:rPr>
              <a:t>•  Lưu tệp với tên của em; </a:t>
            </a:r>
            <a:endParaRPr lang="en-US" sz="3670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140"/>
              </a:lnSpc>
            </a:pPr>
            <a:r>
              <a:rPr lang="en-US" sz="3670">
                <a:solidFill>
                  <a:srgbClr val="000000"/>
                </a:solidFill>
                <a:latin typeface="Cabin" panose="00000500000000000000"/>
              </a:rPr>
              <a:t>•  Thoát khỏi phần mềm trình chiếu. </a:t>
            </a:r>
            <a:endParaRPr lang="en-US" sz="3670">
              <a:solidFill>
                <a:srgbClr val="000000"/>
              </a:solidFill>
              <a:latin typeface="Cabin" panose="00000500000000000000"/>
            </a:endParaRPr>
          </a:p>
        </p:txBody>
      </p:sp>
      <p:sp>
        <p:nvSpPr>
          <p:cNvPr id="14" name="Freeform 14"/>
          <p:cNvSpPr/>
          <p:nvPr/>
        </p:nvSpPr>
        <p:spPr>
          <a:xfrm flipH="1" flipV="1">
            <a:off x="16289439" y="8739381"/>
            <a:ext cx="3997121" cy="3492485"/>
          </a:xfrm>
          <a:custGeom>
            <a:avLst/>
            <a:gdLst/>
            <a:ahLst/>
            <a:cxnLst/>
            <a:rect l="l" t="t" r="r" b="b"/>
            <a:pathLst>
              <a:path w="3997121" h="3492485">
                <a:moveTo>
                  <a:pt x="3997122" y="3492485"/>
                </a:moveTo>
                <a:lnTo>
                  <a:pt x="0" y="3492485"/>
                </a:lnTo>
                <a:lnTo>
                  <a:pt x="0" y="0"/>
                </a:lnTo>
                <a:lnTo>
                  <a:pt x="3997122" y="0"/>
                </a:lnTo>
                <a:lnTo>
                  <a:pt x="3997122" y="349248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77393" y="1049896"/>
            <a:ext cx="3733214" cy="1277358"/>
            <a:chOff x="0" y="0"/>
            <a:chExt cx="4977619" cy="1703144"/>
          </a:xfrm>
        </p:grpSpPr>
        <p:grpSp>
          <p:nvGrpSpPr>
            <p:cNvPr id="3" name="Group 3"/>
            <p:cNvGrpSpPr/>
            <p:nvPr/>
          </p:nvGrpSpPr>
          <p:grpSpPr>
            <a:xfrm rot="0">
              <a:off x="0" y="0"/>
              <a:ext cx="4977619" cy="1703144"/>
              <a:chOff x="0" y="0"/>
              <a:chExt cx="985977" cy="3373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85977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985977" h="337362">
                    <a:moveTo>
                      <a:pt x="53769" y="0"/>
                    </a:moveTo>
                    <a:lnTo>
                      <a:pt x="932209" y="0"/>
                    </a:lnTo>
                    <a:cubicBezTo>
                      <a:pt x="946469" y="0"/>
                      <a:pt x="960145" y="5665"/>
                      <a:pt x="970229" y="15748"/>
                    </a:cubicBezTo>
                    <a:cubicBezTo>
                      <a:pt x="980312" y="25832"/>
                      <a:pt x="985977" y="39508"/>
                      <a:pt x="985977" y="53769"/>
                    </a:cubicBezTo>
                    <a:lnTo>
                      <a:pt x="985977" y="283594"/>
                    </a:lnTo>
                    <a:cubicBezTo>
                      <a:pt x="985977" y="313289"/>
                      <a:pt x="961904" y="337362"/>
                      <a:pt x="932209" y="337362"/>
                    </a:cubicBezTo>
                    <a:lnTo>
                      <a:pt x="53769" y="337362"/>
                    </a:lnTo>
                    <a:cubicBezTo>
                      <a:pt x="39508" y="337362"/>
                      <a:pt x="25832" y="331698"/>
                      <a:pt x="15748" y="321614"/>
                    </a:cubicBezTo>
                    <a:cubicBezTo>
                      <a:pt x="5665" y="311530"/>
                      <a:pt x="0" y="297854"/>
                      <a:pt x="0" y="283594"/>
                    </a:cubicBezTo>
                    <a:lnTo>
                      <a:pt x="0" y="53769"/>
                    </a:lnTo>
                    <a:cubicBezTo>
                      <a:pt x="0" y="24073"/>
                      <a:pt x="24073" y="0"/>
                      <a:pt x="53769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985977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219406"/>
              <a:ext cx="4836260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Ghi nhớ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642377" y="2700469"/>
            <a:ext cx="16616923" cy="3599096"/>
            <a:chOff x="0" y="0"/>
            <a:chExt cx="22155897" cy="4798795"/>
          </a:xfrm>
        </p:grpSpPr>
        <p:grpSp>
          <p:nvGrpSpPr>
            <p:cNvPr id="8" name="Group 8"/>
            <p:cNvGrpSpPr/>
            <p:nvPr/>
          </p:nvGrpSpPr>
          <p:grpSpPr>
            <a:xfrm rot="0">
              <a:off x="0" y="0"/>
              <a:ext cx="22155897" cy="4798795"/>
              <a:chOff x="0" y="0"/>
              <a:chExt cx="5243565" cy="114028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243565" cy="1140281"/>
              </a:xfrm>
              <a:custGeom>
                <a:avLst/>
                <a:gdLst/>
                <a:ahLst/>
                <a:cxnLst/>
                <a:rect l="l" t="t" r="r" b="b"/>
                <a:pathLst>
                  <a:path w="5243565" h="1140281">
                    <a:moveTo>
                      <a:pt x="5119105" y="1140281"/>
                    </a:moveTo>
                    <a:lnTo>
                      <a:pt x="124460" y="1140281"/>
                    </a:lnTo>
                    <a:cubicBezTo>
                      <a:pt x="55880" y="1140281"/>
                      <a:pt x="0" y="1084401"/>
                      <a:pt x="0" y="10158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19105" y="0"/>
                    </a:lnTo>
                    <a:cubicBezTo>
                      <a:pt x="5187685" y="0"/>
                      <a:pt x="5243565" y="55880"/>
                      <a:pt x="5243565" y="124460"/>
                    </a:cubicBezTo>
                    <a:lnTo>
                      <a:pt x="5243565" y="1015821"/>
                    </a:lnTo>
                    <a:cubicBezTo>
                      <a:pt x="5243565" y="1084401"/>
                      <a:pt x="5187685" y="1140281"/>
                      <a:pt x="5119105" y="1140281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821267" y="496147"/>
              <a:ext cx="20513040" cy="416136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7440"/>
                </a:lnSpc>
              </a:pPr>
              <a:r>
                <a:rPr lang="en-US" sz="4405">
                  <a:solidFill>
                    <a:srgbClr val="000000"/>
                  </a:solidFill>
                  <a:latin typeface="Cabin Bold" panose="00000800000000000000"/>
                </a:rPr>
                <a:t>Mỗi khi cần trình chiếu bằng phần mềm trình chiếu PowerPoint, em tạo tệp trình chiếu; nhập văn bản; thực hiện trình chiếu và lưu tệp.</a:t>
              </a:r>
              <a:endParaRPr lang="en-US" sz="4405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-193514" y="7386122"/>
            <a:ext cx="3131218" cy="3744356"/>
          </a:xfrm>
          <a:custGeom>
            <a:avLst/>
            <a:gdLst/>
            <a:ahLst/>
            <a:cxnLst/>
            <a:rect l="l" t="t" r="r" b="b"/>
            <a:pathLst>
              <a:path w="3131218" h="3744356">
                <a:moveTo>
                  <a:pt x="0" y="0"/>
                </a:moveTo>
                <a:lnTo>
                  <a:pt x="3131218" y="0"/>
                </a:lnTo>
                <a:lnTo>
                  <a:pt x="3131218" y="3744356"/>
                </a:lnTo>
                <a:lnTo>
                  <a:pt x="0" y="374435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07382" y="4622760"/>
            <a:ext cx="7461129" cy="5664240"/>
          </a:xfrm>
          <a:custGeom>
            <a:avLst/>
            <a:gdLst/>
            <a:ahLst/>
            <a:cxnLst/>
            <a:rect l="l" t="t" r="r" b="b"/>
            <a:pathLst>
              <a:path w="7461129" h="5664240">
                <a:moveTo>
                  <a:pt x="0" y="0"/>
                </a:moveTo>
                <a:lnTo>
                  <a:pt x="7461129" y="0"/>
                </a:lnTo>
                <a:lnTo>
                  <a:pt x="7461129" y="5664240"/>
                </a:lnTo>
                <a:lnTo>
                  <a:pt x="0" y="5664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8858" y="6363068"/>
            <a:ext cx="3915662" cy="3721510"/>
          </a:xfrm>
          <a:custGeom>
            <a:avLst/>
            <a:gdLst/>
            <a:ahLst/>
            <a:cxnLst/>
            <a:rect l="l" t="t" r="r" b="b"/>
            <a:pathLst>
              <a:path w="3915662" h="3721510">
                <a:moveTo>
                  <a:pt x="0" y="0"/>
                </a:moveTo>
                <a:lnTo>
                  <a:pt x="3915662" y="0"/>
                </a:lnTo>
                <a:lnTo>
                  <a:pt x="3915662" y="3721510"/>
                </a:lnTo>
                <a:lnTo>
                  <a:pt x="0" y="372151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24330" y="340895"/>
            <a:ext cx="4828689" cy="3661756"/>
          </a:xfrm>
          <a:custGeom>
            <a:avLst/>
            <a:gdLst/>
            <a:ahLst/>
            <a:cxnLst/>
            <a:rect l="l" t="t" r="r" b="b"/>
            <a:pathLst>
              <a:path w="4828689" h="3661756">
                <a:moveTo>
                  <a:pt x="0" y="0"/>
                </a:moveTo>
                <a:lnTo>
                  <a:pt x="4828689" y="0"/>
                </a:lnTo>
                <a:lnTo>
                  <a:pt x="4828689" y="3661756"/>
                </a:lnTo>
                <a:lnTo>
                  <a:pt x="0" y="3661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5612" y="792565"/>
            <a:ext cx="2779260" cy="2758416"/>
          </a:xfrm>
          <a:custGeom>
            <a:avLst/>
            <a:gdLst/>
            <a:ahLst/>
            <a:cxnLst/>
            <a:rect l="l" t="t" r="r" b="b"/>
            <a:pathLst>
              <a:path w="2779260" h="2758416">
                <a:moveTo>
                  <a:pt x="0" y="0"/>
                </a:moveTo>
                <a:lnTo>
                  <a:pt x="2779260" y="0"/>
                </a:lnTo>
                <a:lnTo>
                  <a:pt x="2779260" y="2758416"/>
                </a:lnTo>
                <a:lnTo>
                  <a:pt x="0" y="2758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32760" y="6957213"/>
            <a:ext cx="2422481" cy="2871089"/>
          </a:xfrm>
          <a:custGeom>
            <a:avLst/>
            <a:gdLst/>
            <a:ahLst/>
            <a:cxnLst/>
            <a:rect l="l" t="t" r="r" b="b"/>
            <a:pathLst>
              <a:path w="2422481" h="2871089">
                <a:moveTo>
                  <a:pt x="0" y="0"/>
                </a:moveTo>
                <a:lnTo>
                  <a:pt x="2422480" y="0"/>
                </a:lnTo>
                <a:lnTo>
                  <a:pt x="2422480" y="2871089"/>
                </a:lnTo>
                <a:lnTo>
                  <a:pt x="0" y="2871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24330" y="6793140"/>
            <a:ext cx="3994927" cy="2861366"/>
          </a:xfrm>
          <a:custGeom>
            <a:avLst/>
            <a:gdLst/>
            <a:ahLst/>
            <a:cxnLst/>
            <a:rect l="l" t="t" r="r" b="b"/>
            <a:pathLst>
              <a:path w="3994927" h="2861366">
                <a:moveTo>
                  <a:pt x="0" y="0"/>
                </a:moveTo>
                <a:lnTo>
                  <a:pt x="3994927" y="0"/>
                </a:lnTo>
                <a:lnTo>
                  <a:pt x="3994927" y="2861366"/>
                </a:lnTo>
                <a:lnTo>
                  <a:pt x="0" y="286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89904" y="340895"/>
            <a:ext cx="3842116" cy="3049679"/>
          </a:xfrm>
          <a:custGeom>
            <a:avLst/>
            <a:gdLst/>
            <a:ahLst/>
            <a:cxnLst/>
            <a:rect l="l" t="t" r="r" b="b"/>
            <a:pathLst>
              <a:path w="3842116" h="3049679">
                <a:moveTo>
                  <a:pt x="0" y="0"/>
                </a:moveTo>
                <a:lnTo>
                  <a:pt x="3842116" y="0"/>
                </a:lnTo>
                <a:lnTo>
                  <a:pt x="3842116" y="3049680"/>
                </a:lnTo>
                <a:lnTo>
                  <a:pt x="0" y="304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38095" y="4173855"/>
            <a:ext cx="13211175" cy="21691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14350"/>
              </a:lnSpc>
            </a:pPr>
            <a:r>
              <a:rPr lang="en-US" sz="10250">
                <a:solidFill>
                  <a:srgbClr val="1B1B1B"/>
                </a:solidFill>
                <a:latin typeface="Paytone One" panose="00000500000000000000"/>
              </a:rPr>
              <a:t>Tạm biệt các em!</a:t>
            </a:r>
            <a:endParaRPr lang="en-US" sz="10250">
              <a:solidFill>
                <a:srgbClr val="1B1B1B"/>
              </a:solidFill>
              <a:latin typeface="Paytone One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6297">
            <a:off x="-1115584" y="-1145076"/>
            <a:ext cx="2742324" cy="2948735"/>
          </a:xfrm>
          <a:custGeom>
            <a:avLst/>
            <a:gdLst/>
            <a:ahLst/>
            <a:cxnLst/>
            <a:rect l="l" t="t" r="r" b="b"/>
            <a:pathLst>
              <a:path w="2742324" h="2948735">
                <a:moveTo>
                  <a:pt x="0" y="0"/>
                </a:moveTo>
                <a:lnTo>
                  <a:pt x="2742323" y="0"/>
                </a:lnTo>
                <a:lnTo>
                  <a:pt x="2742323" y="2948735"/>
                </a:lnTo>
                <a:lnTo>
                  <a:pt x="0" y="29487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6113095" y="668127"/>
            <a:ext cx="6061810" cy="1277358"/>
            <a:chOff x="0" y="0"/>
            <a:chExt cx="8082414" cy="1703144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8082414" cy="1703144"/>
              <a:chOff x="0" y="0"/>
              <a:chExt cx="1600982" cy="337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00982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600982" h="337362">
                    <a:moveTo>
                      <a:pt x="33114" y="0"/>
                    </a:moveTo>
                    <a:lnTo>
                      <a:pt x="1567868" y="0"/>
                    </a:lnTo>
                    <a:cubicBezTo>
                      <a:pt x="1576650" y="0"/>
                      <a:pt x="1585073" y="3489"/>
                      <a:pt x="1591283" y="9699"/>
                    </a:cubicBezTo>
                    <a:cubicBezTo>
                      <a:pt x="1597493" y="15909"/>
                      <a:pt x="1600982" y="24331"/>
                      <a:pt x="1600982" y="33114"/>
                    </a:cubicBezTo>
                    <a:lnTo>
                      <a:pt x="1600982" y="304249"/>
                    </a:lnTo>
                    <a:cubicBezTo>
                      <a:pt x="1600982" y="322537"/>
                      <a:pt x="1586156" y="337362"/>
                      <a:pt x="1567868" y="337362"/>
                    </a:cubicBezTo>
                    <a:lnTo>
                      <a:pt x="33114" y="337362"/>
                    </a:lnTo>
                    <a:cubicBezTo>
                      <a:pt x="24331" y="337362"/>
                      <a:pt x="15909" y="333874"/>
                      <a:pt x="9699" y="327664"/>
                    </a:cubicBezTo>
                    <a:cubicBezTo>
                      <a:pt x="3489" y="321454"/>
                      <a:pt x="0" y="313031"/>
                      <a:pt x="0" y="304249"/>
                    </a:cubicBezTo>
                    <a:lnTo>
                      <a:pt x="0" y="33114"/>
                    </a:lnTo>
                    <a:cubicBezTo>
                      <a:pt x="0" y="24331"/>
                      <a:pt x="3489" y="15909"/>
                      <a:pt x="9699" y="9699"/>
                    </a:cubicBezTo>
                    <a:cubicBezTo>
                      <a:pt x="15909" y="3489"/>
                      <a:pt x="24331" y="0"/>
                      <a:pt x="33114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600982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19287"/>
              <a:ext cx="7852834" cy="136906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Kiểm tra bài cũ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738185" y="2636101"/>
            <a:ext cx="16811630" cy="3178065"/>
            <a:chOff x="0" y="0"/>
            <a:chExt cx="22415507" cy="423742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22415507" cy="4237420"/>
            </a:xfrm>
            <a:prstGeom prst="flowChartAlternateProcess">
              <a:avLst/>
            </a:prstGeom>
            <a:solidFill>
              <a:srgbClr val="FFFFFF"/>
            </a:solidFill>
            <a:ln w="47625" cap="rnd">
              <a:solidFill>
                <a:srgbClr val="FF313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697653" y="764540"/>
              <a:ext cx="21019347" cy="340444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8010"/>
                </a:lnSpc>
                <a:spcBef>
                  <a:spcPct val="0"/>
                </a:spcBef>
              </a:pPr>
              <a:r>
                <a:rPr lang="en-US" sz="5720">
                  <a:solidFill>
                    <a:srgbClr val="000000"/>
                  </a:solidFill>
                  <a:latin typeface="Cabin Bold" panose="00000800000000000000"/>
                </a:rPr>
                <a:t>Em hãy thực hiện khởi động phần mềm trình chiếu và thoát khỏi phần mềm trình chiếu.</a:t>
              </a:r>
              <a:endParaRPr lang="en-US" sz="5720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606028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74905" y="4446940"/>
            <a:ext cx="5374910" cy="5728146"/>
          </a:xfrm>
          <a:custGeom>
            <a:avLst/>
            <a:gdLst/>
            <a:ahLst/>
            <a:cxnLst/>
            <a:rect l="l" t="t" r="r" b="b"/>
            <a:pathLst>
              <a:path w="5374910" h="5728146">
                <a:moveTo>
                  <a:pt x="0" y="0"/>
                </a:moveTo>
                <a:lnTo>
                  <a:pt x="5374910" y="0"/>
                </a:lnTo>
                <a:lnTo>
                  <a:pt x="5374910" y="5728146"/>
                </a:lnTo>
                <a:lnTo>
                  <a:pt x="0" y="5728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6297">
            <a:off x="-1115584" y="-1145076"/>
            <a:ext cx="2742324" cy="2948735"/>
          </a:xfrm>
          <a:custGeom>
            <a:avLst/>
            <a:gdLst/>
            <a:ahLst/>
            <a:cxnLst/>
            <a:rect l="l" t="t" r="r" b="b"/>
            <a:pathLst>
              <a:path w="2742324" h="2948735">
                <a:moveTo>
                  <a:pt x="0" y="0"/>
                </a:moveTo>
                <a:lnTo>
                  <a:pt x="2742323" y="0"/>
                </a:lnTo>
                <a:lnTo>
                  <a:pt x="2742323" y="2948735"/>
                </a:lnTo>
                <a:lnTo>
                  <a:pt x="0" y="29487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502177" y="1871779"/>
            <a:ext cx="6081042" cy="162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0"/>
              </a:lnSpc>
            </a:pPr>
            <a:r>
              <a:rPr lang="en-US" sz="9565">
                <a:solidFill>
                  <a:srgbClr val="1B1B1B"/>
                </a:solidFill>
                <a:latin typeface="Paytone One" panose="00000500000000000000"/>
              </a:rPr>
              <a:t>Con voi</a:t>
            </a:r>
            <a:endParaRPr lang="en-US" sz="9565">
              <a:solidFill>
                <a:srgbClr val="1B1B1B"/>
              </a:solidFill>
              <a:latin typeface="Paytone One" panose="000005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25990" y="4203700"/>
            <a:ext cx="7433310" cy="44513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8320"/>
              </a:lnSpc>
            </a:pPr>
            <a:r>
              <a:rPr lang="en-US" sz="5945">
                <a:solidFill>
                  <a:srgbClr val="000000"/>
                </a:solidFill>
                <a:latin typeface="Cabin Bold" panose="00000800000000000000"/>
              </a:rPr>
              <a:t>Nang khoang 6000 kg </a:t>
            </a:r>
            <a:endParaRPr lang="en-US" sz="5945">
              <a:solidFill>
                <a:srgbClr val="000000"/>
              </a:solidFill>
              <a:latin typeface="Cabin Bold" panose="00000800000000000000"/>
            </a:endParaRPr>
          </a:p>
          <a:p>
            <a:pPr algn="ctr">
              <a:lnSpc>
                <a:spcPts val="8320"/>
              </a:lnSpc>
            </a:pPr>
            <a:r>
              <a:rPr lang="en-US" sz="5945">
                <a:solidFill>
                  <a:srgbClr val="000000"/>
                </a:solidFill>
                <a:latin typeface="Cabin Bold" panose="00000800000000000000"/>
              </a:rPr>
              <a:t>Cao khoang 3 m </a:t>
            </a:r>
            <a:endParaRPr lang="en-US" sz="5945">
              <a:solidFill>
                <a:srgbClr val="000000"/>
              </a:solidFill>
              <a:latin typeface="Cabin Bold" panose="00000800000000000000"/>
            </a:endParaRPr>
          </a:p>
          <a:p>
            <a:pPr algn="ctr">
              <a:lnSpc>
                <a:spcPts val="8320"/>
              </a:lnSpc>
            </a:pPr>
            <a:r>
              <a:rPr lang="en-US" sz="5945">
                <a:solidFill>
                  <a:srgbClr val="000000"/>
                </a:solidFill>
                <a:latin typeface="Cabin Bold" panose="00000800000000000000"/>
              </a:rPr>
              <a:t>Song den 70 nam </a:t>
            </a:r>
            <a:endParaRPr lang="en-US" sz="5945">
              <a:solidFill>
                <a:srgbClr val="000000"/>
              </a:solidFill>
              <a:latin typeface="Cabin Bold" panose="00000800000000000000"/>
            </a:endParaRPr>
          </a:p>
          <a:p>
            <a:pPr marL="0" lvl="0" indent="0" algn="ctr">
              <a:lnSpc>
                <a:spcPts val="8320"/>
              </a:lnSpc>
              <a:spcBef>
                <a:spcPct val="0"/>
              </a:spcBef>
            </a:pPr>
            <a:r>
              <a:rPr lang="en-US" sz="5945">
                <a:solidFill>
                  <a:srgbClr val="000000"/>
                </a:solidFill>
                <a:latin typeface="Cabin Bold" panose="00000800000000000000"/>
              </a:rPr>
              <a:t>An thuc vat</a:t>
            </a:r>
            <a:endParaRPr lang="en-US" sz="594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07106" y="2429030"/>
            <a:ext cx="7761952" cy="6225732"/>
          </a:xfrm>
          <a:custGeom>
            <a:avLst/>
            <a:gdLst/>
            <a:ahLst/>
            <a:cxnLst/>
            <a:rect l="l" t="t" r="r" b="b"/>
            <a:pathLst>
              <a:path w="7761952" h="6225732">
                <a:moveTo>
                  <a:pt x="0" y="0"/>
                </a:moveTo>
                <a:lnTo>
                  <a:pt x="7761952" y="0"/>
                </a:lnTo>
                <a:lnTo>
                  <a:pt x="7761952" y="6225733"/>
                </a:lnTo>
                <a:lnTo>
                  <a:pt x="0" y="62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4" grpId="1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093029" y="415361"/>
            <a:ext cx="2889688" cy="3455531"/>
          </a:xfrm>
          <a:custGeom>
            <a:avLst/>
            <a:gdLst/>
            <a:ahLst/>
            <a:cxnLst/>
            <a:rect l="l" t="t" r="r" b="b"/>
            <a:pathLst>
              <a:path w="2889688" h="3455531">
                <a:moveTo>
                  <a:pt x="0" y="0"/>
                </a:moveTo>
                <a:lnTo>
                  <a:pt x="2889688" y="0"/>
                </a:lnTo>
                <a:lnTo>
                  <a:pt x="2889688" y="3455531"/>
                </a:lnTo>
                <a:lnTo>
                  <a:pt x="0" y="3455531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1815" y="3191777"/>
            <a:ext cx="3408546" cy="7125880"/>
          </a:xfrm>
          <a:custGeom>
            <a:avLst/>
            <a:gdLst/>
            <a:ahLst/>
            <a:cxnLst/>
            <a:rect l="l" t="t" r="r" b="b"/>
            <a:pathLst>
              <a:path w="3408546" h="7125880">
                <a:moveTo>
                  <a:pt x="0" y="0"/>
                </a:moveTo>
                <a:lnTo>
                  <a:pt x="3408546" y="0"/>
                </a:lnTo>
                <a:lnTo>
                  <a:pt x="3408546" y="7125880"/>
                </a:lnTo>
                <a:lnTo>
                  <a:pt x="0" y="712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88011" y="937361"/>
            <a:ext cx="4326845" cy="1838909"/>
          </a:xfrm>
          <a:custGeom>
            <a:avLst/>
            <a:gdLst/>
            <a:ahLst/>
            <a:cxnLst/>
            <a:rect l="l" t="t" r="r" b="b"/>
            <a:pathLst>
              <a:path w="4326845" h="1838909">
                <a:moveTo>
                  <a:pt x="0" y="0"/>
                </a:moveTo>
                <a:lnTo>
                  <a:pt x="4326845" y="0"/>
                </a:lnTo>
                <a:lnTo>
                  <a:pt x="4326845" y="1838909"/>
                </a:lnTo>
                <a:lnTo>
                  <a:pt x="0" y="1838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08270" y="6512506"/>
            <a:ext cx="3588273" cy="3459694"/>
          </a:xfrm>
          <a:custGeom>
            <a:avLst/>
            <a:gdLst/>
            <a:ahLst/>
            <a:cxnLst/>
            <a:rect l="l" t="t" r="r" b="b"/>
            <a:pathLst>
              <a:path w="3588273" h="3459694">
                <a:moveTo>
                  <a:pt x="0" y="0"/>
                </a:moveTo>
                <a:lnTo>
                  <a:pt x="3588273" y="0"/>
                </a:lnTo>
                <a:lnTo>
                  <a:pt x="3588273" y="3459693"/>
                </a:lnTo>
                <a:lnTo>
                  <a:pt x="0" y="3459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87600" y="3063875"/>
            <a:ext cx="15154910" cy="327977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12045"/>
              </a:lnSpc>
            </a:pPr>
            <a:r>
              <a:rPr lang="en-US" sz="8665">
                <a:solidFill>
                  <a:srgbClr val="1E1E1E"/>
                </a:solidFill>
                <a:latin typeface="Cabin Bold" panose="00000800000000000000"/>
              </a:rPr>
              <a:t>BÀI 23:</a:t>
            </a:r>
            <a:endParaRPr lang="en-US" sz="8665">
              <a:solidFill>
                <a:srgbClr val="1E1E1E"/>
              </a:solidFill>
              <a:latin typeface="Cabin Bold" panose="00000800000000000000"/>
            </a:endParaRPr>
          </a:p>
          <a:p>
            <a:pPr algn="ctr">
              <a:lnSpc>
                <a:spcPts val="12045"/>
              </a:lnSpc>
            </a:pPr>
            <a:r>
              <a:rPr lang="en-US" sz="8665">
                <a:solidFill>
                  <a:srgbClr val="1E1E1E"/>
                </a:solidFill>
                <a:latin typeface="Cabin Bold" panose="00000800000000000000"/>
              </a:rPr>
              <a:t>TRANG TRÌNH CHIẾU CỦA EM</a:t>
            </a:r>
            <a:endParaRPr lang="en-US" sz="8665">
              <a:solidFill>
                <a:srgbClr val="1E1E1E"/>
              </a:solidFill>
              <a:latin typeface="Cabin Bold" panose="0000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06730" y="3314700"/>
            <a:ext cx="16752570" cy="69126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749935" lvl="1" indent="-375285" algn="l">
              <a:lnSpc>
                <a:spcPts val="5735"/>
              </a:lnSpc>
              <a:buFont typeface="Arial" panose="020B0604020202020204"/>
              <a:buChar char="•"/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Em hãy kích hoạt phần mềm </a:t>
            </a: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PowerPoint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và chọn trang trình chiếu </a:t>
            </a: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Blank Presentation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.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marL="749935" lvl="1" indent="-375285" algn="l">
              <a:lnSpc>
                <a:spcPts val="5735"/>
              </a:lnSpc>
              <a:buFont typeface="Arial" panose="020B0604020202020204"/>
              <a:buChar char="•"/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Thực hiện theo hướng dẫn sau: 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735"/>
              </a:lnSpc>
            </a:pP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        </a:t>
            </a: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[1]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Nháy chuột vào </a:t>
            </a: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Click to add title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, nhập dòng chữ CON VOI; 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735"/>
              </a:lnSpc>
            </a:pP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        </a:t>
            </a: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[2]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Nháy chuột vào </a:t>
            </a:r>
            <a:r>
              <a:rPr lang="en-US" sz="3475">
                <a:solidFill>
                  <a:srgbClr val="FF3131"/>
                </a:solidFill>
                <a:latin typeface="Cabin" panose="00000500000000000000"/>
              </a:rPr>
              <a:t>Click to add subtitle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,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735"/>
              </a:lnSpc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             nhập các dòng sau: 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735"/>
              </a:lnSpc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                  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Nang khoang 6000 kg 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735"/>
              </a:lnSpc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                  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Cao khoang 3 m 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5735"/>
              </a:lnSpc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                  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Song den 70 nam 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  <a:p>
            <a:pPr marL="0" lvl="0" indent="0" algn="l">
              <a:lnSpc>
                <a:spcPts val="5735"/>
              </a:lnSpc>
            </a:pP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                   </a:t>
            </a:r>
            <a:r>
              <a:rPr lang="en-US" sz="3475">
                <a:solidFill>
                  <a:srgbClr val="000000"/>
                </a:solidFill>
                <a:latin typeface="Cabin" panose="00000500000000000000"/>
              </a:rPr>
              <a:t>An thuc vat</a:t>
            </a:r>
            <a:endParaRPr lang="en-US" sz="3475">
              <a:solidFill>
                <a:srgbClr val="000000"/>
              </a:solidFill>
              <a:latin typeface="Cabin" panose="00000500000000000000"/>
            </a:endParaRPr>
          </a:p>
        </p:txBody>
      </p:sp>
      <p:sp>
        <p:nvSpPr>
          <p:cNvPr id="2" name="Freeform 2"/>
          <p:cNvSpPr/>
          <p:nvPr/>
        </p:nvSpPr>
        <p:spPr>
          <a:xfrm rot="-915356">
            <a:off x="15942259" y="249252"/>
            <a:ext cx="1566729" cy="1558895"/>
          </a:xfrm>
          <a:custGeom>
            <a:avLst/>
            <a:gdLst/>
            <a:ahLst/>
            <a:cxnLst/>
            <a:rect l="l" t="t" r="r" b="b"/>
            <a:pathLst>
              <a:path w="1566729" h="1558895">
                <a:moveTo>
                  <a:pt x="0" y="0"/>
                </a:moveTo>
                <a:lnTo>
                  <a:pt x="1566728" y="0"/>
                </a:lnTo>
                <a:lnTo>
                  <a:pt x="1566728" y="1558896"/>
                </a:lnTo>
                <a:lnTo>
                  <a:pt x="0" y="155889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880939">
            <a:off x="-276784" y="8548852"/>
            <a:ext cx="1566729" cy="1558895"/>
          </a:xfrm>
          <a:custGeom>
            <a:avLst/>
            <a:gdLst/>
            <a:ahLst/>
            <a:cxnLst/>
            <a:rect l="l" t="t" r="r" b="b"/>
            <a:pathLst>
              <a:path w="1566729" h="1558895">
                <a:moveTo>
                  <a:pt x="0" y="0"/>
                </a:moveTo>
                <a:lnTo>
                  <a:pt x="1566729" y="0"/>
                </a:lnTo>
                <a:lnTo>
                  <a:pt x="1566729" y="1558895"/>
                </a:lnTo>
                <a:lnTo>
                  <a:pt x="0" y="155889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7021815" y="668127"/>
            <a:ext cx="4244369" cy="1277358"/>
            <a:chOff x="0" y="0"/>
            <a:chExt cx="5659159" cy="1703144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219406"/>
              <a:ext cx="5498446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144000" y="5916484"/>
            <a:ext cx="7826860" cy="4090889"/>
          </a:xfrm>
          <a:custGeom>
            <a:avLst/>
            <a:gdLst/>
            <a:ahLst/>
            <a:cxnLst/>
            <a:rect l="l" t="t" r="r" b="b"/>
            <a:pathLst>
              <a:path w="7826860" h="4090889">
                <a:moveTo>
                  <a:pt x="0" y="0"/>
                </a:moveTo>
                <a:lnTo>
                  <a:pt x="7826860" y="0"/>
                </a:lnTo>
                <a:lnTo>
                  <a:pt x="7826860" y="4090888"/>
                </a:lnTo>
                <a:lnTo>
                  <a:pt x="0" y="4090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3250" y="2503804"/>
            <a:ext cx="17274840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l">
              <a:lnSpc>
                <a:spcPts val="3900"/>
              </a:lnSpc>
              <a:buAutoNum type="arabicPeriod"/>
            </a:pPr>
            <a:r>
              <a:rPr lang="en-US" sz="3900" spc="152">
                <a:solidFill>
                  <a:srgbClr val="1E1E1E"/>
                </a:solidFill>
                <a:latin typeface="Paytone One" panose="00000500000000000000"/>
              </a:rPr>
              <a:t>Tạo trang trình chiếu</a:t>
            </a:r>
            <a:endParaRPr lang="en-US" sz="3900" spc="152">
              <a:solidFill>
                <a:srgbClr val="1E1E1E"/>
              </a:solidFill>
              <a:latin typeface="Paytone One" panose="0000050000000000000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925062" y="5524790"/>
            <a:ext cx="6149258" cy="2360303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7925062" y="6210384"/>
            <a:ext cx="4785051" cy="276265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021815" y="668127"/>
            <a:ext cx="4244369" cy="1277358"/>
            <a:chOff x="0" y="0"/>
            <a:chExt cx="5659159" cy="1703144"/>
          </a:xfrm>
        </p:grpSpPr>
        <p:grpSp>
          <p:nvGrpSpPr>
            <p:cNvPr id="3" name="Group 3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219406"/>
              <a:ext cx="5498446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173149" y="4813326"/>
            <a:ext cx="10074247" cy="5473674"/>
          </a:xfrm>
          <a:custGeom>
            <a:avLst/>
            <a:gdLst/>
            <a:ahLst/>
            <a:cxnLst/>
            <a:rect l="l" t="t" r="r" b="b"/>
            <a:pathLst>
              <a:path w="10074247" h="5473674">
                <a:moveTo>
                  <a:pt x="0" y="0"/>
                </a:moveTo>
                <a:lnTo>
                  <a:pt x="10074247" y="0"/>
                </a:lnTo>
                <a:lnTo>
                  <a:pt x="10074247" y="5473674"/>
                </a:lnTo>
                <a:lnTo>
                  <a:pt x="0" y="547367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68400" y="3813175"/>
            <a:ext cx="11567795" cy="2070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900430" lvl="1" indent="-450215" algn="l">
              <a:lnSpc>
                <a:spcPts val="6880"/>
              </a:lnSpc>
              <a:buFont typeface="Arial" panose="020B0604020202020204"/>
              <a:buChar char="•"/>
            </a:pPr>
            <a:r>
              <a:rPr lang="en-US" sz="4170">
                <a:solidFill>
                  <a:srgbClr val="000000"/>
                </a:solidFill>
                <a:latin typeface="Cabin" panose="00000500000000000000"/>
              </a:rPr>
              <a:t>Em gõ phím F5 để thực hiện trình chiếu.</a:t>
            </a:r>
            <a:endParaRPr lang="en-US" sz="4170">
              <a:solidFill>
                <a:srgbClr val="000000"/>
              </a:solidFill>
              <a:latin typeface="Cabin" panose="00000500000000000000"/>
            </a:endParaRPr>
          </a:p>
          <a:p>
            <a:pPr marL="900430" lvl="1" indent="-450215" algn="l">
              <a:lnSpc>
                <a:spcPts val="6880"/>
              </a:lnSpc>
              <a:buFont typeface="Arial" panose="020B0604020202020204"/>
              <a:buChar char="•"/>
            </a:pPr>
            <a:r>
              <a:rPr lang="en-US" sz="4170">
                <a:solidFill>
                  <a:srgbClr val="000000"/>
                </a:solidFill>
                <a:latin typeface="Cabin" panose="00000500000000000000"/>
              </a:rPr>
              <a:t>Để quay lại màn hình soạn thảo, gõ phím Esc.</a:t>
            </a:r>
            <a:endParaRPr lang="en-US" sz="4170">
              <a:solidFill>
                <a:srgbClr val="000000"/>
              </a:solidFill>
              <a:latin typeface="Cabin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44650" y="2969895"/>
            <a:ext cx="6528435" cy="80518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900"/>
              </a:lnSpc>
            </a:pPr>
            <a:r>
              <a:rPr lang="en-US" sz="3900" spc="152">
                <a:solidFill>
                  <a:srgbClr val="1E1E1E"/>
                </a:solidFill>
                <a:latin typeface="Paytone One" panose="00000500000000000000"/>
              </a:rPr>
              <a:t>2. Thực hiện trình chiếu</a:t>
            </a:r>
            <a:endParaRPr lang="en-US" sz="3900" spc="152">
              <a:solidFill>
                <a:srgbClr val="1E1E1E"/>
              </a:solidFill>
              <a:latin typeface="Paytone One" panose="0000050000000000000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855720" y="6776959"/>
            <a:ext cx="2382088" cy="2481341"/>
          </a:xfrm>
          <a:custGeom>
            <a:avLst/>
            <a:gdLst/>
            <a:ahLst/>
            <a:cxnLst/>
            <a:rect l="l" t="t" r="r" b="b"/>
            <a:pathLst>
              <a:path w="2382088" h="2481341">
                <a:moveTo>
                  <a:pt x="0" y="0"/>
                </a:moveTo>
                <a:lnTo>
                  <a:pt x="2382088" y="0"/>
                </a:lnTo>
                <a:lnTo>
                  <a:pt x="2382088" y="2481341"/>
                </a:lnTo>
                <a:lnTo>
                  <a:pt x="0" y="2481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909036" y="-911296"/>
            <a:ext cx="3997121" cy="3492485"/>
          </a:xfrm>
          <a:custGeom>
            <a:avLst/>
            <a:gdLst/>
            <a:ahLst/>
            <a:cxnLst/>
            <a:rect l="l" t="t" r="r" b="b"/>
            <a:pathLst>
              <a:path w="3997121" h="3492485">
                <a:moveTo>
                  <a:pt x="3997121" y="3492485"/>
                </a:moveTo>
                <a:lnTo>
                  <a:pt x="0" y="3492485"/>
                </a:lnTo>
                <a:lnTo>
                  <a:pt x="0" y="0"/>
                </a:lnTo>
                <a:lnTo>
                  <a:pt x="3997121" y="0"/>
                </a:lnTo>
                <a:lnTo>
                  <a:pt x="3997121" y="3492485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7021815" y="668127"/>
            <a:ext cx="4244369" cy="1277358"/>
            <a:chOff x="0" y="0"/>
            <a:chExt cx="5659159" cy="1703144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19406"/>
              <a:ext cx="5498446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6590" y="2898140"/>
            <a:ext cx="5805805" cy="7073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900"/>
              </a:lnSpc>
            </a:pPr>
            <a:r>
              <a:rPr lang="en-US" sz="3900" spc="152">
                <a:solidFill>
                  <a:srgbClr val="1E1E1E"/>
                </a:solidFill>
                <a:latin typeface="Paytone One" panose="00000500000000000000"/>
              </a:rPr>
              <a:t>3. Lưu tệp trình chiếu</a:t>
            </a:r>
            <a:endParaRPr lang="en-US" sz="3900" spc="152">
              <a:solidFill>
                <a:srgbClr val="1E1E1E"/>
              </a:solidFill>
              <a:latin typeface="Paytone One" panose="00000500000000000000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2379035" y="4292692"/>
            <a:ext cx="13963362" cy="3178065"/>
            <a:chOff x="0" y="0"/>
            <a:chExt cx="18617815" cy="4237420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8617815" cy="4237420"/>
            </a:xfrm>
            <a:prstGeom prst="flowChartAlternateProcess">
              <a:avLst/>
            </a:prstGeom>
            <a:solidFill>
              <a:srgbClr val="FFFFFF"/>
            </a:solidFill>
            <a:ln w="47625" cap="rnd">
              <a:solidFill>
                <a:srgbClr val="FF3131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586740" y="534247"/>
              <a:ext cx="17444719" cy="324104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ctr">
                <a:lnSpc>
                  <a:spcPts val="9220"/>
                </a:lnSpc>
              </a:pPr>
              <a:r>
                <a:rPr lang="en-US" sz="5585">
                  <a:solidFill>
                    <a:srgbClr val="000000"/>
                  </a:solidFill>
                  <a:latin typeface="Cabin" panose="00000500000000000000"/>
                </a:rPr>
                <a:t>Em hãy lưu bài trình chiếu với tên </a:t>
              </a:r>
              <a:r>
                <a:rPr lang="en-US" sz="5585">
                  <a:solidFill>
                    <a:srgbClr val="202F5A"/>
                  </a:solidFill>
                  <a:latin typeface="Cabin Bold" panose="00000800000000000000"/>
                </a:rPr>
                <a:t>CONVOI</a:t>
              </a:r>
              <a:r>
                <a:rPr lang="en-US" sz="5585">
                  <a:solidFill>
                    <a:srgbClr val="000000"/>
                  </a:solidFill>
                  <a:latin typeface="Cabin" panose="00000500000000000000"/>
                </a:rPr>
                <a:t> vào thư mục </a:t>
              </a:r>
              <a:r>
                <a:rPr lang="en-US" sz="5585">
                  <a:solidFill>
                    <a:srgbClr val="202F5A"/>
                  </a:solidFill>
                  <a:latin typeface="Cabin Bold" panose="00000800000000000000"/>
                </a:rPr>
                <a:t>Tin hoc</a:t>
              </a:r>
              <a:r>
                <a:rPr lang="en-US" sz="5585">
                  <a:solidFill>
                    <a:srgbClr val="000000"/>
                  </a:solidFill>
                  <a:latin typeface="Cabin" panose="00000500000000000000"/>
                </a:rPr>
                <a:t> ở ổ đĩa </a:t>
              </a:r>
              <a:r>
                <a:rPr lang="en-US" sz="5585">
                  <a:solidFill>
                    <a:srgbClr val="202F5A"/>
                  </a:solidFill>
                  <a:latin typeface="Cabin Bold" panose="00000800000000000000"/>
                </a:rPr>
                <a:t>D:</a:t>
              </a:r>
              <a:endParaRPr lang="en-US" sz="5585">
                <a:solidFill>
                  <a:srgbClr val="202F5A"/>
                </a:solidFill>
                <a:latin typeface="Cabin Bold" panose="0000080000000000000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1434890">
            <a:off x="1076137" y="6275567"/>
            <a:ext cx="2605797" cy="3129233"/>
          </a:xfrm>
          <a:custGeom>
            <a:avLst/>
            <a:gdLst/>
            <a:ahLst/>
            <a:cxnLst/>
            <a:rect l="l" t="t" r="r" b="b"/>
            <a:pathLst>
              <a:path w="2605797" h="3129233">
                <a:moveTo>
                  <a:pt x="0" y="0"/>
                </a:moveTo>
                <a:lnTo>
                  <a:pt x="2605797" y="0"/>
                </a:lnTo>
                <a:lnTo>
                  <a:pt x="2605797" y="3129233"/>
                </a:lnTo>
                <a:lnTo>
                  <a:pt x="0" y="3129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021815" y="668127"/>
            <a:ext cx="4244369" cy="1277358"/>
            <a:chOff x="0" y="0"/>
            <a:chExt cx="5659159" cy="1703144"/>
          </a:xfrm>
        </p:grpSpPr>
        <p:grpSp>
          <p:nvGrpSpPr>
            <p:cNvPr id="3" name="Group 3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219406"/>
              <a:ext cx="5498446" cy="1169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355" y="3709035"/>
            <a:ext cx="17361535" cy="27800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836930" lvl="1" indent="-418465" algn="l">
              <a:lnSpc>
                <a:spcPts val="6395"/>
              </a:lnSpc>
              <a:buFont typeface="Arial" panose="020B0604020202020204"/>
              <a:buChar char="•"/>
            </a:pP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Nháy chuột vào biểu tượng </a:t>
            </a:r>
            <a:endParaRPr lang="en-US" sz="38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6395"/>
              </a:lnSpc>
            </a:pP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        </a:t>
            </a: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Nháy chuột vào biểu tượng </a:t>
            </a:r>
            <a:endParaRPr lang="en-US" sz="3875">
              <a:solidFill>
                <a:srgbClr val="000000"/>
              </a:solidFill>
              <a:latin typeface="Cabin" panose="00000500000000000000"/>
            </a:endParaRPr>
          </a:p>
          <a:p>
            <a:pPr marL="836930" lvl="1" indent="-418465" algn="l">
              <a:lnSpc>
                <a:spcPts val="6395"/>
              </a:lnSpc>
              <a:buFont typeface="Arial" panose="020B0604020202020204"/>
              <a:buChar char="•"/>
            </a:pP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Chọn ổ đĩa </a:t>
            </a:r>
            <a:r>
              <a:rPr lang="en-US" sz="3875">
                <a:solidFill>
                  <a:srgbClr val="202F5A"/>
                </a:solidFill>
                <a:latin typeface="Cabin Bold" panose="00000800000000000000"/>
              </a:rPr>
              <a:t>D:</a:t>
            </a: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; nháy chuột vào thư mục </a:t>
            </a:r>
            <a:r>
              <a:rPr lang="en-US" sz="3875">
                <a:solidFill>
                  <a:srgbClr val="202F5A"/>
                </a:solidFill>
                <a:latin typeface="Cabin Bold" panose="00000800000000000000"/>
              </a:rPr>
              <a:t>Tin hoc</a:t>
            </a: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; nháy chuột vào nút lệnh </a:t>
            </a:r>
            <a:r>
              <a:rPr lang="en-US" sz="3875">
                <a:solidFill>
                  <a:srgbClr val="202F5A"/>
                </a:solidFill>
                <a:latin typeface="Cabin Bold" panose="00000800000000000000"/>
              </a:rPr>
              <a:t>Open</a:t>
            </a: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; </a:t>
            </a:r>
            <a:endParaRPr lang="en-US" sz="3875">
              <a:solidFill>
                <a:srgbClr val="000000"/>
              </a:solidFill>
              <a:latin typeface="Cabin" panose="0000050000000000000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628494" y="3493786"/>
            <a:ext cx="1092350" cy="837128"/>
          </a:xfrm>
          <a:custGeom>
            <a:avLst/>
            <a:gdLst/>
            <a:ahLst/>
            <a:cxnLst/>
            <a:rect l="l" t="t" r="r" b="b"/>
            <a:pathLst>
              <a:path w="1092350" h="837128">
                <a:moveTo>
                  <a:pt x="0" y="0"/>
                </a:moveTo>
                <a:lnTo>
                  <a:pt x="1092351" y="0"/>
                </a:lnTo>
                <a:lnTo>
                  <a:pt x="1092351" y="837129"/>
                </a:lnTo>
                <a:lnTo>
                  <a:pt x="0" y="83712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28494" y="4492840"/>
            <a:ext cx="2000580" cy="713822"/>
          </a:xfrm>
          <a:custGeom>
            <a:avLst/>
            <a:gdLst/>
            <a:ahLst/>
            <a:cxnLst/>
            <a:rect l="l" t="t" r="r" b="b"/>
            <a:pathLst>
              <a:path w="2000580" h="713822">
                <a:moveTo>
                  <a:pt x="0" y="0"/>
                </a:moveTo>
                <a:lnTo>
                  <a:pt x="2000581" y="0"/>
                </a:lnTo>
                <a:lnTo>
                  <a:pt x="2000581" y="713822"/>
                </a:lnTo>
                <a:lnTo>
                  <a:pt x="0" y="713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45085" y="6240024"/>
            <a:ext cx="5967979" cy="3857582"/>
          </a:xfrm>
          <a:custGeom>
            <a:avLst/>
            <a:gdLst/>
            <a:ahLst/>
            <a:cxnLst/>
            <a:rect l="l" t="t" r="r" b="b"/>
            <a:pathLst>
              <a:path w="5967979" h="3857582">
                <a:moveTo>
                  <a:pt x="0" y="0"/>
                </a:moveTo>
                <a:lnTo>
                  <a:pt x="5967979" y="0"/>
                </a:lnTo>
                <a:lnTo>
                  <a:pt x="5967979" y="3857582"/>
                </a:lnTo>
                <a:lnTo>
                  <a:pt x="0" y="3857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5921336" y="7369922"/>
            <a:ext cx="884811" cy="320947"/>
            <a:chOff x="0" y="0"/>
            <a:chExt cx="233037" cy="845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3037" cy="84529"/>
            </a:xfrm>
            <a:custGeom>
              <a:avLst/>
              <a:gdLst/>
              <a:ahLst/>
              <a:cxnLst/>
              <a:rect l="l" t="t" r="r" b="b"/>
              <a:pathLst>
                <a:path w="233037" h="84529">
                  <a:moveTo>
                    <a:pt x="42265" y="0"/>
                  </a:moveTo>
                  <a:lnTo>
                    <a:pt x="190772" y="0"/>
                  </a:lnTo>
                  <a:cubicBezTo>
                    <a:pt x="201981" y="0"/>
                    <a:pt x="212731" y="4453"/>
                    <a:pt x="220658" y="12379"/>
                  </a:cubicBezTo>
                  <a:cubicBezTo>
                    <a:pt x="228584" y="20305"/>
                    <a:pt x="233037" y="31055"/>
                    <a:pt x="233037" y="42265"/>
                  </a:cubicBezTo>
                  <a:lnTo>
                    <a:pt x="233037" y="42265"/>
                  </a:lnTo>
                  <a:cubicBezTo>
                    <a:pt x="233037" y="65607"/>
                    <a:pt x="214114" y="84529"/>
                    <a:pt x="190772" y="84529"/>
                  </a:cubicBezTo>
                  <a:lnTo>
                    <a:pt x="42265" y="84529"/>
                  </a:lnTo>
                  <a:cubicBezTo>
                    <a:pt x="18923" y="84529"/>
                    <a:pt x="0" y="65607"/>
                    <a:pt x="0" y="42265"/>
                  </a:cubicBezTo>
                  <a:lnTo>
                    <a:pt x="0" y="42265"/>
                  </a:lnTo>
                  <a:cubicBezTo>
                    <a:pt x="0" y="18923"/>
                    <a:pt x="18923" y="0"/>
                    <a:pt x="422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33037" cy="8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9703897" y="9738554"/>
            <a:ext cx="884811" cy="320947"/>
            <a:chOff x="0" y="0"/>
            <a:chExt cx="233037" cy="845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3037" cy="84529"/>
            </a:xfrm>
            <a:custGeom>
              <a:avLst/>
              <a:gdLst/>
              <a:ahLst/>
              <a:cxnLst/>
              <a:rect l="l" t="t" r="r" b="b"/>
              <a:pathLst>
                <a:path w="233037" h="84529">
                  <a:moveTo>
                    <a:pt x="42265" y="0"/>
                  </a:moveTo>
                  <a:lnTo>
                    <a:pt x="190772" y="0"/>
                  </a:lnTo>
                  <a:cubicBezTo>
                    <a:pt x="201981" y="0"/>
                    <a:pt x="212731" y="4453"/>
                    <a:pt x="220658" y="12379"/>
                  </a:cubicBezTo>
                  <a:cubicBezTo>
                    <a:pt x="228584" y="20305"/>
                    <a:pt x="233037" y="31055"/>
                    <a:pt x="233037" y="42265"/>
                  </a:cubicBezTo>
                  <a:lnTo>
                    <a:pt x="233037" y="42265"/>
                  </a:lnTo>
                  <a:cubicBezTo>
                    <a:pt x="233037" y="65607"/>
                    <a:pt x="214114" y="84529"/>
                    <a:pt x="190772" y="84529"/>
                  </a:cubicBezTo>
                  <a:lnTo>
                    <a:pt x="42265" y="84529"/>
                  </a:lnTo>
                  <a:cubicBezTo>
                    <a:pt x="18923" y="84529"/>
                    <a:pt x="0" y="65607"/>
                    <a:pt x="0" y="42265"/>
                  </a:cubicBezTo>
                  <a:lnTo>
                    <a:pt x="0" y="42265"/>
                  </a:lnTo>
                  <a:cubicBezTo>
                    <a:pt x="0" y="18923"/>
                    <a:pt x="18923" y="0"/>
                    <a:pt x="422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33037" cy="8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7186379" y="7823104"/>
            <a:ext cx="4032916" cy="278650"/>
            <a:chOff x="0" y="0"/>
            <a:chExt cx="1062167" cy="733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2167" cy="73389"/>
            </a:xfrm>
            <a:custGeom>
              <a:avLst/>
              <a:gdLst/>
              <a:ahLst/>
              <a:cxnLst/>
              <a:rect l="l" t="t" r="r" b="b"/>
              <a:pathLst>
                <a:path w="1062167" h="73389">
                  <a:moveTo>
                    <a:pt x="17277" y="0"/>
                  </a:moveTo>
                  <a:lnTo>
                    <a:pt x="1044890" y="0"/>
                  </a:lnTo>
                  <a:cubicBezTo>
                    <a:pt x="1049472" y="0"/>
                    <a:pt x="1053867" y="1820"/>
                    <a:pt x="1057107" y="5060"/>
                  </a:cubicBezTo>
                  <a:cubicBezTo>
                    <a:pt x="1060347" y="8300"/>
                    <a:pt x="1062167" y="12695"/>
                    <a:pt x="1062167" y="17277"/>
                  </a:cubicBezTo>
                  <a:lnTo>
                    <a:pt x="1062167" y="56112"/>
                  </a:lnTo>
                  <a:cubicBezTo>
                    <a:pt x="1062167" y="60694"/>
                    <a:pt x="1060347" y="65089"/>
                    <a:pt x="1057107" y="68329"/>
                  </a:cubicBezTo>
                  <a:cubicBezTo>
                    <a:pt x="1053867" y="71569"/>
                    <a:pt x="1049472" y="73389"/>
                    <a:pt x="1044890" y="73389"/>
                  </a:cubicBezTo>
                  <a:lnTo>
                    <a:pt x="17277" y="73389"/>
                  </a:lnTo>
                  <a:cubicBezTo>
                    <a:pt x="12695" y="73389"/>
                    <a:pt x="8300" y="71569"/>
                    <a:pt x="5060" y="68329"/>
                  </a:cubicBezTo>
                  <a:cubicBezTo>
                    <a:pt x="1820" y="65089"/>
                    <a:pt x="0" y="60694"/>
                    <a:pt x="0" y="56112"/>
                  </a:cubicBezTo>
                  <a:lnTo>
                    <a:pt x="0" y="17277"/>
                  </a:lnTo>
                  <a:cubicBezTo>
                    <a:pt x="0" y="12695"/>
                    <a:pt x="1820" y="8300"/>
                    <a:pt x="5060" y="5060"/>
                  </a:cubicBezTo>
                  <a:cubicBezTo>
                    <a:pt x="8300" y="1820"/>
                    <a:pt x="12695" y="0"/>
                    <a:pt x="172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062167" cy="73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21" name="Freeform 21"/>
          <p:cNvSpPr/>
          <p:nvPr/>
        </p:nvSpPr>
        <p:spPr>
          <a:xfrm>
            <a:off x="7628784" y="7124222"/>
            <a:ext cx="6386137" cy="2935280"/>
          </a:xfrm>
          <a:custGeom>
            <a:avLst/>
            <a:gdLst/>
            <a:ahLst/>
            <a:cxnLst/>
            <a:rect l="l" t="t" r="r" b="b"/>
            <a:pathLst>
              <a:path w="6386137" h="2935280">
                <a:moveTo>
                  <a:pt x="0" y="0"/>
                </a:moveTo>
                <a:lnTo>
                  <a:pt x="6386138" y="0"/>
                </a:lnTo>
                <a:lnTo>
                  <a:pt x="6386138" y="2935279"/>
                </a:lnTo>
                <a:lnTo>
                  <a:pt x="0" y="2935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0">
            <a:off x="8216234" y="8780829"/>
            <a:ext cx="5745855" cy="278650"/>
            <a:chOff x="0" y="0"/>
            <a:chExt cx="1513312" cy="733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13312" cy="73389"/>
            </a:xfrm>
            <a:custGeom>
              <a:avLst/>
              <a:gdLst/>
              <a:ahLst/>
              <a:cxnLst/>
              <a:rect l="l" t="t" r="r" b="b"/>
              <a:pathLst>
                <a:path w="1513312" h="73389">
                  <a:moveTo>
                    <a:pt x="12127" y="0"/>
                  </a:moveTo>
                  <a:lnTo>
                    <a:pt x="1501185" y="0"/>
                  </a:lnTo>
                  <a:cubicBezTo>
                    <a:pt x="1507882" y="0"/>
                    <a:pt x="1513312" y="5429"/>
                    <a:pt x="1513312" y="12127"/>
                  </a:cubicBezTo>
                  <a:lnTo>
                    <a:pt x="1513312" y="61263"/>
                  </a:lnTo>
                  <a:cubicBezTo>
                    <a:pt x="1513312" y="67960"/>
                    <a:pt x="1507882" y="73389"/>
                    <a:pt x="1501185" y="73389"/>
                  </a:cubicBezTo>
                  <a:lnTo>
                    <a:pt x="12127" y="73389"/>
                  </a:lnTo>
                  <a:cubicBezTo>
                    <a:pt x="5429" y="73389"/>
                    <a:pt x="0" y="67960"/>
                    <a:pt x="0" y="61263"/>
                  </a:cubicBezTo>
                  <a:lnTo>
                    <a:pt x="0" y="12127"/>
                  </a:lnTo>
                  <a:cubicBezTo>
                    <a:pt x="0" y="5429"/>
                    <a:pt x="5429" y="0"/>
                    <a:pt x="121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1513312" cy="73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11990105" y="9759703"/>
            <a:ext cx="907911" cy="278650"/>
            <a:chOff x="0" y="0"/>
            <a:chExt cx="239121" cy="7338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9121" cy="73389"/>
            </a:xfrm>
            <a:custGeom>
              <a:avLst/>
              <a:gdLst/>
              <a:ahLst/>
              <a:cxnLst/>
              <a:rect l="l" t="t" r="r" b="b"/>
              <a:pathLst>
                <a:path w="239121" h="73389">
                  <a:moveTo>
                    <a:pt x="36695" y="0"/>
                  </a:moveTo>
                  <a:lnTo>
                    <a:pt x="202426" y="0"/>
                  </a:lnTo>
                  <a:cubicBezTo>
                    <a:pt x="222692" y="0"/>
                    <a:pt x="239121" y="16429"/>
                    <a:pt x="239121" y="36695"/>
                  </a:cubicBezTo>
                  <a:lnTo>
                    <a:pt x="239121" y="36695"/>
                  </a:lnTo>
                  <a:cubicBezTo>
                    <a:pt x="239121" y="46427"/>
                    <a:pt x="235255" y="55760"/>
                    <a:pt x="228373" y="62642"/>
                  </a:cubicBezTo>
                  <a:cubicBezTo>
                    <a:pt x="221491" y="69523"/>
                    <a:pt x="212158" y="73389"/>
                    <a:pt x="202426" y="73389"/>
                  </a:cubicBezTo>
                  <a:lnTo>
                    <a:pt x="36695" y="73389"/>
                  </a:lnTo>
                  <a:cubicBezTo>
                    <a:pt x="16429" y="73389"/>
                    <a:pt x="0" y="56961"/>
                    <a:pt x="0" y="36695"/>
                  </a:cubicBezTo>
                  <a:lnTo>
                    <a:pt x="0" y="36695"/>
                  </a:lnTo>
                  <a:cubicBezTo>
                    <a:pt x="0" y="16429"/>
                    <a:pt x="16429" y="0"/>
                    <a:pt x="366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239121" cy="73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786447" y="7844260"/>
            <a:ext cx="3235417" cy="2442740"/>
          </a:xfrm>
          <a:custGeom>
            <a:avLst/>
            <a:gdLst/>
            <a:ahLst/>
            <a:cxnLst/>
            <a:rect l="l" t="t" r="r" b="b"/>
            <a:pathLst>
              <a:path w="3235417" h="2442740">
                <a:moveTo>
                  <a:pt x="0" y="0"/>
                </a:moveTo>
                <a:lnTo>
                  <a:pt x="3235417" y="0"/>
                </a:lnTo>
                <a:lnTo>
                  <a:pt x="3235417" y="2442740"/>
                </a:lnTo>
                <a:lnTo>
                  <a:pt x="0" y="24427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444500" y="2452370"/>
            <a:ext cx="16563975" cy="11709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algn="l">
              <a:lnSpc>
                <a:spcPts val="6395"/>
              </a:lnSpc>
            </a:pPr>
            <a:r>
              <a:rPr lang="en-US" sz="3875">
                <a:solidFill>
                  <a:srgbClr val="000000"/>
                </a:solidFill>
                <a:latin typeface="Cabin Bold" panose="00000800000000000000"/>
              </a:rPr>
              <a:t>Để lưu tệp CON VOI vào thư mục Tin hoc ở ổ đĩa D:, ta thực hiện các  bước sau:</a:t>
            </a:r>
            <a:endParaRPr lang="en-US" sz="387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355" y="6263640"/>
            <a:ext cx="12303760" cy="205232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836930" lvl="1" indent="-418465" algn="l">
              <a:lnSpc>
                <a:spcPts val="6395"/>
              </a:lnSpc>
              <a:buFont typeface="Arial" panose="020B0604020202020204"/>
              <a:buChar char="•"/>
            </a:pP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Trong ô </a:t>
            </a:r>
            <a:r>
              <a:rPr lang="en-US" sz="3875">
                <a:solidFill>
                  <a:srgbClr val="202F5A"/>
                </a:solidFill>
                <a:latin typeface="Cabin Bold" panose="00000800000000000000"/>
              </a:rPr>
              <a:t>File name</a:t>
            </a: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 nhập tên tệp, ví dụ nhập CON VOI; </a:t>
            </a:r>
            <a:endParaRPr lang="en-US" sz="387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6395"/>
              </a:lnSpc>
            </a:pPr>
            <a:r>
              <a:rPr lang="en-US" sz="3875">
                <a:solidFill>
                  <a:srgbClr val="000000"/>
                </a:solidFill>
                <a:latin typeface="Cabin" panose="00000500000000000000"/>
              </a:rPr>
              <a:t>        Nháy chuột vào nút lệnh </a:t>
            </a:r>
            <a:r>
              <a:rPr lang="en-US" sz="3875">
                <a:solidFill>
                  <a:srgbClr val="202F5A"/>
                </a:solidFill>
                <a:latin typeface="Cabin Bold" panose="00000800000000000000"/>
              </a:rPr>
              <a:t>Save.</a:t>
            </a:r>
            <a:endParaRPr lang="en-US" sz="3875">
              <a:solidFill>
                <a:srgbClr val="202F5A"/>
              </a:solidFill>
              <a:latin typeface="Cabin Bold" panose="0000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0939">
            <a:off x="684659" y="345310"/>
            <a:ext cx="1566729" cy="1558895"/>
          </a:xfrm>
          <a:custGeom>
            <a:avLst/>
            <a:gdLst/>
            <a:ahLst/>
            <a:cxnLst/>
            <a:rect l="l" t="t" r="r" b="b"/>
            <a:pathLst>
              <a:path w="1566729" h="1558895">
                <a:moveTo>
                  <a:pt x="0" y="0"/>
                </a:moveTo>
                <a:lnTo>
                  <a:pt x="1566729" y="0"/>
                </a:lnTo>
                <a:lnTo>
                  <a:pt x="1566729" y="1558895"/>
                </a:lnTo>
                <a:lnTo>
                  <a:pt x="0" y="155889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7021815" y="668127"/>
            <a:ext cx="4244369" cy="1277358"/>
            <a:chOff x="0" y="0"/>
            <a:chExt cx="5659159" cy="1703144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5659159" cy="1703144"/>
              <a:chOff x="0" y="0"/>
              <a:chExt cx="1120978" cy="337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0978" cy="337362"/>
              </a:xfrm>
              <a:custGeom>
                <a:avLst/>
                <a:gdLst/>
                <a:ahLst/>
                <a:cxnLst/>
                <a:rect l="l" t="t" r="r" b="b"/>
                <a:pathLst>
                  <a:path w="1120978" h="337362">
                    <a:moveTo>
                      <a:pt x="47293" y="0"/>
                    </a:moveTo>
                    <a:lnTo>
                      <a:pt x="1073685" y="0"/>
                    </a:lnTo>
                    <a:cubicBezTo>
                      <a:pt x="1086228" y="0"/>
                      <a:pt x="1098257" y="4983"/>
                      <a:pt x="1107126" y="13852"/>
                    </a:cubicBezTo>
                    <a:cubicBezTo>
                      <a:pt x="1115996" y="22721"/>
                      <a:pt x="1120978" y="34750"/>
                      <a:pt x="1120978" y="47293"/>
                    </a:cubicBezTo>
                    <a:lnTo>
                      <a:pt x="1120978" y="290069"/>
                    </a:lnTo>
                    <a:cubicBezTo>
                      <a:pt x="1120978" y="316189"/>
                      <a:pt x="1099804" y="337362"/>
                      <a:pt x="1073685" y="337362"/>
                    </a:cubicBezTo>
                    <a:lnTo>
                      <a:pt x="47293" y="337362"/>
                    </a:lnTo>
                    <a:cubicBezTo>
                      <a:pt x="34750" y="337362"/>
                      <a:pt x="22721" y="332380"/>
                      <a:pt x="13852" y="323511"/>
                    </a:cubicBezTo>
                    <a:cubicBezTo>
                      <a:pt x="4983" y="314641"/>
                      <a:pt x="0" y="302612"/>
                      <a:pt x="0" y="290069"/>
                    </a:cubicBezTo>
                    <a:lnTo>
                      <a:pt x="0" y="47293"/>
                    </a:lnTo>
                    <a:cubicBezTo>
                      <a:pt x="0" y="34750"/>
                      <a:pt x="4983" y="22721"/>
                      <a:pt x="13852" y="13852"/>
                    </a:cubicBezTo>
                    <a:cubicBezTo>
                      <a:pt x="22721" y="4983"/>
                      <a:pt x="34750" y="0"/>
                      <a:pt x="47293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120978" cy="337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19287"/>
              <a:ext cx="5498254" cy="140292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7440"/>
                </a:lnSpc>
              </a:pPr>
              <a:r>
                <a:rPr lang="en-US" sz="5315">
                  <a:solidFill>
                    <a:srgbClr val="1B1B1B"/>
                  </a:solidFill>
                  <a:latin typeface="Paytone One" panose="00000500000000000000"/>
                </a:rPr>
                <a:t>Luyện tập</a:t>
              </a:r>
              <a:endParaRPr lang="en-US" sz="5315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1320753" y="3242255"/>
            <a:ext cx="15646493" cy="5147482"/>
          </a:xfrm>
          <a:prstGeom prst="flowChartAlternateProcess">
            <a:avLst/>
          </a:prstGeom>
          <a:solidFill>
            <a:srgbClr val="FFDED8"/>
          </a:solidFill>
        </p:spPr>
      </p:sp>
      <p:grpSp>
        <p:nvGrpSpPr>
          <p:cNvPr id="9" name="Group 9"/>
          <p:cNvGrpSpPr/>
          <p:nvPr/>
        </p:nvGrpSpPr>
        <p:grpSpPr>
          <a:xfrm rot="0">
            <a:off x="7300241" y="2574231"/>
            <a:ext cx="3688079" cy="1336048"/>
            <a:chOff x="0" y="0"/>
            <a:chExt cx="4917440" cy="178139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16690" cy="1781398"/>
            </a:xfrm>
            <a:prstGeom prst="flowChartAlternateProcess">
              <a:avLst/>
            </a:prstGeom>
            <a:solidFill>
              <a:srgbClr val="D6D1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78933" y="342053"/>
              <a:ext cx="4138507" cy="1319107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marL="0" lvl="0" indent="0" algn="l">
                <a:lnSpc>
                  <a:spcPts val="6445"/>
                </a:lnSpc>
                <a:spcBef>
                  <a:spcPct val="0"/>
                </a:spcBef>
              </a:pPr>
              <a:r>
                <a:rPr lang="en-US" sz="4605">
                  <a:solidFill>
                    <a:srgbClr val="000000"/>
                  </a:solidFill>
                  <a:latin typeface="Cabin Bold" panose="00000800000000000000"/>
                </a:rPr>
                <a:t>Nhóm đôi</a:t>
              </a:r>
              <a:endParaRPr lang="en-US" sz="4605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29765" y="6617335"/>
            <a:ext cx="14319250" cy="180149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935"/>
              </a:lnSpc>
            </a:pPr>
            <a:r>
              <a:rPr lang="en-US" sz="3525">
                <a:solidFill>
                  <a:srgbClr val="000000"/>
                </a:solidFill>
                <a:latin typeface="Cabin" panose="00000500000000000000"/>
              </a:rPr>
              <a:t>• Thực hiện trình chiếu; </a:t>
            </a:r>
            <a:endParaRPr lang="en-US" sz="3525">
              <a:solidFill>
                <a:srgbClr val="000000"/>
              </a:solidFill>
              <a:latin typeface="Cabin" panose="00000500000000000000"/>
            </a:endParaRPr>
          </a:p>
          <a:p>
            <a:pPr algn="l">
              <a:lnSpc>
                <a:spcPts val="4935"/>
              </a:lnSpc>
            </a:pPr>
            <a:r>
              <a:rPr lang="en-US" sz="3525">
                <a:solidFill>
                  <a:srgbClr val="000000"/>
                </a:solidFill>
                <a:latin typeface="Cabin" panose="00000500000000000000"/>
              </a:rPr>
              <a:t>• Lưu tệp trình chiếu với tên là </a:t>
            </a:r>
            <a:r>
              <a:rPr lang="en-US" sz="3525">
                <a:solidFill>
                  <a:srgbClr val="202F5A"/>
                </a:solidFill>
                <a:latin typeface="Cabin Bold" panose="00000800000000000000"/>
              </a:rPr>
              <a:t>chucnammoi</a:t>
            </a:r>
            <a:r>
              <a:rPr lang="en-US" sz="3525">
                <a:solidFill>
                  <a:srgbClr val="000000"/>
                </a:solidFill>
                <a:latin typeface="Cabin" panose="00000500000000000000"/>
              </a:rPr>
              <a:t> vào thư mục Tin hoc ở ổ đĩa </a:t>
            </a:r>
            <a:r>
              <a:rPr lang="en-US" sz="3525">
                <a:solidFill>
                  <a:srgbClr val="202F5A"/>
                </a:solidFill>
                <a:latin typeface="Cabin Bold" panose="00000800000000000000"/>
              </a:rPr>
              <a:t>D:</a:t>
            </a:r>
            <a:endParaRPr lang="en-US" sz="3525">
              <a:solidFill>
                <a:srgbClr val="202F5A"/>
              </a:solidFill>
              <a:latin typeface="Cabin Bold" panose="0000080000000000000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-1109253" y="7980627"/>
            <a:ext cx="3997121" cy="3492485"/>
          </a:xfrm>
          <a:custGeom>
            <a:avLst/>
            <a:gdLst/>
            <a:ahLst/>
            <a:cxnLst/>
            <a:rect l="l" t="t" r="r" b="b"/>
            <a:pathLst>
              <a:path w="3997121" h="3492485">
                <a:moveTo>
                  <a:pt x="3997121" y="3492485"/>
                </a:moveTo>
                <a:lnTo>
                  <a:pt x="0" y="3492485"/>
                </a:lnTo>
                <a:lnTo>
                  <a:pt x="0" y="0"/>
                </a:lnTo>
                <a:lnTo>
                  <a:pt x="3997121" y="0"/>
                </a:lnTo>
                <a:lnTo>
                  <a:pt x="3997121" y="349248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763434" y="4599007"/>
            <a:ext cx="5650280" cy="2420711"/>
          </a:xfrm>
          <a:custGeom>
            <a:avLst/>
            <a:gdLst/>
            <a:ahLst/>
            <a:cxnLst/>
            <a:rect l="l" t="t" r="r" b="b"/>
            <a:pathLst>
              <a:path w="5650280" h="2420711">
                <a:moveTo>
                  <a:pt x="0" y="0"/>
                </a:moveTo>
                <a:lnTo>
                  <a:pt x="5650281" y="0"/>
                </a:lnTo>
                <a:lnTo>
                  <a:pt x="5650281" y="2420712"/>
                </a:lnTo>
                <a:lnTo>
                  <a:pt x="0" y="2420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615539" y="7525003"/>
            <a:ext cx="3672461" cy="2761997"/>
          </a:xfrm>
          <a:custGeom>
            <a:avLst/>
            <a:gdLst/>
            <a:ahLst/>
            <a:cxnLst/>
            <a:rect l="l" t="t" r="r" b="b"/>
            <a:pathLst>
              <a:path w="3672461" h="2761997">
                <a:moveTo>
                  <a:pt x="0" y="0"/>
                </a:moveTo>
                <a:lnTo>
                  <a:pt x="3672461" y="0"/>
                </a:lnTo>
                <a:lnTo>
                  <a:pt x="3672461" y="2761997"/>
                </a:lnTo>
                <a:lnTo>
                  <a:pt x="0" y="276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929512" y="4214488"/>
            <a:ext cx="8391225" cy="6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0"/>
              </a:lnSpc>
            </a:pPr>
            <a:r>
              <a:rPr lang="en-US" sz="4085">
                <a:solidFill>
                  <a:srgbClr val="000000"/>
                </a:solidFill>
                <a:latin typeface="Cabin Bold" panose="00000800000000000000"/>
              </a:rPr>
              <a:t> Em hãy thực hiện các công việc sau:  </a:t>
            </a:r>
            <a:endParaRPr lang="en-US" sz="408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29512" y="5194721"/>
            <a:ext cx="8833922" cy="122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530">
                <a:solidFill>
                  <a:srgbClr val="000000"/>
                </a:solidFill>
                <a:latin typeface="Cabin" panose="00000500000000000000"/>
              </a:rPr>
              <a:t>• Kích hoạt phần mềm trình chiếu </a:t>
            </a:r>
            <a:r>
              <a:rPr lang="en-US" sz="3530">
                <a:solidFill>
                  <a:srgbClr val="202F5A"/>
                </a:solidFill>
                <a:latin typeface="Cabin Bold" panose="00000800000000000000"/>
              </a:rPr>
              <a:t>PowerPoint</a:t>
            </a:r>
            <a:r>
              <a:rPr lang="en-US" sz="3530">
                <a:solidFill>
                  <a:srgbClr val="000000"/>
                </a:solidFill>
                <a:latin typeface="Cabin" panose="00000500000000000000"/>
              </a:rPr>
              <a:t> và tạo trang trình chiếu theo gợi ý hình 23.3; </a:t>
            </a:r>
            <a:endParaRPr lang="en-US" sz="3530">
              <a:solidFill>
                <a:srgbClr val="000000"/>
              </a:solidFill>
              <a:latin typeface="Cabin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WPS Presentation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Paytone One</vt:lpstr>
      <vt:lpstr>Cabin Bold</vt:lpstr>
      <vt:lpstr>Arial</vt:lpstr>
      <vt:lpstr>Cabin</vt:lpstr>
      <vt:lpstr>Cabin Bold Italics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Trừu tượng Hoạ tiết và Hình khối Chưa bao giờ tôi Phiên bản đêm của các cô nàng Bản thuyết trình vui</dc:title>
  <dc:creator/>
  <cp:lastModifiedBy>pc</cp:lastModifiedBy>
  <cp:revision>2</cp:revision>
  <dcterms:created xsi:type="dcterms:W3CDTF">2006-08-16T00:00:00Z</dcterms:created>
  <dcterms:modified xsi:type="dcterms:W3CDTF">2024-05-12T09:46:48Z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545CA54E874F47DE9783A53FEF262AE3_12</vt:lpwstr>
  </property>
  <property fmtid="{D5CDD505-2E9C-101B-9397-08002B2CF9AE}" pid="3" name="KSOProductBuildVer">
    <vt:lpwstr>1033-12.2.0.16909</vt:lpwstr>
  </property>
</Properties>
</file>