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8288000" cy="10287000"/>
  <p:notesSz cx="6858000" cy="9144000"/>
  <p:embeddedFontLst>
    <p:embeddedFont>
      <p:font typeface="#9Slide05 Aphrodite Pro" panose="02000000000000000000" pitchFamily="2" charset="0"/>
      <p:regular r:id="rId33"/>
    </p:embeddedFont>
    <p:embeddedFont>
      <p:font typeface="#9Slide07 Altus" pitchFamily="2" charset="0"/>
      <p:regular r:id="rId34"/>
    </p:embeddedFont>
    <p:embeddedFont>
      <p:font typeface="#9Slide07 HoneyCream" pitchFamily="2" charset="0"/>
      <p:regular r:id="rId35"/>
    </p:embeddedFont>
    <p:embeddedFont>
      <p:font typeface="Alfa Slab One" panose="020B0604020202020204" charset="0"/>
      <p:regular r:id="rId36"/>
    </p:embeddedFont>
    <p:embeddedFont>
      <p:font typeface="Be Vietnam Bold" panose="020B0604020202020204" charset="0"/>
      <p:regular r:id="rId37"/>
      <p:bold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Open Sans Light Bold" panose="020B0604020202020204" charset="0"/>
      <p:regular r:id="rId43"/>
      <p:bold r:id="rId44"/>
    </p:embeddedFont>
    <p:embeddedFont>
      <p:font typeface="SVN-Newton" panose="02040603050506020204" pitchFamily="18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26" autoAdjust="0"/>
  </p:normalViewPr>
  <p:slideViewPr>
    <p:cSldViewPr>
      <p:cViewPr varScale="1">
        <p:scale>
          <a:sx n="61" d="100"/>
          <a:sy n="61" d="100"/>
        </p:scale>
        <p:origin x="1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20270AB9-4CB8-DF44-8F6C-15A5CF3D62FE}"/>
    <pc:docChg chg="delSld delMainMaster">
      <pc:chgData name="Do  Thuy Nga" userId="5e61f1ef-ec16-4b95-83f0-8a16fe7096de" providerId="ADAL" clId="{20270AB9-4CB8-DF44-8F6C-15A5CF3D62FE}" dt="2022-10-31T23:53:45.445" v="0" actId="2696"/>
      <pc:docMkLst>
        <pc:docMk/>
      </pc:docMkLst>
      <pc:sldChg chg="del">
        <pc:chgData name="Do  Thuy Nga" userId="5e61f1ef-ec16-4b95-83f0-8a16fe7096de" providerId="ADAL" clId="{20270AB9-4CB8-DF44-8F6C-15A5CF3D62FE}" dt="2022-10-31T23:53:45.445" v="0" actId="2696"/>
        <pc:sldMkLst>
          <pc:docMk/>
          <pc:sldMk cId="3966586088" sldId="288"/>
        </pc:sldMkLst>
      </pc:sldChg>
      <pc:sldMasterChg chg="del delSldLayout">
        <pc:chgData name="Do  Thuy Nga" userId="5e61f1ef-ec16-4b95-83f0-8a16fe7096de" providerId="ADAL" clId="{20270AB9-4CB8-DF44-8F6C-15A5CF3D62FE}" dt="2022-10-31T23:53:45.445" v="0" actId="2696"/>
        <pc:sldMasterMkLst>
          <pc:docMk/>
          <pc:sldMasterMk cId="3530888162" sldId="2147483680"/>
        </pc:sldMasterMkLst>
        <pc:sldLayoutChg chg="del">
          <pc:chgData name="Do  Thuy Nga" userId="5e61f1ef-ec16-4b95-83f0-8a16fe7096de" providerId="ADAL" clId="{20270AB9-4CB8-DF44-8F6C-15A5CF3D62FE}" dt="2022-10-31T23:53:45.445" v="0" actId="2696"/>
          <pc:sldLayoutMkLst>
            <pc:docMk/>
            <pc:sldMasterMk cId="3530888162" sldId="2147483680"/>
            <pc:sldLayoutMk cId="2628342236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7058E-CF6E-4C63-AF42-57A2F6BC889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E79FB-382D-419A-990C-9EE93D36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01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86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27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023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69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45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42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385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667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1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9510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404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180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82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668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278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804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8060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64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48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89022200" y="-38653512"/>
            <a:ext cx="7255062" cy="9523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89022200" y="47343635"/>
            <a:ext cx="7255062" cy="9523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104951591" y="-38653512"/>
            <a:ext cx="7255062" cy="9523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105477869" y="47343635"/>
            <a:ext cx="7255062" cy="9523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E8243-83E5-426B-A7E1-94B84D65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9" y="-331612"/>
            <a:ext cx="3279371" cy="3476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41B13-6C57-DC72-D1E1-0064908C5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6" y="11687176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364C5802-F4D0-11B5-3176-DBF6CEF9BA8F}"/>
              </a:ext>
            </a:extLst>
          </p:cNvPr>
          <p:cNvSpPr txBox="1"/>
          <p:nvPr userDrawn="1"/>
        </p:nvSpPr>
        <p:spPr>
          <a:xfrm>
            <a:off x="4572000" y="13647927"/>
            <a:ext cx="934227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7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EA0EA1-3426-B3F7-55AA-D584BD1AD262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2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73FEA2-DCE8-F6CA-0E55-FAA315957C17}"/>
              </a:ext>
            </a:extLst>
          </p:cNvPr>
          <p:cNvSpPr txBox="1">
            <a:spLocks/>
          </p:cNvSpPr>
          <p:nvPr userDrawn="1"/>
        </p:nvSpPr>
        <p:spPr>
          <a:xfrm>
            <a:off x="15391015" y="-1213701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Hồng Linh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1C2627-D998-7652-BDCA-33CA5237DBBA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8909C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303BA3-EB86-C325-12E5-03FDFB282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C0193A-A4B7-D5E3-8D66-70E5D7B41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F02182-2262-7D36-52C1-66316AAEB567}"/>
              </a:ext>
            </a:extLst>
          </p:cNvPr>
          <p:cNvSpPr txBox="1"/>
          <p:nvPr userDrawn="1"/>
        </p:nvSpPr>
        <p:spPr>
          <a:xfrm>
            <a:off x="-3933189" y="2868039"/>
            <a:ext cx="4989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B64C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5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B64C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229FA-3DF9-10C6-2AC8-D1C697149FA4}"/>
              </a:ext>
            </a:extLst>
          </p:cNvPr>
          <p:cNvSpPr txBox="1"/>
          <p:nvPr userDrawn="1"/>
        </p:nvSpPr>
        <p:spPr>
          <a:xfrm>
            <a:off x="14549918" y="-1184937"/>
            <a:ext cx="4120467" cy="17066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svg"/><Relationship Id="rId7" Type="http://schemas.openxmlformats.org/officeDocument/2006/relationships/image" Target="../media/image1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67050" y="488663"/>
            <a:ext cx="3336324" cy="3086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7777" y="6122597"/>
            <a:ext cx="3635597" cy="31357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446" y="600092"/>
            <a:ext cx="4127197" cy="28632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6715" y="6122597"/>
            <a:ext cx="3646659" cy="32819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6408652" y="6717339"/>
            <a:ext cx="5463085" cy="918523"/>
            <a:chOff x="0" y="0"/>
            <a:chExt cx="1438837" cy="2419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890020" y="6796683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FFFFF"/>
                </a:solidFill>
                <a:latin typeface="Cambria" panose="02040503050406030204" pitchFamily="18" charset="0"/>
              </a:rPr>
              <a:t>TIẾT 3 + TIẾT 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13067" y="3691934"/>
            <a:ext cx="12461867" cy="3062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38"/>
              </a:lnSpc>
              <a:spcBef>
                <a:spcPct val="0"/>
              </a:spcBef>
            </a:pPr>
            <a:r>
              <a:rPr lang="en-US" sz="11838" spc="497" dirty="0">
                <a:solidFill>
                  <a:srgbClr val="FFFFFF"/>
                </a:solidFill>
                <a:latin typeface="Alfa Slab One"/>
              </a:rPr>
              <a:t>ÔN TẬP GIỮA HỌC KÌ 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21041" y="2174352"/>
            <a:ext cx="9245917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TIẾNG VIỆT 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908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TR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TRƯỜNG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46137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BÁO GIỜ HỌC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63562" y="6743700"/>
            <a:ext cx="10573101" cy="169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17300" dirty="0">
                <a:solidFill>
                  <a:srgbClr val="FFFFFF"/>
                </a:solidFill>
                <a:latin typeface="Alfa Slab One"/>
              </a:rPr>
              <a:t>TRỐNG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6138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BẮT ĐẦU BẰNG </a:t>
              </a:r>
              <a:r>
                <a:rPr lang="en-US" sz="4799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TRONG NHÀ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928"/>
              <a:ext cx="2059260" cy="8834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QUÉT NHÀ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29600" y="7124700"/>
            <a:ext cx="10573101" cy="182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20800" dirty="0">
                <a:solidFill>
                  <a:srgbClr val="FFFFFF"/>
                </a:solidFill>
                <a:latin typeface="Alfa Slab One"/>
              </a:rPr>
              <a:t>CHỔI</a:t>
            </a:r>
            <a:endParaRPr lang="en-US" sz="9999" dirty="0">
              <a:solidFill>
                <a:srgbClr val="FFFFFF"/>
              </a:solidFill>
              <a:latin typeface="Alfa Slab One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818755" cy="3449284"/>
            <a:chOff x="0" y="0"/>
            <a:chExt cx="2059261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9261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Be Vietnam Bold"/>
                </a:rPr>
                <a:t>CHỨA VẦN ANG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Open Sans Light Bold"/>
                </a:rPr>
                <a:t>ĐỒ VẬT TRONG LỚP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5105"/>
              <a:ext cx="2059260" cy="878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Open Sans Light Bold"/>
                </a:rPr>
                <a:t>DÙNG ĐỂ VIẾT CHỮ LÊN ĐÓ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63563" y="6273112"/>
            <a:ext cx="1057310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9999" dirty="0">
                <a:solidFill>
                  <a:srgbClr val="FFFFFF"/>
                </a:solidFill>
                <a:latin typeface="Alfa Slab One"/>
              </a:rPr>
              <a:t>BẢNG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7768929" cy="3449284"/>
            <a:chOff x="0" y="0"/>
            <a:chExt cx="2046138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6138" cy="908453"/>
            </a:xfrm>
            <a:custGeom>
              <a:avLst/>
              <a:gdLst/>
              <a:ahLst/>
              <a:cxnLst/>
              <a:rect l="l" t="t" r="r" b="b"/>
              <a:pathLst>
                <a:path w="2046138" h="908453">
                  <a:moveTo>
                    <a:pt x="0" y="0"/>
                  </a:moveTo>
                  <a:lnTo>
                    <a:pt x="2046138" y="0"/>
                  </a:lnTo>
                  <a:lnTo>
                    <a:pt x="2046138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96879" cy="908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799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CHỨA VẦN </a:t>
              </a:r>
              <a:r>
                <a:rPr lang="en-US" sz="4799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40927" y="1028700"/>
            <a:ext cx="7218373" cy="3566399"/>
            <a:chOff x="0" y="0"/>
            <a:chExt cx="1901135" cy="939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1135" cy="939298"/>
            </a:xfrm>
            <a:custGeom>
              <a:avLst/>
              <a:gdLst/>
              <a:ahLst/>
              <a:cxnLst/>
              <a:rect l="l" t="t" r="r" b="b"/>
              <a:pathLst>
                <a:path w="1901135" h="939298">
                  <a:moveTo>
                    <a:pt x="0" y="0"/>
                  </a:moveTo>
                  <a:lnTo>
                    <a:pt x="1901135" y="0"/>
                  </a:lnTo>
                  <a:lnTo>
                    <a:pt x="1901135" y="939298"/>
                  </a:lnTo>
                  <a:lnTo>
                    <a:pt x="0" y="93929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1135" cy="939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 VẬT </a:t>
              </a:r>
              <a:r>
                <a:rPr lang="en-US" sz="48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</a:t>
              </a: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GÓC HỌC TẬP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8875" y="5223258"/>
            <a:ext cx="7818754" cy="3391932"/>
            <a:chOff x="0" y="0"/>
            <a:chExt cx="205926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9260" cy="893348"/>
            </a:xfrm>
            <a:custGeom>
              <a:avLst/>
              <a:gdLst/>
              <a:ahLst/>
              <a:cxnLst/>
              <a:rect l="l" t="t" r="r" b="b"/>
              <a:pathLst>
                <a:path w="2059260" h="893348">
                  <a:moveTo>
                    <a:pt x="0" y="0"/>
                  </a:moveTo>
                  <a:lnTo>
                    <a:pt x="2059260" y="0"/>
                  </a:lnTo>
                  <a:lnTo>
                    <a:pt x="205926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D5F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59260" cy="893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 ĐỂ BÀY SÁCH VỞ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229600" y="6931924"/>
            <a:ext cx="10573101" cy="182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99"/>
              </a:lnSpc>
            </a:pPr>
            <a:r>
              <a:rPr lang="en-US" sz="20800" dirty="0">
                <a:solidFill>
                  <a:srgbClr val="FFFFFF"/>
                </a:solidFill>
                <a:latin typeface="Alfa Slab One"/>
              </a:rPr>
              <a:t>BÀN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63778" y="3449015"/>
            <a:ext cx="12065465" cy="409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296" dirty="0">
                <a:solidFill>
                  <a:srgbClr val="FFFFFF"/>
                </a:solidFill>
                <a:latin typeface="Alfa Slab One"/>
              </a:rPr>
              <a:t>VIẾT TÊN ĐỒ VẬT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53991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bốn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viết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tên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đồ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vật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hình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chemeClr val="accent3">
                    <a:lumMod val="20000"/>
                    <a:lumOff val="80000"/>
                  </a:schemeClr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6977" y="651181"/>
            <a:ext cx="3513757" cy="3449284"/>
            <a:chOff x="0" y="0"/>
            <a:chExt cx="925434" cy="90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434" cy="908453"/>
            </a:xfrm>
            <a:custGeom>
              <a:avLst/>
              <a:gdLst/>
              <a:ahLst/>
              <a:cxnLst/>
              <a:rect l="l" t="t" r="r" b="b"/>
              <a:pathLst>
                <a:path w="925434" h="908453">
                  <a:moveTo>
                    <a:pt x="0" y="0"/>
                  </a:moveTo>
                  <a:lnTo>
                    <a:pt x="925434" y="0"/>
                  </a:lnTo>
                  <a:lnTo>
                    <a:pt x="925434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97301" y="5241472"/>
            <a:ext cx="3513757" cy="3391932"/>
            <a:chOff x="0" y="0"/>
            <a:chExt cx="925434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5434" cy="893348"/>
            </a:xfrm>
            <a:custGeom>
              <a:avLst/>
              <a:gdLst/>
              <a:ahLst/>
              <a:cxnLst/>
              <a:rect l="l" t="t" r="r" b="b"/>
              <a:pathLst>
                <a:path w="925434" h="893348">
                  <a:moveTo>
                    <a:pt x="0" y="0"/>
                  </a:moveTo>
                  <a:lnTo>
                    <a:pt x="925434" y="0"/>
                  </a:lnTo>
                  <a:lnTo>
                    <a:pt x="925434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58282" y="5076518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58543" y="651181"/>
            <a:ext cx="3371436" cy="3449284"/>
            <a:chOff x="0" y="0"/>
            <a:chExt cx="887950" cy="9084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908453"/>
            </a:xfrm>
            <a:custGeom>
              <a:avLst/>
              <a:gdLst/>
              <a:ahLst/>
              <a:cxnLst/>
              <a:rect l="l" t="t" r="r" b="b"/>
              <a:pathLst>
                <a:path w="887950" h="908453">
                  <a:moveTo>
                    <a:pt x="0" y="0"/>
                  </a:moveTo>
                  <a:lnTo>
                    <a:pt x="887950" y="0"/>
                  </a:lnTo>
                  <a:lnTo>
                    <a:pt x="887950" y="908453"/>
                  </a:lnTo>
                  <a:lnTo>
                    <a:pt x="0" y="908453"/>
                  </a:lnTo>
                  <a:close/>
                </a:path>
              </a:pathLst>
            </a:custGeom>
            <a:solidFill>
              <a:srgbClr val="2483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94600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8294821"/>
            <a:ext cx="1054776" cy="107830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916977" y="4245127"/>
            <a:ext cx="3513757" cy="909113"/>
            <a:chOff x="0" y="-2840"/>
            <a:chExt cx="925434" cy="2394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5434" cy="236597"/>
            </a:xfrm>
            <a:custGeom>
              <a:avLst/>
              <a:gdLst/>
              <a:ahLst/>
              <a:cxnLst/>
              <a:rect l="l" t="t" r="r" b="b"/>
              <a:pathLst>
                <a:path w="925434" h="236597">
                  <a:moveTo>
                    <a:pt x="0" y="0"/>
                  </a:moveTo>
                  <a:lnTo>
                    <a:pt x="925434" y="0"/>
                  </a:lnTo>
                  <a:lnTo>
                    <a:pt x="925434" y="236597"/>
                  </a:lnTo>
                  <a:lnTo>
                    <a:pt x="0" y="236597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40"/>
              <a:ext cx="920252" cy="239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CÁI KÉO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458282" y="4157350"/>
            <a:ext cx="3371436" cy="996890"/>
            <a:chOff x="0" y="-2829"/>
            <a:chExt cx="887950" cy="2625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7950" cy="259727"/>
            </a:xfrm>
            <a:custGeom>
              <a:avLst/>
              <a:gdLst/>
              <a:ahLst/>
              <a:cxnLst/>
              <a:rect l="l" t="t" r="r" b="b"/>
              <a:pathLst>
                <a:path w="887950" h="259727">
                  <a:moveTo>
                    <a:pt x="0" y="0"/>
                  </a:moveTo>
                  <a:lnTo>
                    <a:pt x="887950" y="0"/>
                  </a:lnTo>
                  <a:lnTo>
                    <a:pt x="887950" y="259727"/>
                  </a:lnTo>
                  <a:lnTo>
                    <a:pt x="0" y="259727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29"/>
              <a:ext cx="887950" cy="259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CÁI KHĂN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 l="1627" t="6198" r="72177" b="56028"/>
          <a:stretch>
            <a:fillRect/>
          </a:stretch>
        </p:blipFill>
        <p:spPr>
          <a:xfrm>
            <a:off x="2100441" y="1197989"/>
            <a:ext cx="3107477" cy="235566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7458282" y="708532"/>
            <a:ext cx="3371436" cy="3391932"/>
            <a:chOff x="0" y="0"/>
            <a:chExt cx="887950" cy="8933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858543" y="5076518"/>
            <a:ext cx="3371436" cy="3391932"/>
            <a:chOff x="0" y="0"/>
            <a:chExt cx="887950" cy="8933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874C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936411" y="8535125"/>
            <a:ext cx="3513756" cy="1466687"/>
            <a:chOff x="0" y="0"/>
            <a:chExt cx="925434" cy="3862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0316" cy="386288"/>
            </a:xfrm>
            <a:custGeom>
              <a:avLst/>
              <a:gdLst/>
              <a:ahLst/>
              <a:cxnLst/>
              <a:rect l="l" t="t" r="r" b="b"/>
              <a:pathLst>
                <a:path w="920316" h="386288">
                  <a:moveTo>
                    <a:pt x="0" y="0"/>
                  </a:moveTo>
                  <a:lnTo>
                    <a:pt x="920316" y="0"/>
                  </a:lnTo>
                  <a:lnTo>
                    <a:pt x="920316" y="386288"/>
                  </a:lnTo>
                  <a:lnTo>
                    <a:pt x="0" y="386288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925434" cy="386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CÁI MUỖNG/ THÌA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58282" y="8281968"/>
            <a:ext cx="3494324" cy="1161584"/>
            <a:chOff x="0" y="-66675"/>
            <a:chExt cx="920316" cy="3059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920316" cy="305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HỘP BÚT MÀU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858543" y="4076629"/>
            <a:ext cx="3435537" cy="908427"/>
            <a:chOff x="0" y="0"/>
            <a:chExt cx="904833" cy="23925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887950" cy="239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2EFF1"/>
                  </a:solidFill>
                  <a:latin typeface="Open Sans Light Bold"/>
                </a:rPr>
                <a:t>ĐỒNG HỒ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858543" y="8199197"/>
            <a:ext cx="3435537" cy="1161584"/>
            <a:chOff x="0" y="-66675"/>
            <a:chExt cx="904833" cy="30593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04833" cy="239256"/>
            </a:xfrm>
            <a:custGeom>
              <a:avLst/>
              <a:gdLst/>
              <a:ahLst/>
              <a:cxnLst/>
              <a:rect l="l" t="t" r="r" b="b"/>
              <a:pathLst>
                <a:path w="904833" h="239256">
                  <a:moveTo>
                    <a:pt x="0" y="0"/>
                  </a:moveTo>
                  <a:lnTo>
                    <a:pt x="904833" y="0"/>
                  </a:lnTo>
                  <a:lnTo>
                    <a:pt x="904833" y="239256"/>
                  </a:lnTo>
                  <a:lnTo>
                    <a:pt x="0" y="239256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904833" cy="3059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dirty="0">
                  <a:solidFill>
                    <a:srgbClr val="FFFFFF"/>
                  </a:solidFill>
                  <a:latin typeface="Open Sans Light Bold"/>
                </a:rPr>
                <a:t>CÁI ĐĨA</a:t>
              </a:r>
            </a:p>
          </p:txBody>
        </p:sp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6"/>
          <a:srcRect l="34808" t="4536" r="39270" b="48540"/>
          <a:stretch>
            <a:fillRect/>
          </a:stretch>
        </p:blipFill>
        <p:spPr>
          <a:xfrm>
            <a:off x="7801811" y="1098578"/>
            <a:ext cx="2684378" cy="255448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6"/>
          <a:srcRect l="69509" t="4536" r="3732" b="51722"/>
          <a:stretch>
            <a:fillRect/>
          </a:stretch>
        </p:blipFill>
        <p:spPr>
          <a:xfrm>
            <a:off x="13077618" y="1098578"/>
            <a:ext cx="2972496" cy="2554489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6"/>
          <a:srcRect l="1992" t="52464" r="72150" b="6546"/>
          <a:stretch>
            <a:fillRect/>
          </a:stretch>
        </p:blipFill>
        <p:spPr>
          <a:xfrm>
            <a:off x="2139619" y="5675305"/>
            <a:ext cx="3029120" cy="252426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/>
          <a:srcRect l="34270" t="53668" r="39061" b="5264"/>
          <a:stretch>
            <a:fillRect/>
          </a:stretch>
        </p:blipFill>
        <p:spPr>
          <a:xfrm>
            <a:off x="7599199" y="5601577"/>
            <a:ext cx="3071204" cy="2486212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6"/>
          <a:srcRect l="68327" t="52982" r="2440" b="4725"/>
          <a:stretch>
            <a:fillRect/>
          </a:stretch>
        </p:blipFill>
        <p:spPr>
          <a:xfrm>
            <a:off x="13020468" y="5549702"/>
            <a:ext cx="3074045" cy="23380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17407" y="3524603"/>
            <a:ext cx="13396540" cy="342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2"/>
              </a:lnSpc>
            </a:pPr>
            <a:r>
              <a:rPr lang="en-US" sz="11596" dirty="0">
                <a:solidFill>
                  <a:srgbClr val="FFFFFF"/>
                </a:solidFill>
                <a:latin typeface="Alfa Slab One"/>
              </a:rPr>
              <a:t>HỎI - ĐÁP CÔNG DỤNG ĐỒ VẬT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20971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đôi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trả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lời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công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dụng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của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hình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trong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bài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tập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02312" y="3272636"/>
            <a:ext cx="14683376" cy="39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3"/>
              </a:lnSpc>
            </a:pPr>
            <a:r>
              <a:rPr lang="en-US" sz="13296" dirty="0">
                <a:solidFill>
                  <a:srgbClr val="FFFFFF"/>
                </a:solidFill>
                <a:latin typeface="Alfa Slab One"/>
              </a:rPr>
              <a:t>ĐỌC - VIẾT CHÍNH TẢ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2143" y="2135072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b="1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20114" y="3313947"/>
            <a:ext cx="10247773" cy="538716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rgbClr val="FFC229"/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44000" y="4921454"/>
            <a:ext cx="8153399" cy="918523"/>
            <a:chOff x="0" y="0"/>
            <a:chExt cx="2147397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739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86499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Kéo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399882">
            <a:off x="1606398" y="1814008"/>
            <a:ext cx="3909144" cy="31365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352531" y="6445907"/>
            <a:ext cx="9736336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Kéo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giấy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cắt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rgbClr val="FFFFFF"/>
                </a:solidFill>
                <a:latin typeface="Cambria" panose="02040503050406030204" pitchFamily="18" charset="0"/>
              </a:rPr>
              <a:t>vải</a:t>
            </a:r>
            <a:r>
              <a:rPr lang="en-US" sz="8800" dirty="0">
                <a:solidFill>
                  <a:srgbClr val="FFFFFF"/>
                </a:solidFill>
                <a:latin typeface="Cambria" panose="020405030504060302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98100" y="5139377"/>
            <a:ext cx="8407199" cy="918523"/>
            <a:chOff x="0" y="0"/>
            <a:chExt cx="1826545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6545" cy="241915"/>
            </a:xfrm>
            <a:custGeom>
              <a:avLst/>
              <a:gdLst/>
              <a:ahLst/>
              <a:cxnLst/>
              <a:rect l="l" t="t" r="r" b="b"/>
              <a:pathLst>
                <a:path w="1826545" h="241915">
                  <a:moveTo>
                    <a:pt x="0" y="0"/>
                  </a:moveTo>
                  <a:lnTo>
                    <a:pt x="1826545" y="0"/>
                  </a:lnTo>
                  <a:lnTo>
                    <a:pt x="1826545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826545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0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0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3331" y="1989657"/>
            <a:ext cx="4548356" cy="32217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538951" y="6972300"/>
            <a:ext cx="9279332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khăn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rửa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mặt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lau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khô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ambria" panose="02040503050406030204" pitchFamily="18" charset="0"/>
              </a:rPr>
              <a:t>người</a:t>
            </a:r>
            <a:r>
              <a:rPr lang="en-US" sz="6600" dirty="0">
                <a:solidFill>
                  <a:srgbClr val="FFFFFF"/>
                </a:solidFill>
                <a:latin typeface="Cambria" panose="02040503050406030204" pitchFamily="18" charset="0"/>
              </a:rPr>
              <a:t>,....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2483A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46091" y="3162300"/>
            <a:ext cx="6458902" cy="2573529"/>
            <a:chOff x="0" y="0"/>
            <a:chExt cx="1701110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1110" cy="241915"/>
            </a:xfrm>
            <a:custGeom>
              <a:avLst/>
              <a:gdLst/>
              <a:ahLst/>
              <a:cxnLst/>
              <a:rect l="l" t="t" r="r" b="b"/>
              <a:pathLst>
                <a:path w="1701110" h="241915">
                  <a:moveTo>
                    <a:pt x="0" y="0"/>
                  </a:moveTo>
                  <a:lnTo>
                    <a:pt x="1701110" y="0"/>
                  </a:lnTo>
                  <a:lnTo>
                    <a:pt x="1701110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701110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72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9577" y="1334732"/>
            <a:ext cx="3477006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747645" y="6210300"/>
            <a:ext cx="8255794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Đồng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hồ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Cambria" panose="02040503050406030204" pitchFamily="18" charset="0"/>
              </a:rPr>
              <a:t>giờ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D5F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898101" y="3314700"/>
            <a:ext cx="8087412" cy="2677867"/>
            <a:chOff x="0" y="0"/>
            <a:chExt cx="2130018" cy="241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30018" cy="241915"/>
            </a:xfrm>
            <a:custGeom>
              <a:avLst/>
              <a:gdLst/>
              <a:ahLst/>
              <a:cxnLst/>
              <a:rect l="l" t="t" r="r" b="b"/>
              <a:pathLst>
                <a:path w="2130018" h="241915">
                  <a:moveTo>
                    <a:pt x="0" y="0"/>
                  </a:moveTo>
                  <a:lnTo>
                    <a:pt x="2130018" y="0"/>
                  </a:lnTo>
                  <a:lnTo>
                    <a:pt x="2130018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130018" cy="241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muỗng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/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thìa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64834" y="1231224"/>
            <a:ext cx="3565350" cy="43020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91559" y="6321749"/>
            <a:ext cx="1230049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muỗng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/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thìa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ăn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</a:rPr>
              <a:t>uống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F2BD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67739" y="3848099"/>
            <a:ext cx="7416318" cy="1887730"/>
            <a:chOff x="0" y="-255264"/>
            <a:chExt cx="1953269" cy="497179"/>
          </a:xfrm>
        </p:grpSpPr>
        <p:sp>
          <p:nvSpPr>
            <p:cNvPr id="9" name="Freeform 9"/>
            <p:cNvSpPr/>
            <p:nvPr/>
          </p:nvSpPr>
          <p:spPr>
            <a:xfrm>
              <a:off x="0" y="-255264"/>
              <a:ext cx="1953269" cy="497179"/>
            </a:xfrm>
            <a:custGeom>
              <a:avLst/>
              <a:gdLst/>
              <a:ahLst/>
              <a:cxnLst/>
              <a:rect l="l" t="t" r="r" b="b"/>
              <a:pathLst>
                <a:path w="1953269" h="241915">
                  <a:moveTo>
                    <a:pt x="0" y="0"/>
                  </a:moveTo>
                  <a:lnTo>
                    <a:pt x="1953269" y="0"/>
                  </a:lnTo>
                  <a:lnTo>
                    <a:pt x="1953269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7928"/>
              <a:ext cx="1953269" cy="256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bút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2768" y="1127524"/>
            <a:ext cx="4509481" cy="45094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35647" y="6210300"/>
            <a:ext cx="10680502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Hộp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bút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dùng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để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vẽ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tô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mbria" panose="02040503050406030204" pitchFamily="18" charset="0"/>
              </a:rPr>
              <a:t>màu</a:t>
            </a:r>
            <a:r>
              <a:rPr lang="en-US" sz="9600" dirty="0">
                <a:solidFill>
                  <a:srgbClr val="FFFFFF"/>
                </a:solidFill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037617" cy="4707129"/>
            <a:chOff x="0" y="0"/>
            <a:chExt cx="1326780" cy="12397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6780" cy="1239738"/>
            </a:xfrm>
            <a:custGeom>
              <a:avLst/>
              <a:gdLst/>
              <a:ahLst/>
              <a:cxnLst/>
              <a:rect l="l" t="t" r="r" b="b"/>
              <a:pathLst>
                <a:path w="1326780" h="1239738">
                  <a:moveTo>
                    <a:pt x="0" y="0"/>
                  </a:moveTo>
                  <a:lnTo>
                    <a:pt x="1326780" y="0"/>
                  </a:lnTo>
                  <a:lnTo>
                    <a:pt x="1326780" y="1239738"/>
                  </a:lnTo>
                  <a:lnTo>
                    <a:pt x="0" y="1239738"/>
                  </a:lnTo>
                  <a:close/>
                </a:path>
              </a:pathLst>
            </a:custGeom>
            <a:solidFill>
              <a:srgbClr val="874C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19572">
            <a:off x="6572312" y="2994040"/>
            <a:ext cx="2651577" cy="1335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5526">
            <a:off x="16764705" y="553044"/>
            <a:ext cx="989190" cy="15633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1312" y="8615190"/>
            <a:ext cx="1054776" cy="107830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624443" y="3009900"/>
            <a:ext cx="7301357" cy="2725929"/>
            <a:chOff x="0" y="-14300"/>
            <a:chExt cx="1712513" cy="2562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513" cy="241915"/>
            </a:xfrm>
            <a:custGeom>
              <a:avLst/>
              <a:gdLst/>
              <a:ahLst/>
              <a:cxnLst/>
              <a:rect l="l" t="t" r="r" b="b"/>
              <a:pathLst>
                <a:path w="1712513" h="241915">
                  <a:moveTo>
                    <a:pt x="0" y="0"/>
                  </a:moveTo>
                  <a:lnTo>
                    <a:pt x="1712513" y="0"/>
                  </a:lnTo>
                  <a:lnTo>
                    <a:pt x="1712513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300"/>
              <a:ext cx="1712513" cy="256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5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55440" y="1963963"/>
            <a:ext cx="4384137" cy="28533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946875" y="6210300"/>
            <a:ext cx="985733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đĩa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8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71307" y="4168548"/>
            <a:ext cx="13396540" cy="200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5"/>
              </a:lnSpc>
            </a:pPr>
            <a:r>
              <a:rPr lang="en-US" sz="13496" dirty="0">
                <a:solidFill>
                  <a:srgbClr val="FFFFFF"/>
                </a:solidFill>
                <a:latin typeface="Alfa Slab One"/>
              </a:rPr>
              <a:t>GHÉP TỪ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682233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rgbClr val="002B7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682233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5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65260" y="3654647"/>
            <a:ext cx="14157480" cy="49379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9797" y="914400"/>
            <a:ext cx="14288407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sáu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ghép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từ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ngữ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để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tạo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thành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4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câu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nêu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đặc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điểm</a:t>
            </a:r>
            <a:endParaRPr lang="en-US" sz="5800" dirty="0">
              <a:solidFill>
                <a:srgbClr val="FFFFFF"/>
              </a:solidFill>
              <a:latin typeface="Be Vietnam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79463" y="3388388"/>
            <a:ext cx="14157480" cy="493792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0896" y="1503681"/>
            <a:ext cx="14429422" cy="141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7"/>
              </a:lnSpc>
            </a:pPr>
            <a:r>
              <a:rPr lang="en-US" sz="8572" dirty="0">
                <a:solidFill>
                  <a:srgbClr val="FFC229"/>
                </a:solidFill>
                <a:latin typeface="Alfa Slab One"/>
              </a:rPr>
              <a:t>TRÌNH BÀY TRƯỚC LỚP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126805" y="2346804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69907" y="3543300"/>
            <a:ext cx="7721761" cy="629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Cũng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rồi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Đáp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ạ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!"</a:t>
            </a: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mỉm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cười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thật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tươi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Cô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dạy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viết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Gió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đưa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thoảng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hương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nhài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Nắng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ghé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lớp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just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.</a:t>
            </a:r>
          </a:p>
          <a:p>
            <a:pPr algn="r">
              <a:lnSpc>
                <a:spcPts val="4480"/>
              </a:lnSpc>
            </a:pP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Nguyên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Xuân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Xanh</a:t>
            </a: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>
              <a:lnSpc>
                <a:spcPts val="4480"/>
              </a:lnSpc>
            </a:pPr>
            <a:endParaRPr 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6"/>
          <a:srcRect r="21630" b="19210"/>
          <a:stretch>
            <a:fillRect/>
          </a:stretch>
        </p:blipFill>
        <p:spPr>
          <a:xfrm flipH="1">
            <a:off x="-286030" y="2830375"/>
            <a:ext cx="7126605" cy="7269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2504"/>
            <a:ext cx="16230600" cy="1815918"/>
            <a:chOff x="0" y="0"/>
            <a:chExt cx="4274726" cy="478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462771"/>
            </a:xfrm>
            <a:custGeom>
              <a:avLst/>
              <a:gdLst/>
              <a:ahLst/>
              <a:cxnLst/>
              <a:rect l="l" t="t" r="r" b="b"/>
              <a:pathLst>
                <a:path w="4274726" h="462771">
                  <a:moveTo>
                    <a:pt x="0" y="0"/>
                  </a:moveTo>
                  <a:lnTo>
                    <a:pt x="4274726" y="0"/>
                  </a:lnTo>
                  <a:lnTo>
                    <a:pt x="4274726" y="462771"/>
                  </a:lnTo>
                  <a:lnTo>
                    <a:pt x="0" y="462771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60"/>
              <a:ext cx="4274726" cy="47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Đôi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mắt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to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láy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208664"/>
            <a:ext cx="16230600" cy="1887896"/>
            <a:chOff x="0" y="-2986"/>
            <a:chExt cx="4274726" cy="4972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494237"/>
            </a:xfrm>
            <a:custGeom>
              <a:avLst/>
              <a:gdLst/>
              <a:ahLst/>
              <a:cxnLst/>
              <a:rect l="l" t="t" r="r" b="b"/>
              <a:pathLst>
                <a:path w="4274726" h="494237">
                  <a:moveTo>
                    <a:pt x="0" y="0"/>
                  </a:moveTo>
                  <a:lnTo>
                    <a:pt x="4274726" y="0"/>
                  </a:lnTo>
                  <a:lnTo>
                    <a:pt x="4274726" y="494237"/>
                  </a:lnTo>
                  <a:lnTo>
                    <a:pt x="0" y="494237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986"/>
              <a:ext cx="4274726" cy="494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vồng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rực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rỡ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cơn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668060"/>
            <a:ext cx="16230600" cy="1885151"/>
            <a:chOff x="0" y="0"/>
            <a:chExt cx="4274726" cy="4965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496501"/>
            </a:xfrm>
            <a:custGeom>
              <a:avLst/>
              <a:gdLst/>
              <a:ahLst/>
              <a:cxnLst/>
              <a:rect l="l" t="t" r="r" b="b"/>
              <a:pathLst>
                <a:path w="4274726" h="496501">
                  <a:moveTo>
                    <a:pt x="0" y="0"/>
                  </a:moveTo>
                  <a:lnTo>
                    <a:pt x="4274726" y="0"/>
                  </a:lnTo>
                  <a:lnTo>
                    <a:pt x="4274726" y="496501"/>
                  </a:lnTo>
                  <a:lnTo>
                    <a:pt x="0" y="496501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4274726" cy="496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bạc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2890353"/>
            <a:ext cx="16230600" cy="1757082"/>
            <a:chOff x="0" y="0"/>
            <a:chExt cx="4274726" cy="4627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462771"/>
            </a:xfrm>
            <a:custGeom>
              <a:avLst/>
              <a:gdLst/>
              <a:ahLst/>
              <a:cxnLst/>
              <a:rect l="l" t="t" r="r" b="b"/>
              <a:pathLst>
                <a:path w="4274726" h="462771">
                  <a:moveTo>
                    <a:pt x="0" y="0"/>
                  </a:moveTo>
                  <a:lnTo>
                    <a:pt x="4274726" y="0"/>
                  </a:lnTo>
                  <a:lnTo>
                    <a:pt x="4274726" y="462771"/>
                  </a:lnTo>
                  <a:lnTo>
                    <a:pt x="0" y="462771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4274726" cy="460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859"/>
                </a:lnSpc>
                <a:spcBef>
                  <a:spcPct val="0"/>
                </a:spcBef>
              </a:pP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lấp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lánh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đêm</a:t>
              </a:r>
              <a:r>
                <a:rPr lang="en-US" sz="66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7884" y="436618"/>
            <a:ext cx="1800785" cy="1808856"/>
            <a:chOff x="54796" y="0"/>
            <a:chExt cx="1012736" cy="1017275"/>
          </a:xfrm>
        </p:grpSpPr>
        <p:sp>
          <p:nvSpPr>
            <p:cNvPr id="15" name="Freeform 15"/>
            <p:cNvSpPr/>
            <p:nvPr/>
          </p:nvSpPr>
          <p:spPr>
            <a:xfrm>
              <a:off x="54796" y="0"/>
              <a:ext cx="1012736" cy="1017275"/>
            </a:xfrm>
            <a:custGeom>
              <a:avLst/>
              <a:gdLst/>
              <a:ahLst/>
              <a:cxnLst/>
              <a:rect l="l" t="t" r="r" b="b"/>
              <a:pathLst>
                <a:path w="1012736" h="1017275">
                  <a:moveTo>
                    <a:pt x="506368" y="0"/>
                  </a:moveTo>
                  <a:cubicBezTo>
                    <a:pt x="786392" y="1252"/>
                    <a:pt x="1012735" y="228610"/>
                    <a:pt x="1012735" y="508637"/>
                  </a:cubicBezTo>
                  <a:cubicBezTo>
                    <a:pt x="1012735" y="788665"/>
                    <a:pt x="786392" y="1016022"/>
                    <a:pt x="506368" y="1017275"/>
                  </a:cubicBezTo>
                  <a:cubicBezTo>
                    <a:pt x="226343" y="1016022"/>
                    <a:pt x="0" y="788665"/>
                    <a:pt x="0" y="508637"/>
                  </a:cubicBezTo>
                  <a:cubicBezTo>
                    <a:pt x="0" y="228610"/>
                    <a:pt x="226343" y="1252"/>
                    <a:pt x="506368" y="0"/>
                  </a:cubicBezTo>
                  <a:close/>
                </a:path>
              </a:pathLst>
            </a:custGeom>
            <a:solidFill>
              <a:srgbClr val="F2EF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30963" y="115380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67884" y="2828310"/>
            <a:ext cx="1800785" cy="1808856"/>
            <a:chOff x="54796" y="0"/>
            <a:chExt cx="1012736" cy="1017275"/>
          </a:xfrm>
        </p:grpSpPr>
        <p:sp>
          <p:nvSpPr>
            <p:cNvPr id="18" name="Freeform 18"/>
            <p:cNvSpPr/>
            <p:nvPr/>
          </p:nvSpPr>
          <p:spPr>
            <a:xfrm>
              <a:off x="54796" y="0"/>
              <a:ext cx="1012736" cy="1017275"/>
            </a:xfrm>
            <a:custGeom>
              <a:avLst/>
              <a:gdLst/>
              <a:ahLst/>
              <a:cxnLst/>
              <a:rect l="l" t="t" r="r" b="b"/>
              <a:pathLst>
                <a:path w="1012736" h="1017275">
                  <a:moveTo>
                    <a:pt x="506368" y="0"/>
                  </a:moveTo>
                  <a:cubicBezTo>
                    <a:pt x="786392" y="1252"/>
                    <a:pt x="1012735" y="228610"/>
                    <a:pt x="1012735" y="508637"/>
                  </a:cubicBezTo>
                  <a:cubicBezTo>
                    <a:pt x="1012735" y="788665"/>
                    <a:pt x="786392" y="1016022"/>
                    <a:pt x="506368" y="1017275"/>
                  </a:cubicBezTo>
                  <a:cubicBezTo>
                    <a:pt x="226343" y="1016022"/>
                    <a:pt x="0" y="788665"/>
                    <a:pt x="0" y="508637"/>
                  </a:cubicBezTo>
                  <a:cubicBezTo>
                    <a:pt x="0" y="228610"/>
                    <a:pt x="226343" y="1252"/>
                    <a:pt x="506368" y="0"/>
                  </a:cubicBezTo>
                  <a:close/>
                </a:path>
              </a:pathLst>
            </a:custGeom>
            <a:solidFill>
              <a:srgbClr val="F2EF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30962" y="139981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6104" y="5143500"/>
            <a:ext cx="1944345" cy="1953060"/>
            <a:chOff x="14428" y="0"/>
            <a:chExt cx="1093472" cy="1098373"/>
          </a:xfrm>
        </p:grpSpPr>
        <p:sp>
          <p:nvSpPr>
            <p:cNvPr id="21" name="Freeform 21"/>
            <p:cNvSpPr/>
            <p:nvPr/>
          </p:nvSpPr>
          <p:spPr>
            <a:xfrm>
              <a:off x="14428" y="0"/>
              <a:ext cx="1093472" cy="1098373"/>
            </a:xfrm>
            <a:custGeom>
              <a:avLst/>
              <a:gdLst/>
              <a:ahLst/>
              <a:cxnLst/>
              <a:rect l="l" t="t" r="r" b="b"/>
              <a:pathLst>
                <a:path w="1093472" h="1098373">
                  <a:moveTo>
                    <a:pt x="546736" y="0"/>
                  </a:moveTo>
                  <a:lnTo>
                    <a:pt x="546736" y="0"/>
                  </a:lnTo>
                  <a:cubicBezTo>
                    <a:pt x="849084" y="1352"/>
                    <a:pt x="1093472" y="246835"/>
                    <a:pt x="1093472" y="549187"/>
                  </a:cubicBezTo>
                  <a:cubicBezTo>
                    <a:pt x="1093472" y="851538"/>
                    <a:pt x="849084" y="1097021"/>
                    <a:pt x="546736" y="1098373"/>
                  </a:cubicBezTo>
                  <a:cubicBezTo>
                    <a:pt x="244387" y="1097021"/>
                    <a:pt x="0" y="851538"/>
                    <a:pt x="0" y="549187"/>
                  </a:cubicBezTo>
                  <a:cubicBezTo>
                    <a:pt x="0" y="246835"/>
                    <a:pt x="244387" y="1352"/>
                    <a:pt x="546736" y="0"/>
                  </a:cubicBezTo>
                  <a:close/>
                </a:path>
              </a:pathLst>
            </a:custGeom>
            <a:solidFill>
              <a:srgbClr val="F2EF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30962" y="179158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1977" y="7591860"/>
            <a:ext cx="1952599" cy="1961351"/>
            <a:chOff x="12107" y="0"/>
            <a:chExt cx="1098114" cy="1103036"/>
          </a:xfrm>
        </p:grpSpPr>
        <p:sp>
          <p:nvSpPr>
            <p:cNvPr id="24" name="Freeform 24"/>
            <p:cNvSpPr/>
            <p:nvPr/>
          </p:nvSpPr>
          <p:spPr>
            <a:xfrm>
              <a:off x="12107" y="0"/>
              <a:ext cx="1098114" cy="1103036"/>
            </a:xfrm>
            <a:custGeom>
              <a:avLst/>
              <a:gdLst/>
              <a:ahLst/>
              <a:cxnLst/>
              <a:rect l="l" t="t" r="r" b="b"/>
              <a:pathLst>
                <a:path w="1098114" h="1103036">
                  <a:moveTo>
                    <a:pt x="549057" y="0"/>
                  </a:moveTo>
                  <a:cubicBezTo>
                    <a:pt x="852689" y="1358"/>
                    <a:pt x="1098114" y="247883"/>
                    <a:pt x="1098114" y="551518"/>
                  </a:cubicBezTo>
                  <a:cubicBezTo>
                    <a:pt x="1098114" y="855153"/>
                    <a:pt x="852689" y="1101678"/>
                    <a:pt x="549057" y="1103036"/>
                  </a:cubicBezTo>
                  <a:cubicBezTo>
                    <a:pt x="245424" y="1101678"/>
                    <a:pt x="0" y="855153"/>
                    <a:pt x="0" y="551518"/>
                  </a:cubicBezTo>
                  <a:cubicBezTo>
                    <a:pt x="0" y="247883"/>
                    <a:pt x="245424" y="1358"/>
                    <a:pt x="549057" y="0"/>
                  </a:cubicBezTo>
                  <a:close/>
                </a:path>
              </a:pathLst>
            </a:custGeom>
            <a:solidFill>
              <a:srgbClr val="F2EF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30962" y="168930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866410" y="3567430"/>
            <a:ext cx="7721761" cy="636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Sáng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lớp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Cũng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thấy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rồi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Đáp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lời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“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Chào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ạ!”</a:t>
            </a: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mỉm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cười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thật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tươi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.</a:t>
            </a: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Cô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dạy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tập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viết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Gió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đưa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thoảng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hương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nhài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Nắng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ghé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vào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cửa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lớp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just">
              <a:lnSpc>
                <a:spcPts val="448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chúng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em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học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bài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.</a:t>
            </a:r>
          </a:p>
          <a:p>
            <a:pPr algn="r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Be Vietnam Bold"/>
              </a:rPr>
              <a:t>_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Nguyên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Xuân</a:t>
            </a:r>
            <a:r>
              <a:rPr lang="en-US" sz="32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Be Vietnam Bold"/>
              </a:rPr>
              <a:t>Xanh</a:t>
            </a:r>
            <a:endParaRPr lang="en-US" sz="3200" dirty="0">
              <a:solidFill>
                <a:srgbClr val="FFFFFF"/>
              </a:solidFill>
              <a:latin typeface="Be Vietnam Bold"/>
            </a:endParaRPr>
          </a:p>
          <a:p>
            <a:pPr algn="ctr">
              <a:lnSpc>
                <a:spcPts val="4480"/>
              </a:lnSpc>
            </a:pPr>
            <a:endParaRPr lang="en-US" sz="3200" dirty="0">
              <a:solidFill>
                <a:srgbClr val="FFFFFF"/>
              </a:solidFill>
              <a:latin typeface="Be Vietnam Bold"/>
            </a:endParaRPr>
          </a:p>
        </p:txBody>
      </p:sp>
      <p:sp>
        <p:nvSpPr>
          <p:cNvPr id="17" name="AutoShape 17"/>
          <p:cNvSpPr/>
          <p:nvPr/>
        </p:nvSpPr>
        <p:spPr>
          <a:xfrm rot="-3348268">
            <a:off x="5632030" y="4622393"/>
            <a:ext cx="121398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rot="2117955">
            <a:off x="5819256" y="5371562"/>
            <a:ext cx="85528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rot="-1732269">
            <a:off x="5829147" y="4857439"/>
            <a:ext cx="110599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rot="513143">
            <a:off x="5892435" y="5197277"/>
            <a:ext cx="97942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rot="3712734">
            <a:off x="5354716" y="6030595"/>
            <a:ext cx="205485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rot="4296844">
            <a:off x="4986875" y="6387263"/>
            <a:ext cx="266148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 rot="4757098">
            <a:off x="4369693" y="6968925"/>
            <a:ext cx="375441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12709927" y="4015225"/>
            <a:ext cx="4817957" cy="3086100"/>
            <a:chOff x="0" y="0"/>
            <a:chExt cx="1268927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68927" cy="812800"/>
            </a:xfrm>
            <a:custGeom>
              <a:avLst/>
              <a:gdLst/>
              <a:ahLst/>
              <a:cxnLst/>
              <a:rect l="l" t="t" r="r" b="b"/>
              <a:pathLst>
                <a:path w="1268927" h="812800">
                  <a:moveTo>
                    <a:pt x="0" y="0"/>
                  </a:moveTo>
                  <a:lnTo>
                    <a:pt x="1268927" y="0"/>
                  </a:lnTo>
                  <a:lnTo>
                    <a:pt x="126892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46933" y="4167752"/>
            <a:ext cx="3086102" cy="3086100"/>
            <a:chOff x="0" y="0"/>
            <a:chExt cx="1103867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867" cy="812800"/>
            </a:xfrm>
            <a:custGeom>
              <a:avLst/>
              <a:gdLst/>
              <a:ahLst/>
              <a:cxnLst/>
              <a:rect l="l" t="t" r="r" b="b"/>
              <a:pathLst>
                <a:path w="1103867" h="812800">
                  <a:moveTo>
                    <a:pt x="0" y="0"/>
                  </a:moveTo>
                  <a:lnTo>
                    <a:pt x="1103867" y="0"/>
                  </a:lnTo>
                  <a:lnTo>
                    <a:pt x="110386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126805" y="2346804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47239" y="4177767"/>
            <a:ext cx="3420549" cy="20390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4400" b="1" u="sng" dirty="0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en-US" sz="4400" b="1" u="sng" dirty="0" err="1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  <a:r>
              <a:rPr lang="en-US" sz="4400" b="1" u="sng" dirty="0">
                <a:solidFill>
                  <a:srgbClr val="EF52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endParaRPr lang="en-US" sz="44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823545" y="4110602"/>
            <a:ext cx="5134737" cy="24878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</a:t>
            </a:r>
            <a:r>
              <a:rPr lang="en-US" sz="3799" b="1" u="sng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</a:t>
            </a:r>
            <a:r>
              <a:rPr lang="en-US" sz="3799" b="1" u="sng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algn="ctr">
              <a:lnSpc>
                <a:spcPts val="4711"/>
              </a:lnSpc>
            </a:pP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kép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799" spc="56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799" spc="56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endParaRPr lang="en-US" sz="3799" spc="56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AutoShape 33"/>
          <p:cNvSpPr/>
          <p:nvPr/>
        </p:nvSpPr>
        <p:spPr>
          <a:xfrm rot="-9749185">
            <a:off x="11051966" y="5379336"/>
            <a:ext cx="16939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39455" y="4139387"/>
            <a:ext cx="6518033" cy="642026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5853664" y="2256622"/>
            <a:ext cx="8014736" cy="1665968"/>
            <a:chOff x="0" y="0"/>
            <a:chExt cx="1438837" cy="2419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57489" y="4636658"/>
            <a:ext cx="5230682" cy="1543050"/>
            <a:chOff x="0" y="0"/>
            <a:chExt cx="1377628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7526"/>
              <a:ext cx="1377279" cy="39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79"/>
                </a:lnSpc>
              </a:pPr>
              <a:r>
                <a:rPr lang="en-US" sz="46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mỉm</a:t>
              </a:r>
              <a:r>
                <a:rPr lang="en-US" sz="46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699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cười</a:t>
              </a:r>
              <a:endParaRPr lang="en-US" sz="4699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21852" y="1083258"/>
            <a:ext cx="10461365" cy="96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8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69647" y="2248157"/>
            <a:ext cx="3911267" cy="166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VIẾT BẢNG TỪ KHÓ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357488" y="8139580"/>
            <a:ext cx="5230683" cy="1584417"/>
            <a:chOff x="0" y="-10895"/>
            <a:chExt cx="1377628" cy="41729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0895"/>
              <a:ext cx="1377279" cy="4172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0"/>
                </a:lnSpc>
              </a:pPr>
              <a:r>
                <a:rPr lang="en-US" sz="4700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hương</a:t>
              </a:r>
              <a:r>
                <a:rPr lang="en-US" sz="47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nhài</a:t>
              </a:r>
              <a:endParaRPr lang="en-US" sz="47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57488" y="6396505"/>
            <a:ext cx="5230683" cy="1555842"/>
            <a:chOff x="0" y="-3369"/>
            <a:chExt cx="1377628" cy="40976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7628" cy="406400"/>
            </a:xfrm>
            <a:custGeom>
              <a:avLst/>
              <a:gdLst/>
              <a:ahLst/>
              <a:cxnLst/>
              <a:rect l="l" t="t" r="r" b="b"/>
              <a:pathLst>
                <a:path w="1377628" h="406400">
                  <a:moveTo>
                    <a:pt x="0" y="0"/>
                  </a:moveTo>
                  <a:lnTo>
                    <a:pt x="1377628" y="0"/>
                  </a:lnTo>
                  <a:lnTo>
                    <a:pt x="1377628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369"/>
              <a:ext cx="1377279" cy="384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0"/>
                </a:lnSpc>
              </a:pP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Gió</a:t>
              </a:r>
              <a:r>
                <a:rPr lang="en-US" sz="4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4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7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thoảng</a:t>
              </a:r>
              <a:endParaRPr lang="en-US" sz="47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76776" y="3350096"/>
            <a:ext cx="7710963" cy="771096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30744" y="1824260"/>
            <a:ext cx="15937595" cy="178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61"/>
              </a:lnSpc>
            </a:pPr>
            <a:r>
              <a:rPr lang="en-US" sz="11932" dirty="0">
                <a:solidFill>
                  <a:srgbClr val="FFFFFF"/>
                </a:solidFill>
                <a:latin typeface="Alfa Slab One"/>
              </a:rPr>
              <a:t>NGHE - VIẾT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39917" y="4235697"/>
            <a:ext cx="6835460" cy="312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8"/>
              </a:lnSpc>
            </a:pPr>
            <a:r>
              <a:rPr lang="en-US" sz="9372" dirty="0">
                <a:solidFill>
                  <a:srgbClr val="FFC229"/>
                </a:solidFill>
                <a:latin typeface="Alfa Slab One"/>
              </a:rPr>
              <a:t>CÔ GIÁO LỚP EM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184778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562334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562334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184778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02311" y="3389154"/>
            <a:ext cx="14683376" cy="3925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23"/>
              </a:lnSpc>
            </a:pPr>
            <a:r>
              <a:rPr lang="en-US" sz="13296" dirty="0">
                <a:solidFill>
                  <a:srgbClr val="FFFFFF"/>
                </a:solidFill>
                <a:latin typeface="Alfa Slab One"/>
              </a:rPr>
              <a:t>TRÒ CHƠI ĐOÁN TỪ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250907"/>
            <a:ext cx="989190" cy="1563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211409"/>
            <a:ext cx="1054776" cy="107830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12458" y="2120971"/>
            <a:ext cx="5463085" cy="918523"/>
            <a:chOff x="0" y="0"/>
            <a:chExt cx="1438837" cy="24191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38837" cy="241915"/>
            </a:xfrm>
            <a:custGeom>
              <a:avLst/>
              <a:gdLst/>
              <a:ahLst/>
              <a:cxnLst/>
              <a:rect l="l" t="t" r="r" b="b"/>
              <a:pathLst>
                <a:path w="1438837" h="241915">
                  <a:moveTo>
                    <a:pt x="0" y="0"/>
                  </a:moveTo>
                  <a:lnTo>
                    <a:pt x="1438837" y="0"/>
                  </a:lnTo>
                  <a:lnTo>
                    <a:pt x="1438837" y="241915"/>
                  </a:lnTo>
                  <a:lnTo>
                    <a:pt x="0" y="241915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960223" y="2126042"/>
            <a:ext cx="4367553" cy="79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8"/>
              </a:lnSpc>
            </a:pPr>
            <a:r>
              <a:rPr lang="en-US" sz="4877" dirty="0">
                <a:solidFill>
                  <a:srgbClr val="F2BD01"/>
                </a:solidFill>
                <a:latin typeface="Cambria" panose="02040503050406030204" pitchFamily="18" charset="0"/>
              </a:rPr>
              <a:t>HOẠT ĐỘNG 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3555" y="2257799"/>
            <a:ext cx="12980891" cy="719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7"/>
          <p:cNvSpPr txBox="1"/>
          <p:nvPr/>
        </p:nvSpPr>
        <p:spPr>
          <a:xfrm>
            <a:off x="1586568" y="922253"/>
            <a:ext cx="15357202" cy="94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Hãy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làm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việc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theo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nhóm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4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đoán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các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từ</a:t>
            </a:r>
            <a:r>
              <a:rPr lang="en-US" sz="5800" dirty="0">
                <a:solidFill>
                  <a:srgbClr val="FFFFFF"/>
                </a:solidFill>
                <a:latin typeface="Be Vietnam Bold"/>
              </a:rPr>
              <a:t> </a:t>
            </a:r>
            <a:r>
              <a:rPr lang="en-US" sz="5800" dirty="0" err="1">
                <a:solidFill>
                  <a:srgbClr val="FFFFFF"/>
                </a:solidFill>
                <a:latin typeface="Be Vietnam Bold"/>
              </a:rPr>
              <a:t>sau</a:t>
            </a:r>
            <a:endParaRPr lang="en-US" sz="5800" dirty="0">
              <a:solidFill>
                <a:srgbClr val="FFFFFF"/>
              </a:solidFill>
              <a:latin typeface="Be Vietnam Bol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974" y="-77985"/>
            <a:ext cx="3371436" cy="3391932"/>
            <a:chOff x="0" y="0"/>
            <a:chExt cx="887950" cy="893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1992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974" y="7669126"/>
            <a:ext cx="3371436" cy="3391932"/>
            <a:chOff x="0" y="0"/>
            <a:chExt cx="887950" cy="8933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EF86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75377" y="7669126"/>
            <a:ext cx="3371436" cy="3391932"/>
            <a:chOff x="0" y="0"/>
            <a:chExt cx="887950" cy="8933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F3B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75377" y="-77985"/>
            <a:ext cx="3371436" cy="3391932"/>
            <a:chOff x="0" y="0"/>
            <a:chExt cx="887950" cy="893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950" cy="893348"/>
            </a:xfrm>
            <a:custGeom>
              <a:avLst/>
              <a:gdLst/>
              <a:ahLst/>
              <a:cxnLst/>
              <a:rect l="l" t="t" r="r" b="b"/>
              <a:pathLst>
                <a:path w="887950" h="893348">
                  <a:moveTo>
                    <a:pt x="0" y="0"/>
                  </a:moveTo>
                  <a:lnTo>
                    <a:pt x="887950" y="0"/>
                  </a:lnTo>
                  <a:lnTo>
                    <a:pt x="887950" y="893348"/>
                  </a:lnTo>
                  <a:lnTo>
                    <a:pt x="0" y="893348"/>
                  </a:lnTo>
                  <a:close/>
                </a:path>
              </a:pathLst>
            </a:custGeom>
            <a:solidFill>
              <a:srgbClr val="CB531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05526">
            <a:off x="16764705" y="3357699"/>
            <a:ext cx="989190" cy="1563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312" y="5318201"/>
            <a:ext cx="1054776" cy="10783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75203" y="4765528"/>
            <a:ext cx="15937595" cy="1648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0"/>
              </a:lnSpc>
            </a:pPr>
            <a:r>
              <a:rPr lang="en-US" sz="14432" dirty="0">
                <a:solidFill>
                  <a:srgbClr val="FFFFFF"/>
                </a:solidFill>
                <a:latin typeface="Alfa Slab One"/>
              </a:rPr>
              <a:t>ĐÁP ÁN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15534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483</Words>
  <Application>Microsoft Office PowerPoint</Application>
  <PresentationFormat>Tùy chỉnh</PresentationFormat>
  <Paragraphs>96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42" baseType="lpstr">
      <vt:lpstr>#9Slide07 Altus</vt:lpstr>
      <vt:lpstr>Be Vietnam Bold</vt:lpstr>
      <vt:lpstr>Open Sans Light Bold</vt:lpstr>
      <vt:lpstr>Alfa Slab One</vt:lpstr>
      <vt:lpstr>Arial</vt:lpstr>
      <vt:lpstr>#9Slide05 Aphrodite Pro</vt:lpstr>
      <vt:lpstr>Cambria</vt:lpstr>
      <vt:lpstr>SVN-Newton</vt:lpstr>
      <vt:lpstr>Calibri</vt:lpstr>
      <vt:lpstr>#9Slide07 HoneyCream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Colorful Four Corners Ice Breaker Game Presentation</dc:title>
  <cp:lastModifiedBy>Do Nga</cp:lastModifiedBy>
  <cp:revision>8</cp:revision>
  <dcterms:created xsi:type="dcterms:W3CDTF">2006-08-16T00:00:00Z</dcterms:created>
  <dcterms:modified xsi:type="dcterms:W3CDTF">2025-11-02T15:30:31Z</dcterms:modified>
  <dc:identifier>DAFOQeWCDz8</dc:identifier>
</cp:coreProperties>
</file>